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6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6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7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71.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74.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75.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78.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79.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82.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83.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86.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87.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4" r:id="rId5"/>
  </p:sldMasterIdLst>
  <p:notesMasterIdLst>
    <p:notesMasterId r:id="rId106"/>
  </p:notesMasterIdLst>
  <p:sldIdLst>
    <p:sldId id="450" r:id="rId6"/>
    <p:sldId id="449" r:id="rId7"/>
    <p:sldId id="332" r:id="rId8"/>
    <p:sldId id="406" r:id="rId9"/>
    <p:sldId id="407" r:id="rId10"/>
    <p:sldId id="272" r:id="rId11"/>
    <p:sldId id="451" r:id="rId12"/>
    <p:sldId id="304" r:id="rId13"/>
    <p:sldId id="305" r:id="rId14"/>
    <p:sldId id="334" r:id="rId15"/>
    <p:sldId id="331" r:id="rId16"/>
    <p:sldId id="452" r:id="rId17"/>
    <p:sldId id="466" r:id="rId18"/>
    <p:sldId id="467" r:id="rId19"/>
    <p:sldId id="468" r:id="rId20"/>
    <p:sldId id="409" r:id="rId21"/>
    <p:sldId id="423" r:id="rId22"/>
    <p:sldId id="469" r:id="rId23"/>
    <p:sldId id="472" r:id="rId24"/>
    <p:sldId id="419" r:id="rId25"/>
    <p:sldId id="470" r:id="rId26"/>
    <p:sldId id="479" r:id="rId27"/>
    <p:sldId id="480" r:id="rId28"/>
    <p:sldId id="481" r:id="rId29"/>
    <p:sldId id="482" r:id="rId30"/>
    <p:sldId id="483" r:id="rId31"/>
    <p:sldId id="484" r:id="rId32"/>
    <p:sldId id="485" r:id="rId33"/>
    <p:sldId id="486" r:id="rId34"/>
    <p:sldId id="487" r:id="rId35"/>
    <p:sldId id="488" r:id="rId36"/>
    <p:sldId id="453" r:id="rId37"/>
    <p:sldId id="390" r:id="rId38"/>
    <p:sldId id="412" r:id="rId39"/>
    <p:sldId id="471" r:id="rId40"/>
    <p:sldId id="381" r:id="rId41"/>
    <p:sldId id="425" r:id="rId42"/>
    <p:sldId id="427" r:id="rId43"/>
    <p:sldId id="426" r:id="rId44"/>
    <p:sldId id="473" r:id="rId45"/>
    <p:sldId id="382" r:id="rId46"/>
    <p:sldId id="431" r:id="rId47"/>
    <p:sldId id="474" r:id="rId48"/>
    <p:sldId id="432" r:id="rId49"/>
    <p:sldId id="475" r:id="rId50"/>
    <p:sldId id="383" r:id="rId51"/>
    <p:sldId id="433" r:id="rId52"/>
    <p:sldId id="429" r:id="rId53"/>
    <p:sldId id="384" r:id="rId54"/>
    <p:sldId id="400" r:id="rId55"/>
    <p:sldId id="430" r:id="rId56"/>
    <p:sldId id="476" r:id="rId57"/>
    <p:sldId id="477" r:id="rId58"/>
    <p:sldId id="445" r:id="rId59"/>
    <p:sldId id="478" r:id="rId60"/>
    <p:sldId id="455" r:id="rId61"/>
    <p:sldId id="489" r:id="rId62"/>
    <p:sldId id="490" r:id="rId63"/>
    <p:sldId id="492" r:id="rId64"/>
    <p:sldId id="493" r:id="rId65"/>
    <p:sldId id="494" r:id="rId66"/>
    <p:sldId id="297" r:id="rId67"/>
    <p:sldId id="495" r:id="rId68"/>
    <p:sldId id="496" r:id="rId69"/>
    <p:sldId id="497" r:id="rId70"/>
    <p:sldId id="349" r:id="rId71"/>
    <p:sldId id="498" r:id="rId72"/>
    <p:sldId id="499" r:id="rId73"/>
    <p:sldId id="500" r:id="rId74"/>
    <p:sldId id="354" r:id="rId75"/>
    <p:sldId id="505" r:id="rId76"/>
    <p:sldId id="506" r:id="rId77"/>
    <p:sldId id="507" r:id="rId78"/>
    <p:sldId id="359" r:id="rId79"/>
    <p:sldId id="508" r:id="rId80"/>
    <p:sldId id="509" r:id="rId81"/>
    <p:sldId id="510" r:id="rId82"/>
    <p:sldId id="364" r:id="rId83"/>
    <p:sldId id="511" r:id="rId84"/>
    <p:sldId id="512" r:id="rId85"/>
    <p:sldId id="513" r:id="rId86"/>
    <p:sldId id="369" r:id="rId87"/>
    <p:sldId id="514" r:id="rId88"/>
    <p:sldId id="515" r:id="rId89"/>
    <p:sldId id="516" r:id="rId90"/>
    <p:sldId id="374" r:id="rId91"/>
    <p:sldId id="517" r:id="rId92"/>
    <p:sldId id="518" r:id="rId93"/>
    <p:sldId id="519" r:id="rId94"/>
    <p:sldId id="379" r:id="rId95"/>
    <p:sldId id="465" r:id="rId96"/>
    <p:sldId id="436" r:id="rId97"/>
    <p:sldId id="438" r:id="rId98"/>
    <p:sldId id="437" r:id="rId99"/>
    <p:sldId id="501" r:id="rId100"/>
    <p:sldId id="502" r:id="rId101"/>
    <p:sldId id="503" r:id="rId102"/>
    <p:sldId id="504" r:id="rId103"/>
    <p:sldId id="422" r:id="rId104"/>
    <p:sldId id="464" r:id="rId10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F297E68-40B8-E841-82F8-BD7DCAFEBC5C}">
          <p14:sldIdLst>
            <p14:sldId id="450"/>
            <p14:sldId id="449"/>
            <p14:sldId id="332"/>
            <p14:sldId id="406"/>
            <p14:sldId id="407"/>
            <p14:sldId id="272"/>
          </p14:sldIdLst>
        </p14:section>
        <p14:section name="NCCOR &amp; THE MEASURES REGISTRY" id="{8C429C92-D4A5-2646-807C-2ACA45B09173}">
          <p14:sldIdLst>
            <p14:sldId id="451"/>
            <p14:sldId id="304"/>
            <p14:sldId id="305"/>
            <p14:sldId id="334"/>
            <p14:sldId id="331"/>
          </p14:sldIdLst>
        </p14:section>
        <p14:section name="CONCEPTUALIZING INDIVIDUAL DIET" id="{2F45023A-C64C-A847-92CE-991B656E979F}">
          <p14:sldIdLst>
            <p14:sldId id="452"/>
            <p14:sldId id="466"/>
            <p14:sldId id="467"/>
            <p14:sldId id="468"/>
            <p14:sldId id="409"/>
            <p14:sldId id="423"/>
            <p14:sldId id="469"/>
            <p14:sldId id="472"/>
            <p14:sldId id="419"/>
            <p14:sldId id="470"/>
          </p14:sldIdLst>
        </p14:section>
        <p14:section name="MEASUREMENT CHARACTERISTICS" id="{A4F8F9FB-384F-684C-A8AD-9E9E3B352B78}">
          <p14:sldIdLst>
            <p14:sldId id="479"/>
            <p14:sldId id="480"/>
            <p14:sldId id="481"/>
            <p14:sldId id="482"/>
            <p14:sldId id="483"/>
            <p14:sldId id="484"/>
            <p14:sldId id="485"/>
            <p14:sldId id="486"/>
            <p14:sldId id="487"/>
            <p14:sldId id="488"/>
          </p14:sldIdLst>
        </p14:section>
        <p14:section name="MEASURING INDIVIDUAL DIET" id="{6A222372-6298-5042-BD95-BB7697AC5914}">
          <p14:sldIdLst>
            <p14:sldId id="453"/>
            <p14:sldId id="390"/>
            <p14:sldId id="412"/>
            <p14:sldId id="471"/>
            <p14:sldId id="381"/>
            <p14:sldId id="425"/>
            <p14:sldId id="427"/>
            <p14:sldId id="426"/>
            <p14:sldId id="473"/>
            <p14:sldId id="382"/>
            <p14:sldId id="431"/>
            <p14:sldId id="474"/>
            <p14:sldId id="432"/>
            <p14:sldId id="475"/>
            <p14:sldId id="383"/>
            <p14:sldId id="433"/>
            <p14:sldId id="429"/>
            <p14:sldId id="384"/>
            <p14:sldId id="400"/>
            <p14:sldId id="430"/>
            <p14:sldId id="476"/>
            <p14:sldId id="477"/>
            <p14:sldId id="445"/>
            <p14:sldId id="478"/>
          </p14:sldIdLst>
        </p14:section>
        <p14:section name="MEASUREMENT IN ACTION" id="{3D09DAD0-7ABF-3F43-9471-52056354CE8E}">
          <p14:sldIdLst>
            <p14:sldId id="455"/>
            <p14:sldId id="489"/>
            <p14:sldId id="490"/>
            <p14:sldId id="492"/>
            <p14:sldId id="493"/>
            <p14:sldId id="494"/>
            <p14:sldId id="297"/>
            <p14:sldId id="495"/>
            <p14:sldId id="496"/>
            <p14:sldId id="497"/>
            <p14:sldId id="349"/>
            <p14:sldId id="498"/>
            <p14:sldId id="499"/>
            <p14:sldId id="500"/>
            <p14:sldId id="354"/>
            <p14:sldId id="505"/>
            <p14:sldId id="506"/>
            <p14:sldId id="507"/>
            <p14:sldId id="359"/>
            <p14:sldId id="508"/>
            <p14:sldId id="509"/>
            <p14:sldId id="510"/>
            <p14:sldId id="364"/>
            <p14:sldId id="511"/>
            <p14:sldId id="512"/>
            <p14:sldId id="513"/>
            <p14:sldId id="369"/>
            <p14:sldId id="514"/>
            <p14:sldId id="515"/>
            <p14:sldId id="516"/>
            <p14:sldId id="374"/>
            <p14:sldId id="517"/>
            <p14:sldId id="518"/>
            <p14:sldId id="519"/>
            <p14:sldId id="379"/>
          </p14:sldIdLst>
        </p14:section>
        <p14:section name="ADDITIONAL CONSIDERATIONS" id="{74706DC8-1C21-9649-B728-7CF0C025197B}">
          <p14:sldIdLst>
            <p14:sldId id="465"/>
            <p14:sldId id="436"/>
            <p14:sldId id="438"/>
            <p14:sldId id="437"/>
          </p14:sldIdLst>
        </p14:section>
        <p14:section name="PUTTING IT ALL TOGETHER" id="{5921A15A-56F1-4F36-B608-0A28591DDEA3}">
          <p14:sldIdLst>
            <p14:sldId id="501"/>
            <p14:sldId id="502"/>
            <p14:sldId id="503"/>
            <p14:sldId id="504"/>
            <p14:sldId id="422"/>
            <p14:sldId id="46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ffoul, Amanda Rafka" initials="RAR" lastIdx="1" clrIdx="0">
    <p:extLst/>
  </p:cmAuthor>
  <p:cmAuthor id="2" name="Karen Lee" initials="KL" lastIdx="2" clrIdx="1">
    <p:extLst>
      <p:ext uri="{19B8F6BF-5375-455C-9EA6-DF929625EA0E}">
        <p15:presenceInfo xmlns:p15="http://schemas.microsoft.com/office/powerpoint/2012/main" userId="bdc95cbe72b0fc8c" providerId="Windows Live"/>
      </p:ext>
    </p:extLst>
  </p:cmAuthor>
  <p:cmAuthor id="3" name="Karen Lee" initials="KL [2]" lastIdx="2" clrIdx="2">
    <p:extLst>
      <p:ext uri="{19B8F6BF-5375-455C-9EA6-DF929625EA0E}">
        <p15:presenceInfo xmlns:p15="http://schemas.microsoft.com/office/powerpoint/2012/main" userId="Karen Le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8198"/>
    <a:srgbClr val="C42E26"/>
    <a:srgbClr val="A9A796"/>
    <a:srgbClr val="F2F0EA"/>
    <a:srgbClr val="0F8197"/>
    <a:srgbClr val="1D7590"/>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70930" autoAdjust="0"/>
  </p:normalViewPr>
  <p:slideViewPr>
    <p:cSldViewPr snapToGrid="0" snapToObjects="1">
      <p:cViewPr varScale="1">
        <p:scale>
          <a:sx n="66" d="100"/>
          <a:sy n="66" d="100"/>
        </p:scale>
        <p:origin x="282" y="66"/>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snapToGrid="0" snapToObjects="1">
      <p:cViewPr varScale="1">
        <p:scale>
          <a:sx n="171" d="100"/>
          <a:sy n="171" d="100"/>
        </p:scale>
        <p:origin x="6552"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commentAuthors" Target="commentAuthors.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viewProps" Target="view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EFEDA4-E532-CB4C-9778-78E2F57CCCD8}" type="doc">
      <dgm:prSet loTypeId="urn:microsoft.com/office/officeart/2005/8/layout/hList1" loCatId="" qsTypeId="urn:microsoft.com/office/officeart/2005/8/quickstyle/3D3" qsCatId="3D" csTypeId="urn:microsoft.com/office/officeart/2005/8/colors/accent2_2" csCatId="accent2" phldr="1"/>
      <dgm:spPr/>
      <dgm:t>
        <a:bodyPr/>
        <a:lstStyle/>
        <a:p>
          <a:endParaRPr lang="en-US"/>
        </a:p>
      </dgm:t>
    </dgm:pt>
    <dgm:pt modelId="{12C50057-F3CB-9D46-81CB-47F6FEB47B8B}">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a:spcAft>
              <a:spcPts val="0"/>
            </a:spcAft>
          </a:pPr>
          <a:r>
            <a:rPr lang="en-US" sz="2400" dirty="0">
              <a:latin typeface="+mj-lt"/>
              <a:cs typeface="Arial" panose="020B0604020202020204" pitchFamily="34" charset="0"/>
            </a:rPr>
            <a:t>Other dietary behaviors </a:t>
          </a:r>
        </a:p>
        <a:p>
          <a:pPr>
            <a:spcAft>
              <a:spcPts val="0"/>
            </a:spcAft>
          </a:pPr>
          <a:r>
            <a:rPr lang="en-US" sz="2400" dirty="0">
              <a:latin typeface="+mj-lt"/>
              <a:cs typeface="Arial" panose="020B0604020202020204" pitchFamily="34" charset="0"/>
            </a:rPr>
            <a:t>and constructs</a:t>
          </a:r>
          <a:endParaRPr lang="en-US" sz="2400" i="1" dirty="0">
            <a:latin typeface="+mj-lt"/>
            <a:cs typeface="Arial" panose="020B0604020202020204" pitchFamily="34" charset="0"/>
          </a:endParaRPr>
        </a:p>
      </dgm:t>
    </dgm:pt>
    <dgm:pt modelId="{F1A1A51D-6F09-6D41-8A86-7638058D59C9}" type="parTrans" cxnId="{32EE246C-474C-7445-AEA8-35960DF11B65}">
      <dgm:prSet/>
      <dgm:spPr/>
      <dgm:t>
        <a:bodyPr/>
        <a:lstStyle/>
        <a:p>
          <a:endParaRPr lang="en-US" sz="1600"/>
        </a:p>
      </dgm:t>
    </dgm:pt>
    <dgm:pt modelId="{C01472C8-12B3-024E-834B-37982E4E959F}" type="sibTrans" cxnId="{32EE246C-474C-7445-AEA8-35960DF11B65}">
      <dgm:prSet/>
      <dgm:spPr/>
      <dgm:t>
        <a:bodyPr/>
        <a:lstStyle/>
        <a:p>
          <a:endParaRPr lang="en-US" sz="1600"/>
        </a:p>
      </dgm:t>
    </dgm:pt>
    <dgm:pt modelId="{4EACDF40-8BE7-2141-A082-1E7AAB6687C8}">
      <dgm:prSet custT="1">
        <dgm:style>
          <a:lnRef idx="2">
            <a:schemeClr val="dk1">
              <a:shade val="50000"/>
            </a:schemeClr>
          </a:lnRef>
          <a:fillRef idx="1">
            <a:schemeClr val="dk1"/>
          </a:fillRef>
          <a:effectRef idx="0">
            <a:schemeClr val="dk1"/>
          </a:effectRef>
          <a:fontRef idx="minor">
            <a:schemeClr val="lt1"/>
          </a:fontRef>
        </dgm:style>
      </dgm:prSet>
      <dgm:spPr>
        <a:solidFill>
          <a:schemeClr val="tx1">
            <a:lumMod val="10000"/>
            <a:lumOff val="90000"/>
          </a:schemeClr>
        </a:solidFill>
        <a:ln>
          <a:solidFill>
            <a:schemeClr val="tx1"/>
          </a:solidFill>
        </a:ln>
      </dgm:spPr>
      <dgm:t>
        <a:bodyPr/>
        <a:lstStyle/>
        <a:p>
          <a:r>
            <a:rPr lang="en-US" sz="2400" dirty="0">
              <a:latin typeface="+mj-lt"/>
              <a:cs typeface="Arial" panose="020B0604020202020204" pitchFamily="34" charset="0"/>
            </a:rPr>
            <a:t>Eating attitudes</a:t>
          </a:r>
        </a:p>
      </dgm:t>
    </dgm:pt>
    <dgm:pt modelId="{96A1E93E-F740-F348-A43F-60129635629C}" type="parTrans" cxnId="{E61F797C-1EBB-BE4A-83F0-099428E44C35}">
      <dgm:prSet/>
      <dgm:spPr/>
      <dgm:t>
        <a:bodyPr/>
        <a:lstStyle/>
        <a:p>
          <a:endParaRPr lang="en-US" sz="1600"/>
        </a:p>
      </dgm:t>
    </dgm:pt>
    <dgm:pt modelId="{8C6FD0F8-6AA3-CA42-8003-A01C9C3B148B}" type="sibTrans" cxnId="{E61F797C-1EBB-BE4A-83F0-099428E44C35}">
      <dgm:prSet/>
      <dgm:spPr/>
      <dgm:t>
        <a:bodyPr/>
        <a:lstStyle/>
        <a:p>
          <a:endParaRPr lang="en-US" sz="1600"/>
        </a:p>
      </dgm:t>
    </dgm:pt>
    <dgm:pt modelId="{6C707667-72E1-3649-B879-7BF81BEEDA0E}">
      <dgm:prSet custT="1">
        <dgm:style>
          <a:lnRef idx="2">
            <a:schemeClr val="dk1">
              <a:shade val="50000"/>
            </a:schemeClr>
          </a:lnRef>
          <a:fillRef idx="1">
            <a:schemeClr val="dk1"/>
          </a:fillRef>
          <a:effectRef idx="0">
            <a:schemeClr val="dk1"/>
          </a:effectRef>
          <a:fontRef idx="minor">
            <a:schemeClr val="lt1"/>
          </a:fontRef>
        </dgm:style>
      </dgm:prSet>
      <dgm:spPr>
        <a:solidFill>
          <a:schemeClr val="tx1">
            <a:lumMod val="10000"/>
            <a:lumOff val="90000"/>
          </a:schemeClr>
        </a:solidFill>
        <a:ln>
          <a:solidFill>
            <a:schemeClr val="tx1"/>
          </a:solidFill>
        </a:ln>
      </dgm:spPr>
      <dgm:t>
        <a:bodyPr/>
        <a:lstStyle/>
        <a:p>
          <a:r>
            <a:rPr lang="en-US" sz="2400" dirty="0">
              <a:latin typeface="+mj-lt"/>
              <a:cs typeface="Arial" panose="020B0604020202020204" pitchFamily="34" charset="0"/>
            </a:rPr>
            <a:t>Consumption of foods, beverages, supplements</a:t>
          </a:r>
        </a:p>
      </dgm:t>
    </dgm:pt>
    <dgm:pt modelId="{A933BC4C-12D3-9848-B8A0-CAEC3049874D}" type="parTrans" cxnId="{5904AAC7-4070-FD4B-AF3A-45A7651CF5D1}">
      <dgm:prSet/>
      <dgm:spPr/>
      <dgm:t>
        <a:bodyPr/>
        <a:lstStyle/>
        <a:p>
          <a:endParaRPr lang="en-US" sz="1600"/>
        </a:p>
      </dgm:t>
    </dgm:pt>
    <dgm:pt modelId="{C928723A-A80E-D540-B18E-A28B27F54A1B}" type="sibTrans" cxnId="{5904AAC7-4070-FD4B-AF3A-45A7651CF5D1}">
      <dgm:prSet/>
      <dgm:spPr/>
      <dgm:t>
        <a:bodyPr/>
        <a:lstStyle/>
        <a:p>
          <a:endParaRPr lang="en-US" sz="1600"/>
        </a:p>
      </dgm:t>
    </dgm:pt>
    <dgm:pt modelId="{333AFD3C-994C-1141-BF1A-CC50365AB570}">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sz="2400" dirty="0">
              <a:latin typeface="+mj-lt"/>
              <a:cs typeface="Arial" panose="020B0604020202020204" pitchFamily="34" charset="0"/>
            </a:rPr>
            <a:t>Dietary intake</a:t>
          </a:r>
          <a:endParaRPr lang="en-US" sz="2400" i="1" dirty="0">
            <a:latin typeface="+mj-lt"/>
            <a:cs typeface="Arial" panose="020B0604020202020204" pitchFamily="34" charset="0"/>
          </a:endParaRPr>
        </a:p>
      </dgm:t>
    </dgm:pt>
    <dgm:pt modelId="{7F55589E-DC85-5B43-B734-6D7ABC2BB38F}" type="sibTrans" cxnId="{217342C2-1964-EE4E-B4E6-82DC1CD1A537}">
      <dgm:prSet/>
      <dgm:spPr/>
      <dgm:t>
        <a:bodyPr/>
        <a:lstStyle/>
        <a:p>
          <a:endParaRPr lang="en-US" sz="1600"/>
        </a:p>
      </dgm:t>
    </dgm:pt>
    <dgm:pt modelId="{D796EC43-1D44-FC43-902C-FC3B8709EE79}" type="parTrans" cxnId="{217342C2-1964-EE4E-B4E6-82DC1CD1A537}">
      <dgm:prSet/>
      <dgm:spPr/>
      <dgm:t>
        <a:bodyPr/>
        <a:lstStyle/>
        <a:p>
          <a:endParaRPr lang="en-US" sz="1600"/>
        </a:p>
      </dgm:t>
    </dgm:pt>
    <dgm:pt modelId="{A2A894B8-450F-364D-AB60-818466980EE2}">
      <dgm:prSet custT="1">
        <dgm:style>
          <a:lnRef idx="2">
            <a:schemeClr val="dk1">
              <a:shade val="50000"/>
            </a:schemeClr>
          </a:lnRef>
          <a:fillRef idx="1">
            <a:schemeClr val="dk1"/>
          </a:fillRef>
          <a:effectRef idx="0">
            <a:schemeClr val="dk1"/>
          </a:effectRef>
          <a:fontRef idx="minor">
            <a:schemeClr val="lt1"/>
          </a:fontRef>
        </dgm:style>
      </dgm:prSet>
      <dgm:spPr>
        <a:solidFill>
          <a:schemeClr val="tx1">
            <a:lumMod val="10000"/>
            <a:lumOff val="90000"/>
          </a:schemeClr>
        </a:solidFill>
        <a:ln>
          <a:solidFill>
            <a:schemeClr val="tx1"/>
          </a:solidFill>
        </a:ln>
      </dgm:spPr>
      <dgm:t>
        <a:bodyPr/>
        <a:lstStyle/>
        <a:p>
          <a:r>
            <a:rPr lang="en-US" sz="2400" dirty="0">
              <a:latin typeface="+mj-lt"/>
              <a:cs typeface="Arial" panose="020B0604020202020204" pitchFamily="34" charset="0"/>
            </a:rPr>
            <a:t>Frequency of consumption</a:t>
          </a:r>
        </a:p>
      </dgm:t>
    </dgm:pt>
    <dgm:pt modelId="{D1083AD2-1198-1C47-B08C-7F10A9F54D0B}" type="parTrans" cxnId="{F1700124-A14C-CA44-92ED-1D7070AAE805}">
      <dgm:prSet/>
      <dgm:spPr/>
      <dgm:t>
        <a:bodyPr/>
        <a:lstStyle/>
        <a:p>
          <a:endParaRPr lang="en-US" sz="1600"/>
        </a:p>
      </dgm:t>
    </dgm:pt>
    <dgm:pt modelId="{670C0AAE-EAE4-FF44-9138-5D0223C900CF}" type="sibTrans" cxnId="{F1700124-A14C-CA44-92ED-1D7070AAE805}">
      <dgm:prSet/>
      <dgm:spPr/>
      <dgm:t>
        <a:bodyPr/>
        <a:lstStyle/>
        <a:p>
          <a:endParaRPr lang="en-US" sz="1600"/>
        </a:p>
      </dgm:t>
    </dgm:pt>
    <dgm:pt modelId="{612F8F15-953B-724D-81D9-AD07159BA20A}">
      <dgm:prSet custT="1">
        <dgm:style>
          <a:lnRef idx="2">
            <a:schemeClr val="dk1">
              <a:shade val="50000"/>
            </a:schemeClr>
          </a:lnRef>
          <a:fillRef idx="1">
            <a:schemeClr val="dk1"/>
          </a:fillRef>
          <a:effectRef idx="0">
            <a:schemeClr val="dk1"/>
          </a:effectRef>
          <a:fontRef idx="minor">
            <a:schemeClr val="lt1"/>
          </a:fontRef>
        </dgm:style>
      </dgm:prSet>
      <dgm:spPr>
        <a:solidFill>
          <a:schemeClr val="tx1">
            <a:lumMod val="10000"/>
            <a:lumOff val="90000"/>
          </a:schemeClr>
        </a:solidFill>
        <a:ln>
          <a:solidFill>
            <a:schemeClr val="tx1"/>
          </a:solidFill>
        </a:ln>
      </dgm:spPr>
      <dgm:t>
        <a:bodyPr/>
        <a:lstStyle/>
        <a:p>
          <a:r>
            <a:rPr lang="en-US" sz="2400" dirty="0">
              <a:latin typeface="+mj-lt"/>
              <a:cs typeface="Arial" panose="020B0604020202020204" pitchFamily="34" charset="0"/>
            </a:rPr>
            <a:t>Contextual details</a:t>
          </a:r>
        </a:p>
      </dgm:t>
    </dgm:pt>
    <dgm:pt modelId="{80829E9C-BED4-CB4E-BD47-8E022849AFEF}" type="parTrans" cxnId="{9CC5583F-B041-A242-8DFE-D1FDF524871A}">
      <dgm:prSet/>
      <dgm:spPr/>
      <dgm:t>
        <a:bodyPr/>
        <a:lstStyle/>
        <a:p>
          <a:endParaRPr lang="en-US"/>
        </a:p>
      </dgm:t>
    </dgm:pt>
    <dgm:pt modelId="{7FA11925-1215-F04C-BA19-E48E9B8304E0}" type="sibTrans" cxnId="{9CC5583F-B041-A242-8DFE-D1FDF524871A}">
      <dgm:prSet/>
      <dgm:spPr/>
      <dgm:t>
        <a:bodyPr/>
        <a:lstStyle/>
        <a:p>
          <a:endParaRPr lang="en-US"/>
        </a:p>
      </dgm:t>
    </dgm:pt>
    <dgm:pt modelId="{E37AD5BE-AEC0-1F4C-9C2E-38CF949D4C8A}">
      <dgm:prSet custT="1">
        <dgm:style>
          <a:lnRef idx="2">
            <a:schemeClr val="dk1">
              <a:shade val="50000"/>
            </a:schemeClr>
          </a:lnRef>
          <a:fillRef idx="1">
            <a:schemeClr val="dk1"/>
          </a:fillRef>
          <a:effectRef idx="0">
            <a:schemeClr val="dk1"/>
          </a:effectRef>
          <a:fontRef idx="minor">
            <a:schemeClr val="lt1"/>
          </a:fontRef>
        </dgm:style>
      </dgm:prSet>
      <dgm:spPr>
        <a:solidFill>
          <a:schemeClr val="tx1">
            <a:lumMod val="10000"/>
            <a:lumOff val="90000"/>
          </a:schemeClr>
        </a:solidFill>
        <a:ln>
          <a:solidFill>
            <a:schemeClr val="tx1"/>
          </a:solidFill>
        </a:ln>
      </dgm:spPr>
      <dgm:t>
        <a:bodyPr/>
        <a:lstStyle/>
        <a:p>
          <a:r>
            <a:rPr lang="en-US" sz="2400" dirty="0">
              <a:latin typeface="+mj-lt"/>
              <a:cs typeface="Arial" panose="020B0604020202020204" pitchFamily="34" charset="0"/>
            </a:rPr>
            <a:t>Food preferences</a:t>
          </a:r>
        </a:p>
      </dgm:t>
    </dgm:pt>
    <dgm:pt modelId="{B1706F46-737E-FE4A-A29B-0713674502D1}" type="parTrans" cxnId="{12925322-C371-414A-B095-45E3E1ED53DF}">
      <dgm:prSet/>
      <dgm:spPr/>
      <dgm:t>
        <a:bodyPr/>
        <a:lstStyle/>
        <a:p>
          <a:endParaRPr lang="en-US"/>
        </a:p>
      </dgm:t>
    </dgm:pt>
    <dgm:pt modelId="{93AE28A4-8351-2F4F-8AC3-02D926683ED4}" type="sibTrans" cxnId="{12925322-C371-414A-B095-45E3E1ED53DF}">
      <dgm:prSet/>
      <dgm:spPr/>
      <dgm:t>
        <a:bodyPr/>
        <a:lstStyle/>
        <a:p>
          <a:endParaRPr lang="en-US"/>
        </a:p>
      </dgm:t>
    </dgm:pt>
    <dgm:pt modelId="{DB7B1AD1-8FC5-1443-9727-12F79F58CF25}">
      <dgm:prSet custT="1">
        <dgm:style>
          <a:lnRef idx="2">
            <a:schemeClr val="dk1">
              <a:shade val="50000"/>
            </a:schemeClr>
          </a:lnRef>
          <a:fillRef idx="1">
            <a:schemeClr val="dk1"/>
          </a:fillRef>
          <a:effectRef idx="0">
            <a:schemeClr val="dk1"/>
          </a:effectRef>
          <a:fontRef idx="minor">
            <a:schemeClr val="lt1"/>
          </a:fontRef>
        </dgm:style>
      </dgm:prSet>
      <dgm:spPr>
        <a:solidFill>
          <a:schemeClr val="tx1">
            <a:lumMod val="10000"/>
            <a:lumOff val="90000"/>
          </a:schemeClr>
        </a:solidFill>
        <a:ln>
          <a:solidFill>
            <a:schemeClr val="tx1"/>
          </a:solidFill>
        </a:ln>
      </dgm:spPr>
      <dgm:t>
        <a:bodyPr/>
        <a:lstStyle/>
        <a:p>
          <a:r>
            <a:rPr lang="en-US" sz="2400" dirty="0">
              <a:latin typeface="+mj-lt"/>
              <a:cs typeface="Arial" panose="020B0604020202020204" pitchFamily="34" charset="0"/>
            </a:rPr>
            <a:t>Relevant Registry measures usually also assess intake </a:t>
          </a:r>
          <a:r>
            <a:rPr lang="en-US" sz="2400" dirty="0">
              <a:solidFill>
                <a:schemeClr val="accent1"/>
              </a:solidFill>
              <a:latin typeface="+mj-lt"/>
              <a:cs typeface="Arial" panose="020B0604020202020204" pitchFamily="34" charset="0"/>
            </a:rPr>
            <a:t>*</a:t>
          </a:r>
          <a:endParaRPr lang="en-US" sz="2400" dirty="0">
            <a:latin typeface="+mj-lt"/>
            <a:cs typeface="Arial" panose="020B0604020202020204" pitchFamily="34" charset="0"/>
          </a:endParaRPr>
        </a:p>
      </dgm:t>
    </dgm:pt>
    <dgm:pt modelId="{5CAA6DAF-7E52-F94A-AF98-F9BE29C7C099}" type="parTrans" cxnId="{96BCDB68-82B9-9743-B569-FABC88B2FB5C}">
      <dgm:prSet/>
      <dgm:spPr/>
      <dgm:t>
        <a:bodyPr/>
        <a:lstStyle/>
        <a:p>
          <a:endParaRPr lang="en-US"/>
        </a:p>
      </dgm:t>
    </dgm:pt>
    <dgm:pt modelId="{18C8C229-06A2-9D42-A1E9-98E993DE83E9}" type="sibTrans" cxnId="{96BCDB68-82B9-9743-B569-FABC88B2FB5C}">
      <dgm:prSet/>
      <dgm:spPr/>
      <dgm:t>
        <a:bodyPr/>
        <a:lstStyle/>
        <a:p>
          <a:endParaRPr lang="en-US"/>
        </a:p>
      </dgm:t>
    </dgm:pt>
    <dgm:pt modelId="{99E929C6-1364-7743-ACE0-1547A53ED429}" type="pres">
      <dgm:prSet presAssocID="{6CEFEDA4-E532-CB4C-9778-78E2F57CCCD8}" presName="Name0" presStyleCnt="0">
        <dgm:presLayoutVars>
          <dgm:dir/>
          <dgm:animLvl val="lvl"/>
          <dgm:resizeHandles val="exact"/>
        </dgm:presLayoutVars>
      </dgm:prSet>
      <dgm:spPr/>
    </dgm:pt>
    <dgm:pt modelId="{631D6FC9-1F06-1143-9C2D-7F9B149053AD}" type="pres">
      <dgm:prSet presAssocID="{333AFD3C-994C-1141-BF1A-CC50365AB570}" presName="composite" presStyleCnt="0"/>
      <dgm:spPr/>
    </dgm:pt>
    <dgm:pt modelId="{E97DF585-925D-0649-91F1-E56CF1D42ACF}" type="pres">
      <dgm:prSet presAssocID="{333AFD3C-994C-1141-BF1A-CC50365AB570}" presName="parTx" presStyleLbl="alignNode1" presStyleIdx="0" presStyleCnt="2" custLinFactNeighborX="225" custLinFactNeighborY="1423">
        <dgm:presLayoutVars>
          <dgm:chMax val="0"/>
          <dgm:chPref val="0"/>
          <dgm:bulletEnabled val="1"/>
        </dgm:presLayoutVars>
      </dgm:prSet>
      <dgm:spPr/>
    </dgm:pt>
    <dgm:pt modelId="{70826FB2-9CB4-8448-A848-17A9C88AB445}" type="pres">
      <dgm:prSet presAssocID="{333AFD3C-994C-1141-BF1A-CC50365AB570}" presName="desTx" presStyleLbl="alignAccFollowNode1" presStyleIdx="0" presStyleCnt="2">
        <dgm:presLayoutVars>
          <dgm:bulletEnabled val="1"/>
        </dgm:presLayoutVars>
      </dgm:prSet>
      <dgm:spPr/>
    </dgm:pt>
    <dgm:pt modelId="{12E74EB5-DAFB-B244-A8E0-DE71A612D584}" type="pres">
      <dgm:prSet presAssocID="{7F55589E-DC85-5B43-B734-6D7ABC2BB38F}" presName="space" presStyleCnt="0"/>
      <dgm:spPr/>
    </dgm:pt>
    <dgm:pt modelId="{B8281EF3-9C91-9346-B807-4766E3C8E9D8}" type="pres">
      <dgm:prSet presAssocID="{12C50057-F3CB-9D46-81CB-47F6FEB47B8B}" presName="composite" presStyleCnt="0"/>
      <dgm:spPr/>
    </dgm:pt>
    <dgm:pt modelId="{500A6201-9F03-6540-9DB1-E6E1D0869D34}" type="pres">
      <dgm:prSet presAssocID="{12C50057-F3CB-9D46-81CB-47F6FEB47B8B}" presName="parTx" presStyleLbl="alignNode1" presStyleIdx="1" presStyleCnt="2" custLinFactNeighborX="1" custLinFactNeighborY="775">
        <dgm:presLayoutVars>
          <dgm:chMax val="0"/>
          <dgm:chPref val="0"/>
          <dgm:bulletEnabled val="1"/>
        </dgm:presLayoutVars>
      </dgm:prSet>
      <dgm:spPr/>
    </dgm:pt>
    <dgm:pt modelId="{D7CEFDEF-FA03-F147-BD76-73236A3F9505}" type="pres">
      <dgm:prSet presAssocID="{12C50057-F3CB-9D46-81CB-47F6FEB47B8B}" presName="desTx" presStyleLbl="alignAccFollowNode1" presStyleIdx="1" presStyleCnt="2">
        <dgm:presLayoutVars>
          <dgm:bulletEnabled val="1"/>
        </dgm:presLayoutVars>
      </dgm:prSet>
      <dgm:spPr/>
    </dgm:pt>
  </dgm:ptLst>
  <dgm:cxnLst>
    <dgm:cxn modelId="{217342C2-1964-EE4E-B4E6-82DC1CD1A537}" srcId="{6CEFEDA4-E532-CB4C-9778-78E2F57CCCD8}" destId="{333AFD3C-994C-1141-BF1A-CC50365AB570}" srcOrd="0" destOrd="0" parTransId="{D796EC43-1D44-FC43-902C-FC3B8709EE79}" sibTransId="{7F55589E-DC85-5B43-B734-6D7ABC2BB38F}"/>
    <dgm:cxn modelId="{8238BE79-87A9-C643-BBDF-A944A3566311}" type="presOf" srcId="{E37AD5BE-AEC0-1F4C-9C2E-38CF949D4C8A}" destId="{D7CEFDEF-FA03-F147-BD76-73236A3F9505}" srcOrd="0" destOrd="1" presId="urn:microsoft.com/office/officeart/2005/8/layout/hList1"/>
    <dgm:cxn modelId="{43DD9E62-6925-C34F-8582-7235C1A79BEF}" type="presOf" srcId="{DB7B1AD1-8FC5-1443-9727-12F79F58CF25}" destId="{D7CEFDEF-FA03-F147-BD76-73236A3F9505}" srcOrd="0" destOrd="2" presId="urn:microsoft.com/office/officeart/2005/8/layout/hList1"/>
    <dgm:cxn modelId="{12925322-C371-414A-B095-45E3E1ED53DF}" srcId="{12C50057-F3CB-9D46-81CB-47F6FEB47B8B}" destId="{E37AD5BE-AEC0-1F4C-9C2E-38CF949D4C8A}" srcOrd="1" destOrd="0" parTransId="{B1706F46-737E-FE4A-A29B-0713674502D1}" sibTransId="{93AE28A4-8351-2F4F-8AC3-02D926683ED4}"/>
    <dgm:cxn modelId="{60523A88-BD8B-D24C-815B-CFDC29C28405}" type="presOf" srcId="{12C50057-F3CB-9D46-81CB-47F6FEB47B8B}" destId="{500A6201-9F03-6540-9DB1-E6E1D0869D34}" srcOrd="0" destOrd="0" presId="urn:microsoft.com/office/officeart/2005/8/layout/hList1"/>
    <dgm:cxn modelId="{E61F797C-1EBB-BE4A-83F0-099428E44C35}" srcId="{12C50057-F3CB-9D46-81CB-47F6FEB47B8B}" destId="{4EACDF40-8BE7-2141-A082-1E7AAB6687C8}" srcOrd="0" destOrd="0" parTransId="{96A1E93E-F740-F348-A43F-60129635629C}" sibTransId="{8C6FD0F8-6AA3-CA42-8003-A01C9C3B148B}"/>
    <dgm:cxn modelId="{F1700124-A14C-CA44-92ED-1D7070AAE805}" srcId="{333AFD3C-994C-1141-BF1A-CC50365AB570}" destId="{A2A894B8-450F-364D-AB60-818466980EE2}" srcOrd="1" destOrd="0" parTransId="{D1083AD2-1198-1C47-B08C-7F10A9F54D0B}" sibTransId="{670C0AAE-EAE4-FF44-9138-5D0223C900CF}"/>
    <dgm:cxn modelId="{D136945F-7502-A74A-8FA7-8963CCB4862F}" type="presOf" srcId="{6C707667-72E1-3649-B879-7BF81BEEDA0E}" destId="{70826FB2-9CB4-8448-A848-17A9C88AB445}" srcOrd="0" destOrd="0" presId="urn:microsoft.com/office/officeart/2005/8/layout/hList1"/>
    <dgm:cxn modelId="{5904AAC7-4070-FD4B-AF3A-45A7651CF5D1}" srcId="{333AFD3C-994C-1141-BF1A-CC50365AB570}" destId="{6C707667-72E1-3649-B879-7BF81BEEDA0E}" srcOrd="0" destOrd="0" parTransId="{A933BC4C-12D3-9848-B8A0-CAEC3049874D}" sibTransId="{C928723A-A80E-D540-B18E-A28B27F54A1B}"/>
    <dgm:cxn modelId="{97787121-4769-3940-A8D5-04DDC14273B2}" type="presOf" srcId="{612F8F15-953B-724D-81D9-AD07159BA20A}" destId="{70826FB2-9CB4-8448-A848-17A9C88AB445}" srcOrd="0" destOrd="2" presId="urn:microsoft.com/office/officeart/2005/8/layout/hList1"/>
    <dgm:cxn modelId="{0F2EF1B9-A43B-324C-B00D-002DE1310C23}" type="presOf" srcId="{A2A894B8-450F-364D-AB60-818466980EE2}" destId="{70826FB2-9CB4-8448-A848-17A9C88AB445}" srcOrd="0" destOrd="1" presId="urn:microsoft.com/office/officeart/2005/8/layout/hList1"/>
    <dgm:cxn modelId="{8666F5BE-D850-134A-B5FD-1707DC838EAE}" type="presOf" srcId="{6CEFEDA4-E532-CB4C-9778-78E2F57CCCD8}" destId="{99E929C6-1364-7743-ACE0-1547A53ED429}" srcOrd="0" destOrd="0" presId="urn:microsoft.com/office/officeart/2005/8/layout/hList1"/>
    <dgm:cxn modelId="{32EE246C-474C-7445-AEA8-35960DF11B65}" srcId="{6CEFEDA4-E532-CB4C-9778-78E2F57CCCD8}" destId="{12C50057-F3CB-9D46-81CB-47F6FEB47B8B}" srcOrd="1" destOrd="0" parTransId="{F1A1A51D-6F09-6D41-8A86-7638058D59C9}" sibTransId="{C01472C8-12B3-024E-834B-37982E4E959F}"/>
    <dgm:cxn modelId="{9CC5583F-B041-A242-8DFE-D1FDF524871A}" srcId="{333AFD3C-994C-1141-BF1A-CC50365AB570}" destId="{612F8F15-953B-724D-81D9-AD07159BA20A}" srcOrd="2" destOrd="0" parTransId="{80829E9C-BED4-CB4E-BD47-8E022849AFEF}" sibTransId="{7FA11925-1215-F04C-BA19-E48E9B8304E0}"/>
    <dgm:cxn modelId="{F896C835-8EC9-A749-90CC-55711E20C8E6}" type="presOf" srcId="{4EACDF40-8BE7-2141-A082-1E7AAB6687C8}" destId="{D7CEFDEF-FA03-F147-BD76-73236A3F9505}" srcOrd="0" destOrd="0" presId="urn:microsoft.com/office/officeart/2005/8/layout/hList1"/>
    <dgm:cxn modelId="{96BCDB68-82B9-9743-B569-FABC88B2FB5C}" srcId="{12C50057-F3CB-9D46-81CB-47F6FEB47B8B}" destId="{DB7B1AD1-8FC5-1443-9727-12F79F58CF25}" srcOrd="2" destOrd="0" parTransId="{5CAA6DAF-7E52-F94A-AF98-F9BE29C7C099}" sibTransId="{18C8C229-06A2-9D42-A1E9-98E993DE83E9}"/>
    <dgm:cxn modelId="{2F154527-DEB1-524B-9101-A7CDF29524B2}" type="presOf" srcId="{333AFD3C-994C-1141-BF1A-CC50365AB570}" destId="{E97DF585-925D-0649-91F1-E56CF1D42ACF}" srcOrd="0" destOrd="0" presId="urn:microsoft.com/office/officeart/2005/8/layout/hList1"/>
    <dgm:cxn modelId="{BB9AF374-49B0-2B45-9750-FB87D6CB3DE6}" type="presParOf" srcId="{99E929C6-1364-7743-ACE0-1547A53ED429}" destId="{631D6FC9-1F06-1143-9C2D-7F9B149053AD}" srcOrd="0" destOrd="0" presId="urn:microsoft.com/office/officeart/2005/8/layout/hList1"/>
    <dgm:cxn modelId="{2B412610-288E-DD43-BA30-240C830CA4AD}" type="presParOf" srcId="{631D6FC9-1F06-1143-9C2D-7F9B149053AD}" destId="{E97DF585-925D-0649-91F1-E56CF1D42ACF}" srcOrd="0" destOrd="0" presId="urn:microsoft.com/office/officeart/2005/8/layout/hList1"/>
    <dgm:cxn modelId="{E538787D-DE52-C64C-B16B-ABEBDC45B302}" type="presParOf" srcId="{631D6FC9-1F06-1143-9C2D-7F9B149053AD}" destId="{70826FB2-9CB4-8448-A848-17A9C88AB445}" srcOrd="1" destOrd="0" presId="urn:microsoft.com/office/officeart/2005/8/layout/hList1"/>
    <dgm:cxn modelId="{3406421E-F31A-6C41-BDE3-C95258FD7929}" type="presParOf" srcId="{99E929C6-1364-7743-ACE0-1547A53ED429}" destId="{12E74EB5-DAFB-B244-A8E0-DE71A612D584}" srcOrd="1" destOrd="0" presId="urn:microsoft.com/office/officeart/2005/8/layout/hList1"/>
    <dgm:cxn modelId="{842EA11E-7FF3-4F49-85B6-D15E99963508}" type="presParOf" srcId="{99E929C6-1364-7743-ACE0-1547A53ED429}" destId="{B8281EF3-9C91-9346-B807-4766E3C8E9D8}" srcOrd="2" destOrd="0" presId="urn:microsoft.com/office/officeart/2005/8/layout/hList1"/>
    <dgm:cxn modelId="{E68D9990-B3C0-B243-B4F7-4906FFC0B18E}" type="presParOf" srcId="{B8281EF3-9C91-9346-B807-4766E3C8E9D8}" destId="{500A6201-9F03-6540-9DB1-E6E1D0869D34}" srcOrd="0" destOrd="0" presId="urn:microsoft.com/office/officeart/2005/8/layout/hList1"/>
    <dgm:cxn modelId="{C523FAE2-1FA7-6F4B-8717-6B3DAAA3CE35}" type="presParOf" srcId="{B8281EF3-9C91-9346-B807-4766E3C8E9D8}" destId="{D7CEFDEF-FA03-F147-BD76-73236A3F9505}" srcOrd="1" destOrd="0" presId="urn:microsoft.com/office/officeart/2005/8/layout/hLis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936C61C-DEA4-4B80-86B3-C9DFB4D02669}"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318F5F33-B46B-4357-A9F4-32545B0382D9}">
      <dgm:prSet phldrT="[Text]"/>
      <dgm:spPr/>
      <dgm:t>
        <a:bodyPr/>
        <a:lstStyle/>
        <a:p>
          <a:r>
            <a:rPr lang="en-US" dirty="0"/>
            <a:t>Research question</a:t>
          </a:r>
        </a:p>
      </dgm:t>
    </dgm:pt>
    <dgm:pt modelId="{C8CF87B0-514B-44AD-ABB7-16C9D6BFE6B3}" type="parTrans" cxnId="{CB45CBB8-6DDD-4299-9FD5-621DF1D20F60}">
      <dgm:prSet/>
      <dgm:spPr/>
      <dgm:t>
        <a:bodyPr/>
        <a:lstStyle/>
        <a:p>
          <a:endParaRPr lang="en-US"/>
        </a:p>
      </dgm:t>
    </dgm:pt>
    <dgm:pt modelId="{31FCFE02-5C38-4A74-B71B-E45109FB4AC3}" type="sibTrans" cxnId="{CB45CBB8-6DDD-4299-9FD5-621DF1D20F60}">
      <dgm:prSet/>
      <dgm:spPr/>
      <dgm:t>
        <a:bodyPr/>
        <a:lstStyle/>
        <a:p>
          <a:endParaRPr lang="en-US"/>
        </a:p>
      </dgm:t>
    </dgm:pt>
    <dgm:pt modelId="{BD8C3D5C-A0F6-44D6-81B2-482F765FF65A}">
      <dgm:prSet/>
      <dgm:spPr/>
      <dgm:t>
        <a:bodyPr/>
        <a:lstStyle/>
        <a:p>
          <a:r>
            <a:rPr lang="en-US" dirty="0"/>
            <a:t>Target population</a:t>
          </a:r>
        </a:p>
      </dgm:t>
    </dgm:pt>
    <dgm:pt modelId="{681BA599-1303-4262-8A6F-D20BC4D4F29F}" type="parTrans" cxnId="{47C9CB79-54FE-4E2D-ACF1-A2671F3DA3F6}">
      <dgm:prSet/>
      <dgm:spPr/>
      <dgm:t>
        <a:bodyPr/>
        <a:lstStyle/>
        <a:p>
          <a:endParaRPr lang="en-US"/>
        </a:p>
      </dgm:t>
    </dgm:pt>
    <dgm:pt modelId="{8437DE93-8BE5-4ABF-9BB6-44FCAF7CD26D}" type="sibTrans" cxnId="{47C9CB79-54FE-4E2D-ACF1-A2671F3DA3F6}">
      <dgm:prSet/>
      <dgm:spPr/>
      <dgm:t>
        <a:bodyPr/>
        <a:lstStyle/>
        <a:p>
          <a:endParaRPr lang="en-US"/>
        </a:p>
      </dgm:t>
    </dgm:pt>
    <dgm:pt modelId="{BD080B6C-1CE1-4D14-A9EC-86A23B017B21}">
      <dgm:prSet/>
      <dgm:spPr/>
      <dgm:t>
        <a:bodyPr/>
        <a:lstStyle/>
        <a:p>
          <a:r>
            <a:rPr lang="en-US" dirty="0"/>
            <a:t>Study design</a:t>
          </a:r>
        </a:p>
      </dgm:t>
    </dgm:pt>
    <dgm:pt modelId="{CAC570D8-1BC0-44E2-8C30-6F2A167E9150}" type="parTrans" cxnId="{6950BAE3-21FD-42F5-AA58-9446E484C0E1}">
      <dgm:prSet/>
      <dgm:spPr/>
      <dgm:t>
        <a:bodyPr/>
        <a:lstStyle/>
        <a:p>
          <a:endParaRPr lang="en-US"/>
        </a:p>
      </dgm:t>
    </dgm:pt>
    <dgm:pt modelId="{B2B6F32A-4632-459B-AB30-5186FF6CDDAF}" type="sibTrans" cxnId="{6950BAE3-21FD-42F5-AA58-9446E484C0E1}">
      <dgm:prSet/>
      <dgm:spPr/>
      <dgm:t>
        <a:bodyPr/>
        <a:lstStyle/>
        <a:p>
          <a:endParaRPr lang="en-US"/>
        </a:p>
      </dgm:t>
    </dgm:pt>
    <dgm:pt modelId="{D6B8EF2C-4966-44B6-B848-6A4528A0423D}">
      <dgm:prSet/>
      <dgm:spPr/>
      <dgm:t>
        <a:bodyPr/>
        <a:lstStyle/>
        <a:p>
          <a:r>
            <a:rPr lang="en-US" dirty="0"/>
            <a:t>Settings</a:t>
          </a:r>
        </a:p>
      </dgm:t>
    </dgm:pt>
    <dgm:pt modelId="{294EF103-FA63-4FAC-B062-9C59A0A8E256}" type="parTrans" cxnId="{C7C59793-22F7-425A-AF7D-430EA9F2A695}">
      <dgm:prSet/>
      <dgm:spPr/>
      <dgm:t>
        <a:bodyPr/>
        <a:lstStyle/>
        <a:p>
          <a:endParaRPr lang="en-US"/>
        </a:p>
      </dgm:t>
    </dgm:pt>
    <dgm:pt modelId="{9972CC21-42CE-473B-A9D7-2E242519B7D1}" type="sibTrans" cxnId="{C7C59793-22F7-425A-AF7D-430EA9F2A695}">
      <dgm:prSet/>
      <dgm:spPr/>
      <dgm:t>
        <a:bodyPr/>
        <a:lstStyle/>
        <a:p>
          <a:endParaRPr lang="en-US"/>
        </a:p>
      </dgm:t>
    </dgm:pt>
    <dgm:pt modelId="{3D7C50A7-043A-4BA6-B767-702B0E5009E7}">
      <dgm:prSet/>
      <dgm:spPr/>
      <dgm:t>
        <a:bodyPr/>
        <a:lstStyle/>
        <a:p>
          <a:r>
            <a:rPr lang="en-US" dirty="0"/>
            <a:t>Data collection</a:t>
          </a:r>
        </a:p>
      </dgm:t>
    </dgm:pt>
    <dgm:pt modelId="{3874DC0D-103E-4611-B6AF-846D2458DD56}" type="parTrans" cxnId="{43CA7F0F-AE57-4F43-8682-6764DD0F76A3}">
      <dgm:prSet/>
      <dgm:spPr/>
      <dgm:t>
        <a:bodyPr/>
        <a:lstStyle/>
        <a:p>
          <a:endParaRPr lang="en-US"/>
        </a:p>
      </dgm:t>
    </dgm:pt>
    <dgm:pt modelId="{E73CEFC6-022A-4312-9967-2BC537C9DBD4}" type="sibTrans" cxnId="{43CA7F0F-AE57-4F43-8682-6764DD0F76A3}">
      <dgm:prSet/>
      <dgm:spPr/>
      <dgm:t>
        <a:bodyPr/>
        <a:lstStyle/>
        <a:p>
          <a:endParaRPr lang="en-US"/>
        </a:p>
      </dgm:t>
    </dgm:pt>
    <dgm:pt modelId="{3B9E5407-6AA4-4A17-8215-9BC39DAD87AD}">
      <dgm:prSet/>
      <dgm:spPr/>
      <dgm:t>
        <a:bodyPr/>
        <a:lstStyle/>
        <a:p>
          <a:r>
            <a:rPr lang="en-US" dirty="0"/>
            <a:t>Comprehensive or focused</a:t>
          </a:r>
        </a:p>
      </dgm:t>
    </dgm:pt>
    <dgm:pt modelId="{9392651B-AEBE-4D8B-A316-B22840AB0BF5}" type="sibTrans" cxnId="{3E8563D4-2C2C-4A4C-91C8-C6F3A2C2AE4B}">
      <dgm:prSet/>
      <dgm:spPr/>
      <dgm:t>
        <a:bodyPr/>
        <a:lstStyle/>
        <a:p>
          <a:endParaRPr lang="en-US"/>
        </a:p>
      </dgm:t>
    </dgm:pt>
    <dgm:pt modelId="{F462F84F-6D2E-445F-B4DA-FFC518C77D04}" type="parTrans" cxnId="{3E8563D4-2C2C-4A4C-91C8-C6F3A2C2AE4B}">
      <dgm:prSet/>
      <dgm:spPr/>
      <dgm:t>
        <a:bodyPr/>
        <a:lstStyle/>
        <a:p>
          <a:endParaRPr lang="en-US"/>
        </a:p>
      </dgm:t>
    </dgm:pt>
    <dgm:pt modelId="{CCB72786-3FE6-4153-B7C6-641B4CDB1853}">
      <dgm:prSet/>
      <dgm:spPr/>
      <dgm:t>
        <a:bodyPr/>
        <a:lstStyle/>
        <a:p>
          <a:r>
            <a:rPr lang="en-CA" dirty="0"/>
            <a:t>Diet as an exposure, outcome, or covariate</a:t>
          </a:r>
          <a:endParaRPr lang="en-US" dirty="0"/>
        </a:p>
      </dgm:t>
    </dgm:pt>
    <dgm:pt modelId="{8DD0418F-ADFA-415E-914F-468EC03A0948}" type="sibTrans" cxnId="{D49D2D1D-F3BA-491B-A036-46F90B2FFA6A}">
      <dgm:prSet/>
      <dgm:spPr/>
      <dgm:t>
        <a:bodyPr/>
        <a:lstStyle/>
        <a:p>
          <a:endParaRPr lang="en-US"/>
        </a:p>
      </dgm:t>
    </dgm:pt>
    <dgm:pt modelId="{407CD8E4-19AC-4F34-8130-4623BCC41570}" type="parTrans" cxnId="{D49D2D1D-F3BA-491B-A036-46F90B2FFA6A}">
      <dgm:prSet/>
      <dgm:spPr/>
      <dgm:t>
        <a:bodyPr/>
        <a:lstStyle/>
        <a:p>
          <a:endParaRPr lang="en-US"/>
        </a:p>
      </dgm:t>
    </dgm:pt>
    <dgm:pt modelId="{430B8576-3CDA-42D3-A241-4BC64F2A8A3A}">
      <dgm:prSet/>
      <dgm:spPr/>
      <dgm:t>
        <a:bodyPr/>
        <a:lstStyle/>
        <a:p>
          <a:r>
            <a:rPr lang="en-US" dirty="0"/>
            <a:t>Parameters of interest</a:t>
          </a:r>
        </a:p>
      </dgm:t>
    </dgm:pt>
    <dgm:pt modelId="{875C66E1-F7B3-413E-8584-A09FB7A2AC55}" type="sibTrans" cxnId="{13962CF8-72AF-417F-AC6B-5CAE6C9631A8}">
      <dgm:prSet/>
      <dgm:spPr/>
      <dgm:t>
        <a:bodyPr/>
        <a:lstStyle/>
        <a:p>
          <a:endParaRPr lang="en-US"/>
        </a:p>
      </dgm:t>
    </dgm:pt>
    <dgm:pt modelId="{CC989F6E-DCE8-4601-BA97-6F7580C669B0}" type="parTrans" cxnId="{13962CF8-72AF-417F-AC6B-5CAE6C9631A8}">
      <dgm:prSet/>
      <dgm:spPr/>
      <dgm:t>
        <a:bodyPr/>
        <a:lstStyle/>
        <a:p>
          <a:endParaRPr lang="en-US"/>
        </a:p>
      </dgm:t>
    </dgm:pt>
    <dgm:pt modelId="{F6A7119F-C7AD-440F-87FD-1060B7AA80DA}">
      <dgm:prSet/>
      <dgm:spPr/>
      <dgm:t>
        <a:bodyPr/>
        <a:lstStyle/>
        <a:p>
          <a:r>
            <a:rPr lang="en-US" dirty="0"/>
            <a:t>Complementary measures</a:t>
          </a:r>
        </a:p>
      </dgm:t>
    </dgm:pt>
    <dgm:pt modelId="{D26F5453-3F95-4824-95DE-96FCBF130CEB}" type="sibTrans" cxnId="{DAAE8EDD-8436-4DFB-9264-5A79E90D3DAC}">
      <dgm:prSet/>
      <dgm:spPr/>
      <dgm:t>
        <a:bodyPr/>
        <a:lstStyle/>
        <a:p>
          <a:endParaRPr lang="en-US"/>
        </a:p>
      </dgm:t>
    </dgm:pt>
    <dgm:pt modelId="{C2702B98-5A26-4987-8FCB-0841ECBB5547}" type="parTrans" cxnId="{DAAE8EDD-8436-4DFB-9264-5A79E90D3DAC}">
      <dgm:prSet/>
      <dgm:spPr/>
      <dgm:t>
        <a:bodyPr/>
        <a:lstStyle/>
        <a:p>
          <a:endParaRPr lang="en-US"/>
        </a:p>
      </dgm:t>
    </dgm:pt>
    <dgm:pt modelId="{01D515CA-52DB-4E1C-B6A5-A2389E33A687}">
      <dgm:prSet/>
      <dgm:spPr/>
      <dgm:t>
        <a:bodyPr/>
        <a:lstStyle/>
        <a:p>
          <a:r>
            <a:rPr lang="en-US" dirty="0"/>
            <a:t>Logistical considerations</a:t>
          </a:r>
        </a:p>
      </dgm:t>
    </dgm:pt>
    <dgm:pt modelId="{91518B3F-2FF4-4D37-9835-3E1D4A560229}" type="sibTrans" cxnId="{9E8A319C-7976-49BF-90E8-142EC6DC56AB}">
      <dgm:prSet/>
      <dgm:spPr/>
      <dgm:t>
        <a:bodyPr/>
        <a:lstStyle/>
        <a:p>
          <a:endParaRPr lang="en-US"/>
        </a:p>
      </dgm:t>
    </dgm:pt>
    <dgm:pt modelId="{3632430E-A657-4721-B347-FDBBA4C92E31}" type="parTrans" cxnId="{9E8A319C-7976-49BF-90E8-142EC6DC56AB}">
      <dgm:prSet/>
      <dgm:spPr/>
      <dgm:t>
        <a:bodyPr/>
        <a:lstStyle/>
        <a:p>
          <a:endParaRPr lang="en-US"/>
        </a:p>
      </dgm:t>
    </dgm:pt>
    <dgm:pt modelId="{FDA39DF6-710D-4AC2-AE7F-E8369B4B07E3}" type="pres">
      <dgm:prSet presAssocID="{7936C61C-DEA4-4B80-86B3-C9DFB4D02669}" presName="diagram" presStyleCnt="0">
        <dgm:presLayoutVars>
          <dgm:dir/>
          <dgm:resizeHandles val="exact"/>
        </dgm:presLayoutVars>
      </dgm:prSet>
      <dgm:spPr/>
    </dgm:pt>
    <dgm:pt modelId="{2D053116-726D-488C-8036-D8B18C0152A7}" type="pres">
      <dgm:prSet presAssocID="{318F5F33-B46B-4357-A9F4-32545B0382D9}" presName="node" presStyleLbl="node1" presStyleIdx="0" presStyleCnt="10">
        <dgm:presLayoutVars>
          <dgm:bulletEnabled val="1"/>
        </dgm:presLayoutVars>
      </dgm:prSet>
      <dgm:spPr/>
    </dgm:pt>
    <dgm:pt modelId="{2F4E78F3-1173-4674-9745-46BA08EE5FEA}" type="pres">
      <dgm:prSet presAssocID="{31FCFE02-5C38-4A74-B71B-E45109FB4AC3}" presName="sibTrans" presStyleCnt="0"/>
      <dgm:spPr/>
    </dgm:pt>
    <dgm:pt modelId="{EC5ACDB9-2380-4D5A-BDE7-27D1A744445F}" type="pres">
      <dgm:prSet presAssocID="{BD8C3D5C-A0F6-44D6-81B2-482F765FF65A}" presName="node" presStyleLbl="node1" presStyleIdx="1" presStyleCnt="10">
        <dgm:presLayoutVars>
          <dgm:bulletEnabled val="1"/>
        </dgm:presLayoutVars>
      </dgm:prSet>
      <dgm:spPr/>
    </dgm:pt>
    <dgm:pt modelId="{F05AD0A5-2581-4A97-8F6F-459A3E5E5C27}" type="pres">
      <dgm:prSet presAssocID="{8437DE93-8BE5-4ABF-9BB6-44FCAF7CD26D}" presName="sibTrans" presStyleCnt="0"/>
      <dgm:spPr/>
    </dgm:pt>
    <dgm:pt modelId="{D01889B4-49D4-4286-A207-1E3BB0CA1597}" type="pres">
      <dgm:prSet presAssocID="{BD080B6C-1CE1-4D14-A9EC-86A23B017B21}" presName="node" presStyleLbl="node1" presStyleIdx="2" presStyleCnt="10">
        <dgm:presLayoutVars>
          <dgm:bulletEnabled val="1"/>
        </dgm:presLayoutVars>
      </dgm:prSet>
      <dgm:spPr/>
    </dgm:pt>
    <dgm:pt modelId="{A69E0172-58E3-48E4-8098-B375D598E6F7}" type="pres">
      <dgm:prSet presAssocID="{B2B6F32A-4632-459B-AB30-5186FF6CDDAF}" presName="sibTrans" presStyleCnt="0"/>
      <dgm:spPr/>
    </dgm:pt>
    <dgm:pt modelId="{3A2C8796-A60F-48B9-A6A0-9F3121E1CB45}" type="pres">
      <dgm:prSet presAssocID="{3D7C50A7-043A-4BA6-B767-702B0E5009E7}" presName="node" presStyleLbl="node1" presStyleIdx="3" presStyleCnt="10">
        <dgm:presLayoutVars>
          <dgm:bulletEnabled val="1"/>
        </dgm:presLayoutVars>
      </dgm:prSet>
      <dgm:spPr/>
    </dgm:pt>
    <dgm:pt modelId="{4BE9FECF-C7E4-4CB9-8DD0-0F552BEB028C}" type="pres">
      <dgm:prSet presAssocID="{E73CEFC6-022A-4312-9967-2BC537C9DBD4}" presName="sibTrans" presStyleCnt="0"/>
      <dgm:spPr/>
    </dgm:pt>
    <dgm:pt modelId="{5F66288F-4FDD-4B68-9EF3-84EC0D59F6E0}" type="pres">
      <dgm:prSet presAssocID="{D6B8EF2C-4966-44B6-B848-6A4528A0423D}" presName="node" presStyleLbl="node1" presStyleIdx="4" presStyleCnt="10">
        <dgm:presLayoutVars>
          <dgm:bulletEnabled val="1"/>
        </dgm:presLayoutVars>
      </dgm:prSet>
      <dgm:spPr/>
    </dgm:pt>
    <dgm:pt modelId="{53EA5FE7-8E47-4397-9BD5-90606DC2DB77}" type="pres">
      <dgm:prSet presAssocID="{9972CC21-42CE-473B-A9D7-2E242519B7D1}" presName="sibTrans" presStyleCnt="0"/>
      <dgm:spPr/>
    </dgm:pt>
    <dgm:pt modelId="{0467CEEA-17FD-43B4-BF61-4814B787B26E}" type="pres">
      <dgm:prSet presAssocID="{3B9E5407-6AA4-4A17-8215-9BC39DAD87AD}" presName="node" presStyleLbl="node1" presStyleIdx="5" presStyleCnt="10">
        <dgm:presLayoutVars>
          <dgm:bulletEnabled val="1"/>
        </dgm:presLayoutVars>
      </dgm:prSet>
      <dgm:spPr/>
    </dgm:pt>
    <dgm:pt modelId="{51C58F82-D8D2-4E3E-B9A7-5EB6EE0D9308}" type="pres">
      <dgm:prSet presAssocID="{9392651B-AEBE-4D8B-A316-B22840AB0BF5}" presName="sibTrans" presStyleCnt="0"/>
      <dgm:spPr/>
    </dgm:pt>
    <dgm:pt modelId="{41DA33E6-FAB9-41F2-95B9-CB7EF0B0B565}" type="pres">
      <dgm:prSet presAssocID="{CCB72786-3FE6-4153-B7C6-641B4CDB1853}" presName="node" presStyleLbl="node1" presStyleIdx="6" presStyleCnt="10">
        <dgm:presLayoutVars>
          <dgm:bulletEnabled val="1"/>
        </dgm:presLayoutVars>
      </dgm:prSet>
      <dgm:spPr/>
    </dgm:pt>
    <dgm:pt modelId="{4CA686D0-7AE1-4E33-8459-74C8BD89B67B}" type="pres">
      <dgm:prSet presAssocID="{8DD0418F-ADFA-415E-914F-468EC03A0948}" presName="sibTrans" presStyleCnt="0"/>
      <dgm:spPr/>
    </dgm:pt>
    <dgm:pt modelId="{14B58B9B-C4E4-4C81-B4B3-576398E6E6C7}" type="pres">
      <dgm:prSet presAssocID="{430B8576-3CDA-42D3-A241-4BC64F2A8A3A}" presName="node" presStyleLbl="node1" presStyleIdx="7" presStyleCnt="10">
        <dgm:presLayoutVars>
          <dgm:bulletEnabled val="1"/>
        </dgm:presLayoutVars>
      </dgm:prSet>
      <dgm:spPr/>
    </dgm:pt>
    <dgm:pt modelId="{A29440E2-BEB2-49C1-B78F-5FFD328EF8A2}" type="pres">
      <dgm:prSet presAssocID="{875C66E1-F7B3-413E-8584-A09FB7A2AC55}" presName="sibTrans" presStyleCnt="0"/>
      <dgm:spPr/>
    </dgm:pt>
    <dgm:pt modelId="{DD83769F-4560-478C-B372-C3DD8232CB13}" type="pres">
      <dgm:prSet presAssocID="{F6A7119F-C7AD-440F-87FD-1060B7AA80DA}" presName="node" presStyleLbl="node1" presStyleIdx="8" presStyleCnt="10">
        <dgm:presLayoutVars>
          <dgm:bulletEnabled val="1"/>
        </dgm:presLayoutVars>
      </dgm:prSet>
      <dgm:spPr/>
    </dgm:pt>
    <dgm:pt modelId="{5732663E-63B8-455E-A84A-E8BDB9F0C674}" type="pres">
      <dgm:prSet presAssocID="{D26F5453-3F95-4824-95DE-96FCBF130CEB}" presName="sibTrans" presStyleCnt="0"/>
      <dgm:spPr/>
    </dgm:pt>
    <dgm:pt modelId="{FC8FA50B-D0A1-4B81-BA5C-3AA1179E3905}" type="pres">
      <dgm:prSet presAssocID="{01D515CA-52DB-4E1C-B6A5-A2389E33A687}" presName="node" presStyleLbl="node1" presStyleIdx="9" presStyleCnt="10">
        <dgm:presLayoutVars>
          <dgm:bulletEnabled val="1"/>
        </dgm:presLayoutVars>
      </dgm:prSet>
      <dgm:spPr/>
    </dgm:pt>
  </dgm:ptLst>
  <dgm:cxnLst>
    <dgm:cxn modelId="{13962CF8-72AF-417F-AC6B-5CAE6C9631A8}" srcId="{7936C61C-DEA4-4B80-86B3-C9DFB4D02669}" destId="{430B8576-3CDA-42D3-A241-4BC64F2A8A3A}" srcOrd="7" destOrd="0" parTransId="{CC989F6E-DCE8-4601-BA97-6F7580C669B0}" sibTransId="{875C66E1-F7B3-413E-8584-A09FB7A2AC55}"/>
    <dgm:cxn modelId="{EB0C8987-6439-0944-9935-0D7B816FFE81}" type="presOf" srcId="{D6B8EF2C-4966-44B6-B848-6A4528A0423D}" destId="{5F66288F-4FDD-4B68-9EF3-84EC0D59F6E0}" srcOrd="0" destOrd="0" presId="urn:microsoft.com/office/officeart/2005/8/layout/default"/>
    <dgm:cxn modelId="{3E8563D4-2C2C-4A4C-91C8-C6F3A2C2AE4B}" srcId="{7936C61C-DEA4-4B80-86B3-C9DFB4D02669}" destId="{3B9E5407-6AA4-4A17-8215-9BC39DAD87AD}" srcOrd="5" destOrd="0" parTransId="{F462F84F-6D2E-445F-B4DA-FFC518C77D04}" sibTransId="{9392651B-AEBE-4D8B-A316-B22840AB0BF5}"/>
    <dgm:cxn modelId="{DAAE8EDD-8436-4DFB-9264-5A79E90D3DAC}" srcId="{7936C61C-DEA4-4B80-86B3-C9DFB4D02669}" destId="{F6A7119F-C7AD-440F-87FD-1060B7AA80DA}" srcOrd="8" destOrd="0" parTransId="{C2702B98-5A26-4987-8FCB-0841ECBB5547}" sibTransId="{D26F5453-3F95-4824-95DE-96FCBF130CEB}"/>
    <dgm:cxn modelId="{DCE8C87D-AEC0-0446-9AAC-33FE25716209}" type="presOf" srcId="{BD8C3D5C-A0F6-44D6-81B2-482F765FF65A}" destId="{EC5ACDB9-2380-4D5A-BDE7-27D1A744445F}" srcOrd="0" destOrd="0" presId="urn:microsoft.com/office/officeart/2005/8/layout/default"/>
    <dgm:cxn modelId="{7C51BBC6-08A4-BC4A-8DF6-A0BD239F13A1}" type="presOf" srcId="{BD080B6C-1CE1-4D14-A9EC-86A23B017B21}" destId="{D01889B4-49D4-4286-A207-1E3BB0CA1597}" srcOrd="0" destOrd="0" presId="urn:microsoft.com/office/officeart/2005/8/layout/default"/>
    <dgm:cxn modelId="{502C3013-9434-2240-9B72-C851C0A5806A}" type="presOf" srcId="{3B9E5407-6AA4-4A17-8215-9BC39DAD87AD}" destId="{0467CEEA-17FD-43B4-BF61-4814B787B26E}" srcOrd="0" destOrd="0" presId="urn:microsoft.com/office/officeart/2005/8/layout/default"/>
    <dgm:cxn modelId="{9D05D5DB-D59A-6943-ABF5-37D06F01D3F2}" type="presOf" srcId="{CCB72786-3FE6-4153-B7C6-641B4CDB1853}" destId="{41DA33E6-FAB9-41F2-95B9-CB7EF0B0B565}" srcOrd="0" destOrd="0" presId="urn:microsoft.com/office/officeart/2005/8/layout/default"/>
    <dgm:cxn modelId="{CB45CBB8-6DDD-4299-9FD5-621DF1D20F60}" srcId="{7936C61C-DEA4-4B80-86B3-C9DFB4D02669}" destId="{318F5F33-B46B-4357-A9F4-32545B0382D9}" srcOrd="0" destOrd="0" parTransId="{C8CF87B0-514B-44AD-ABB7-16C9D6BFE6B3}" sibTransId="{31FCFE02-5C38-4A74-B71B-E45109FB4AC3}"/>
    <dgm:cxn modelId="{1B7551BF-B779-8045-BF54-CA23629690F0}" type="presOf" srcId="{430B8576-3CDA-42D3-A241-4BC64F2A8A3A}" destId="{14B58B9B-C4E4-4C81-B4B3-576398E6E6C7}" srcOrd="0" destOrd="0" presId="urn:microsoft.com/office/officeart/2005/8/layout/default"/>
    <dgm:cxn modelId="{6950BAE3-21FD-42F5-AA58-9446E484C0E1}" srcId="{7936C61C-DEA4-4B80-86B3-C9DFB4D02669}" destId="{BD080B6C-1CE1-4D14-A9EC-86A23B017B21}" srcOrd="2" destOrd="0" parTransId="{CAC570D8-1BC0-44E2-8C30-6F2A167E9150}" sibTransId="{B2B6F32A-4632-459B-AB30-5186FF6CDDAF}"/>
    <dgm:cxn modelId="{F4E7C398-8ABA-7549-8E24-4D11BD5D527F}" type="presOf" srcId="{7936C61C-DEA4-4B80-86B3-C9DFB4D02669}" destId="{FDA39DF6-710D-4AC2-AE7F-E8369B4B07E3}" srcOrd="0" destOrd="0" presId="urn:microsoft.com/office/officeart/2005/8/layout/default"/>
    <dgm:cxn modelId="{333182C4-B528-5D46-B2F5-6E418B6E94E8}" type="presOf" srcId="{01D515CA-52DB-4E1C-B6A5-A2389E33A687}" destId="{FC8FA50B-D0A1-4B81-BA5C-3AA1179E3905}" srcOrd="0" destOrd="0" presId="urn:microsoft.com/office/officeart/2005/8/layout/default"/>
    <dgm:cxn modelId="{D12A0E0A-C5D9-884B-A095-BD8748DE0A17}" type="presOf" srcId="{F6A7119F-C7AD-440F-87FD-1060B7AA80DA}" destId="{DD83769F-4560-478C-B372-C3DD8232CB13}" srcOrd="0" destOrd="0" presId="urn:microsoft.com/office/officeart/2005/8/layout/default"/>
    <dgm:cxn modelId="{B6E0291A-A3B5-F745-9936-27547E466A89}" type="presOf" srcId="{3D7C50A7-043A-4BA6-B767-702B0E5009E7}" destId="{3A2C8796-A60F-48B9-A6A0-9F3121E1CB45}" srcOrd="0" destOrd="0" presId="urn:microsoft.com/office/officeart/2005/8/layout/default"/>
    <dgm:cxn modelId="{C7C59793-22F7-425A-AF7D-430EA9F2A695}" srcId="{7936C61C-DEA4-4B80-86B3-C9DFB4D02669}" destId="{D6B8EF2C-4966-44B6-B848-6A4528A0423D}" srcOrd="4" destOrd="0" parTransId="{294EF103-FA63-4FAC-B062-9C59A0A8E256}" sibTransId="{9972CC21-42CE-473B-A9D7-2E242519B7D1}"/>
    <dgm:cxn modelId="{D49D2D1D-F3BA-491B-A036-46F90B2FFA6A}" srcId="{7936C61C-DEA4-4B80-86B3-C9DFB4D02669}" destId="{CCB72786-3FE6-4153-B7C6-641B4CDB1853}" srcOrd="6" destOrd="0" parTransId="{407CD8E4-19AC-4F34-8130-4623BCC41570}" sibTransId="{8DD0418F-ADFA-415E-914F-468EC03A0948}"/>
    <dgm:cxn modelId="{43CA7F0F-AE57-4F43-8682-6764DD0F76A3}" srcId="{7936C61C-DEA4-4B80-86B3-C9DFB4D02669}" destId="{3D7C50A7-043A-4BA6-B767-702B0E5009E7}" srcOrd="3" destOrd="0" parTransId="{3874DC0D-103E-4611-B6AF-846D2458DD56}" sibTransId="{E73CEFC6-022A-4312-9967-2BC537C9DBD4}"/>
    <dgm:cxn modelId="{9E8A319C-7976-49BF-90E8-142EC6DC56AB}" srcId="{7936C61C-DEA4-4B80-86B3-C9DFB4D02669}" destId="{01D515CA-52DB-4E1C-B6A5-A2389E33A687}" srcOrd="9" destOrd="0" parTransId="{3632430E-A657-4721-B347-FDBBA4C92E31}" sibTransId="{91518B3F-2FF4-4D37-9835-3E1D4A560229}"/>
    <dgm:cxn modelId="{47C9CB79-54FE-4E2D-ACF1-A2671F3DA3F6}" srcId="{7936C61C-DEA4-4B80-86B3-C9DFB4D02669}" destId="{BD8C3D5C-A0F6-44D6-81B2-482F765FF65A}" srcOrd="1" destOrd="0" parTransId="{681BA599-1303-4262-8A6F-D20BC4D4F29F}" sibTransId="{8437DE93-8BE5-4ABF-9BB6-44FCAF7CD26D}"/>
    <dgm:cxn modelId="{FBC0597B-E852-4F46-B2AD-8041C0417030}" type="presOf" srcId="{318F5F33-B46B-4357-A9F4-32545B0382D9}" destId="{2D053116-726D-488C-8036-D8B18C0152A7}" srcOrd="0" destOrd="0" presId="urn:microsoft.com/office/officeart/2005/8/layout/default"/>
    <dgm:cxn modelId="{EC83231E-4EFC-454E-9575-C376988C4E47}" type="presParOf" srcId="{FDA39DF6-710D-4AC2-AE7F-E8369B4B07E3}" destId="{2D053116-726D-488C-8036-D8B18C0152A7}" srcOrd="0" destOrd="0" presId="urn:microsoft.com/office/officeart/2005/8/layout/default"/>
    <dgm:cxn modelId="{81469E35-CD5F-F447-AE44-EF3E62340073}" type="presParOf" srcId="{FDA39DF6-710D-4AC2-AE7F-E8369B4B07E3}" destId="{2F4E78F3-1173-4674-9745-46BA08EE5FEA}" srcOrd="1" destOrd="0" presId="urn:microsoft.com/office/officeart/2005/8/layout/default"/>
    <dgm:cxn modelId="{BE709E82-E884-014D-8E52-9E3132FC5117}" type="presParOf" srcId="{FDA39DF6-710D-4AC2-AE7F-E8369B4B07E3}" destId="{EC5ACDB9-2380-4D5A-BDE7-27D1A744445F}" srcOrd="2" destOrd="0" presId="urn:microsoft.com/office/officeart/2005/8/layout/default"/>
    <dgm:cxn modelId="{1E9501F9-FFDA-8F4A-829C-AB65EC1B47E8}" type="presParOf" srcId="{FDA39DF6-710D-4AC2-AE7F-E8369B4B07E3}" destId="{F05AD0A5-2581-4A97-8F6F-459A3E5E5C27}" srcOrd="3" destOrd="0" presId="urn:microsoft.com/office/officeart/2005/8/layout/default"/>
    <dgm:cxn modelId="{A710BD78-C121-F64F-BEB8-F33FD1CD48A4}" type="presParOf" srcId="{FDA39DF6-710D-4AC2-AE7F-E8369B4B07E3}" destId="{D01889B4-49D4-4286-A207-1E3BB0CA1597}" srcOrd="4" destOrd="0" presId="urn:microsoft.com/office/officeart/2005/8/layout/default"/>
    <dgm:cxn modelId="{F08B92E4-4CD6-4644-B4F8-FF9F3CC8B628}" type="presParOf" srcId="{FDA39DF6-710D-4AC2-AE7F-E8369B4B07E3}" destId="{A69E0172-58E3-48E4-8098-B375D598E6F7}" srcOrd="5" destOrd="0" presId="urn:microsoft.com/office/officeart/2005/8/layout/default"/>
    <dgm:cxn modelId="{D32F8303-5C4D-3B4F-805F-FC07EA3BA546}" type="presParOf" srcId="{FDA39DF6-710D-4AC2-AE7F-E8369B4B07E3}" destId="{3A2C8796-A60F-48B9-A6A0-9F3121E1CB45}" srcOrd="6" destOrd="0" presId="urn:microsoft.com/office/officeart/2005/8/layout/default"/>
    <dgm:cxn modelId="{99049BF6-0159-1E41-934A-5278AE534C3D}" type="presParOf" srcId="{FDA39DF6-710D-4AC2-AE7F-E8369B4B07E3}" destId="{4BE9FECF-C7E4-4CB9-8DD0-0F552BEB028C}" srcOrd="7" destOrd="0" presId="urn:microsoft.com/office/officeart/2005/8/layout/default"/>
    <dgm:cxn modelId="{DB103C25-A20B-1A4B-8361-4B4004283031}" type="presParOf" srcId="{FDA39DF6-710D-4AC2-AE7F-E8369B4B07E3}" destId="{5F66288F-4FDD-4B68-9EF3-84EC0D59F6E0}" srcOrd="8" destOrd="0" presId="urn:microsoft.com/office/officeart/2005/8/layout/default"/>
    <dgm:cxn modelId="{D5F69432-DAB8-DD4C-9E43-A548EF7A8BD9}" type="presParOf" srcId="{FDA39DF6-710D-4AC2-AE7F-E8369B4B07E3}" destId="{53EA5FE7-8E47-4397-9BD5-90606DC2DB77}" srcOrd="9" destOrd="0" presId="urn:microsoft.com/office/officeart/2005/8/layout/default"/>
    <dgm:cxn modelId="{691173FE-DE76-264F-8577-A0427C2B11C0}" type="presParOf" srcId="{FDA39DF6-710D-4AC2-AE7F-E8369B4B07E3}" destId="{0467CEEA-17FD-43B4-BF61-4814B787B26E}" srcOrd="10" destOrd="0" presId="urn:microsoft.com/office/officeart/2005/8/layout/default"/>
    <dgm:cxn modelId="{26F22974-BEFA-7B4C-93B3-26B4DF4312EB}" type="presParOf" srcId="{FDA39DF6-710D-4AC2-AE7F-E8369B4B07E3}" destId="{51C58F82-D8D2-4E3E-B9A7-5EB6EE0D9308}" srcOrd="11" destOrd="0" presId="urn:microsoft.com/office/officeart/2005/8/layout/default"/>
    <dgm:cxn modelId="{CFD4A20A-2C3C-4548-BA6E-40D9C9DF29D2}" type="presParOf" srcId="{FDA39DF6-710D-4AC2-AE7F-E8369B4B07E3}" destId="{41DA33E6-FAB9-41F2-95B9-CB7EF0B0B565}" srcOrd="12" destOrd="0" presId="urn:microsoft.com/office/officeart/2005/8/layout/default"/>
    <dgm:cxn modelId="{31E5DEF8-9AF4-3F48-A007-4275C9B45B72}" type="presParOf" srcId="{FDA39DF6-710D-4AC2-AE7F-E8369B4B07E3}" destId="{4CA686D0-7AE1-4E33-8459-74C8BD89B67B}" srcOrd="13" destOrd="0" presId="urn:microsoft.com/office/officeart/2005/8/layout/default"/>
    <dgm:cxn modelId="{11504374-632B-274D-A5C0-D07EF3E1AFC6}" type="presParOf" srcId="{FDA39DF6-710D-4AC2-AE7F-E8369B4B07E3}" destId="{14B58B9B-C4E4-4C81-B4B3-576398E6E6C7}" srcOrd="14" destOrd="0" presId="urn:microsoft.com/office/officeart/2005/8/layout/default"/>
    <dgm:cxn modelId="{325D9AEA-AB93-3047-922C-C63927AC72E6}" type="presParOf" srcId="{FDA39DF6-710D-4AC2-AE7F-E8369B4B07E3}" destId="{A29440E2-BEB2-49C1-B78F-5FFD328EF8A2}" srcOrd="15" destOrd="0" presId="urn:microsoft.com/office/officeart/2005/8/layout/default"/>
    <dgm:cxn modelId="{2A4E269F-CC51-AA49-9DEA-75482BDFF1C7}" type="presParOf" srcId="{FDA39DF6-710D-4AC2-AE7F-E8369B4B07E3}" destId="{DD83769F-4560-478C-B372-C3DD8232CB13}" srcOrd="16" destOrd="0" presId="urn:microsoft.com/office/officeart/2005/8/layout/default"/>
    <dgm:cxn modelId="{2558C670-2976-974D-81CE-F15FAE198BD3}" type="presParOf" srcId="{FDA39DF6-710D-4AC2-AE7F-E8369B4B07E3}" destId="{5732663E-63B8-455E-A84A-E8BDB9F0C674}" srcOrd="17" destOrd="0" presId="urn:microsoft.com/office/officeart/2005/8/layout/default"/>
    <dgm:cxn modelId="{C1882217-2707-4A4E-96A6-CA9C7FCC0F70}" type="presParOf" srcId="{FDA39DF6-710D-4AC2-AE7F-E8369B4B07E3}" destId="{FC8FA50B-D0A1-4B81-BA5C-3AA1179E3905}"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5298B04-7B0B-4D8F-AE99-866CDB1C71E9}"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n-US"/>
        </a:p>
      </dgm:t>
    </dgm:pt>
    <dgm:pt modelId="{57ADBA22-FFBD-4035-8339-37D927365EC0}">
      <dgm:prSet phldrT="[Text]"/>
      <dgm:spPr/>
      <dgm:t>
        <a:bodyPr/>
        <a:lstStyle/>
        <a:p>
          <a:r>
            <a:rPr lang="en-CA" dirty="0"/>
            <a:t>Influences on diet among population subgroups</a:t>
          </a:r>
          <a:endParaRPr lang="en-US" dirty="0"/>
        </a:p>
      </dgm:t>
    </dgm:pt>
    <dgm:pt modelId="{CA9FC482-BA53-49E9-9881-D8A5E32E0ADD}" type="parTrans" cxnId="{BF2294AE-D84F-4917-8597-EAE3FD53D8C3}">
      <dgm:prSet/>
      <dgm:spPr/>
      <dgm:t>
        <a:bodyPr/>
        <a:lstStyle/>
        <a:p>
          <a:endParaRPr lang="en-US"/>
        </a:p>
      </dgm:t>
    </dgm:pt>
    <dgm:pt modelId="{07C8FD10-D59F-41E8-BC9E-52F3AC8B3D22}" type="sibTrans" cxnId="{BF2294AE-D84F-4917-8597-EAE3FD53D8C3}">
      <dgm:prSet/>
      <dgm:spPr/>
      <dgm:t>
        <a:bodyPr/>
        <a:lstStyle/>
        <a:p>
          <a:endParaRPr lang="en-US"/>
        </a:p>
      </dgm:t>
    </dgm:pt>
    <dgm:pt modelId="{3B4EB803-E867-4088-BADF-41572EF4D868}">
      <dgm:prSet/>
      <dgm:spPr/>
      <dgm:t>
        <a:bodyPr/>
        <a:lstStyle/>
        <a:p>
          <a:r>
            <a:rPr lang="en-CA" dirty="0"/>
            <a:t>Associations between diet quality and markers of disease</a:t>
          </a:r>
        </a:p>
      </dgm:t>
    </dgm:pt>
    <dgm:pt modelId="{8F36F1E6-FEA0-40C0-8EB9-CC09D6C0D3AA}" type="parTrans" cxnId="{6D474C6E-8A69-4F02-BB98-3989EF67805D}">
      <dgm:prSet/>
      <dgm:spPr/>
      <dgm:t>
        <a:bodyPr/>
        <a:lstStyle/>
        <a:p>
          <a:endParaRPr lang="en-US"/>
        </a:p>
      </dgm:t>
    </dgm:pt>
    <dgm:pt modelId="{BAF49D44-094A-4E74-9D05-AD9A5A7CC577}" type="sibTrans" cxnId="{6D474C6E-8A69-4F02-BB98-3989EF67805D}">
      <dgm:prSet/>
      <dgm:spPr/>
      <dgm:t>
        <a:bodyPr/>
        <a:lstStyle/>
        <a:p>
          <a:endParaRPr lang="en-US"/>
        </a:p>
      </dgm:t>
    </dgm:pt>
    <dgm:pt modelId="{0FBC21F3-1BFF-4C67-95A6-D1D562A912DF}">
      <dgm:prSet/>
      <dgm:spPr/>
      <dgm:t>
        <a:bodyPr/>
        <a:lstStyle/>
        <a:p>
          <a:r>
            <a:rPr lang="en-CA" dirty="0"/>
            <a:t>Implications of modifications to foods offered for sale in vending machines</a:t>
          </a:r>
        </a:p>
      </dgm:t>
    </dgm:pt>
    <dgm:pt modelId="{80576F61-48CD-4E91-8B58-216C10807ACA}" type="parTrans" cxnId="{B7900317-5D9E-4B24-B5CE-7F202AA5CBBF}">
      <dgm:prSet/>
      <dgm:spPr/>
      <dgm:t>
        <a:bodyPr/>
        <a:lstStyle/>
        <a:p>
          <a:endParaRPr lang="en-US"/>
        </a:p>
      </dgm:t>
    </dgm:pt>
    <dgm:pt modelId="{576011AB-D7C5-4F01-A4D5-62A8774050CE}" type="sibTrans" cxnId="{B7900317-5D9E-4B24-B5CE-7F202AA5CBBF}">
      <dgm:prSet/>
      <dgm:spPr/>
      <dgm:t>
        <a:bodyPr/>
        <a:lstStyle/>
        <a:p>
          <a:endParaRPr lang="en-US"/>
        </a:p>
      </dgm:t>
    </dgm:pt>
    <dgm:pt modelId="{5AB8AB91-7CED-4FBE-834E-2C34B62178E3}">
      <dgm:prSet/>
      <dgm:spPr/>
      <dgm:t>
        <a:bodyPr/>
        <a:lstStyle/>
        <a:p>
          <a:r>
            <a:rPr lang="en-CA" dirty="0"/>
            <a:t>Differences in diet quality among subgroups with different rates of obesity</a:t>
          </a:r>
        </a:p>
      </dgm:t>
    </dgm:pt>
    <dgm:pt modelId="{E4F94B9E-DD41-4274-AC54-7307602A048D}" type="parTrans" cxnId="{D8A5FBE6-45C6-4266-8FF4-91B8EBFB8233}">
      <dgm:prSet/>
      <dgm:spPr/>
      <dgm:t>
        <a:bodyPr/>
        <a:lstStyle/>
        <a:p>
          <a:endParaRPr lang="en-US"/>
        </a:p>
      </dgm:t>
    </dgm:pt>
    <dgm:pt modelId="{7E1EBF69-C0C9-4AC0-A356-2E1C64A2617D}" type="sibTrans" cxnId="{D8A5FBE6-45C6-4266-8FF4-91B8EBFB8233}">
      <dgm:prSet/>
      <dgm:spPr/>
      <dgm:t>
        <a:bodyPr/>
        <a:lstStyle/>
        <a:p>
          <a:endParaRPr lang="en-US"/>
        </a:p>
      </dgm:t>
    </dgm:pt>
    <dgm:pt modelId="{9F00B5E0-6549-4AFA-9655-D438D81DA88C}">
      <dgm:prSet/>
      <dgm:spPr/>
      <dgm:t>
        <a:bodyPr/>
        <a:lstStyle/>
        <a:p>
          <a:r>
            <a:rPr lang="en-CA" dirty="0"/>
            <a:t>Effects of calorie-labeling on energy intake</a:t>
          </a:r>
        </a:p>
      </dgm:t>
    </dgm:pt>
    <dgm:pt modelId="{F45AE3EB-B146-4912-A3B8-59A1F00970DF}" type="parTrans" cxnId="{078D4B8E-44C3-42FA-89F4-ECDB96662E79}">
      <dgm:prSet/>
      <dgm:spPr/>
      <dgm:t>
        <a:bodyPr/>
        <a:lstStyle/>
        <a:p>
          <a:endParaRPr lang="en-US"/>
        </a:p>
      </dgm:t>
    </dgm:pt>
    <dgm:pt modelId="{A05D9091-89F9-46CD-A4A3-DE3F8686E6CA}" type="sibTrans" cxnId="{078D4B8E-44C3-42FA-89F4-ECDB96662E79}">
      <dgm:prSet/>
      <dgm:spPr/>
      <dgm:t>
        <a:bodyPr/>
        <a:lstStyle/>
        <a:p>
          <a:endParaRPr lang="en-US"/>
        </a:p>
      </dgm:t>
    </dgm:pt>
    <dgm:pt modelId="{298A7787-9859-44F0-A93F-461B3F0046BA}">
      <dgm:prSet/>
      <dgm:spPr/>
      <dgm:t>
        <a:bodyPr/>
        <a:lstStyle/>
        <a:p>
          <a:r>
            <a:rPr lang="en-CA" dirty="0"/>
            <a:t>Children’s food preferences in relation to advertising</a:t>
          </a:r>
        </a:p>
      </dgm:t>
    </dgm:pt>
    <dgm:pt modelId="{938E8272-8597-433E-8BD0-DFBEDB295F6C}" type="parTrans" cxnId="{055728C4-5BC7-4EBC-9340-79341DD83060}">
      <dgm:prSet/>
      <dgm:spPr/>
      <dgm:t>
        <a:bodyPr/>
        <a:lstStyle/>
        <a:p>
          <a:endParaRPr lang="en-US"/>
        </a:p>
      </dgm:t>
    </dgm:pt>
    <dgm:pt modelId="{2299DF67-B400-4545-B829-73ED5E781F28}" type="sibTrans" cxnId="{055728C4-5BC7-4EBC-9340-79341DD83060}">
      <dgm:prSet/>
      <dgm:spPr/>
      <dgm:t>
        <a:bodyPr/>
        <a:lstStyle/>
        <a:p>
          <a:endParaRPr lang="en-US"/>
        </a:p>
      </dgm:t>
    </dgm:pt>
    <dgm:pt modelId="{CC121F77-BE39-48A4-940D-0D36DD5F12E6}">
      <dgm:prSet/>
      <dgm:spPr/>
      <dgm:t>
        <a:bodyPr/>
        <a:lstStyle/>
        <a:p>
          <a:r>
            <a:rPr lang="en-CA" dirty="0"/>
            <a:t>Impact of a body image program on adolescents’ dietary behaviors and intake </a:t>
          </a:r>
        </a:p>
      </dgm:t>
    </dgm:pt>
    <dgm:pt modelId="{6A5F7D2C-E52F-4137-AC0B-36F888FFC5BB}" type="parTrans" cxnId="{94CC24AE-3567-48A8-935B-6F96CEFB055C}">
      <dgm:prSet/>
      <dgm:spPr/>
      <dgm:t>
        <a:bodyPr/>
        <a:lstStyle/>
        <a:p>
          <a:endParaRPr lang="en-US"/>
        </a:p>
      </dgm:t>
    </dgm:pt>
    <dgm:pt modelId="{EDB05F50-5BA6-4030-AAC5-BE48E1F86C7F}" type="sibTrans" cxnId="{94CC24AE-3567-48A8-935B-6F96CEFB055C}">
      <dgm:prSet/>
      <dgm:spPr/>
      <dgm:t>
        <a:bodyPr/>
        <a:lstStyle/>
        <a:p>
          <a:endParaRPr lang="en-US"/>
        </a:p>
      </dgm:t>
    </dgm:pt>
    <dgm:pt modelId="{3D110851-3278-4F5C-A688-796BF684138B}">
      <dgm:prSet/>
      <dgm:spPr/>
      <dgm:t>
        <a:bodyPr/>
        <a:lstStyle/>
        <a:p>
          <a:r>
            <a:rPr lang="en-CA" dirty="0"/>
            <a:t>Effects of a home-based obesity prevention program on children’s dietary behaviors</a:t>
          </a:r>
        </a:p>
      </dgm:t>
    </dgm:pt>
    <dgm:pt modelId="{7F9D6469-1649-4948-AA99-3A93C4668B60}" type="parTrans" cxnId="{9FF2286A-822E-4DEC-B014-4900A7A9ADC4}">
      <dgm:prSet/>
      <dgm:spPr/>
      <dgm:t>
        <a:bodyPr/>
        <a:lstStyle/>
        <a:p>
          <a:endParaRPr lang="en-US"/>
        </a:p>
      </dgm:t>
    </dgm:pt>
    <dgm:pt modelId="{76B2A09A-2B21-49F0-B4F6-A9B24CF2511C}" type="sibTrans" cxnId="{9FF2286A-822E-4DEC-B014-4900A7A9ADC4}">
      <dgm:prSet/>
      <dgm:spPr/>
      <dgm:t>
        <a:bodyPr/>
        <a:lstStyle/>
        <a:p>
          <a:endParaRPr lang="en-US"/>
        </a:p>
      </dgm:t>
    </dgm:pt>
    <dgm:pt modelId="{466CD80E-C169-436C-9EF7-1AC8CC8D72DF}" type="pres">
      <dgm:prSet presAssocID="{35298B04-7B0B-4D8F-AE99-866CDB1C71E9}" presName="diagram" presStyleCnt="0">
        <dgm:presLayoutVars>
          <dgm:dir/>
          <dgm:resizeHandles val="exact"/>
        </dgm:presLayoutVars>
      </dgm:prSet>
      <dgm:spPr/>
    </dgm:pt>
    <dgm:pt modelId="{FCCFAAA3-2185-48AD-91DE-C15D0E6B25E6}" type="pres">
      <dgm:prSet presAssocID="{57ADBA22-FFBD-4035-8339-37D927365EC0}" presName="node" presStyleLbl="node1" presStyleIdx="0" presStyleCnt="8">
        <dgm:presLayoutVars>
          <dgm:bulletEnabled val="1"/>
        </dgm:presLayoutVars>
      </dgm:prSet>
      <dgm:spPr/>
    </dgm:pt>
    <dgm:pt modelId="{7D09816F-B9D1-41D4-9D72-1D76CF8F9CAB}" type="pres">
      <dgm:prSet presAssocID="{07C8FD10-D59F-41E8-BC9E-52F3AC8B3D22}" presName="sibTrans" presStyleCnt="0"/>
      <dgm:spPr/>
    </dgm:pt>
    <dgm:pt modelId="{503C9D4F-7A68-414D-BBAC-9F9311670016}" type="pres">
      <dgm:prSet presAssocID="{3B4EB803-E867-4088-BADF-41572EF4D868}" presName="node" presStyleLbl="node1" presStyleIdx="1" presStyleCnt="8">
        <dgm:presLayoutVars>
          <dgm:bulletEnabled val="1"/>
        </dgm:presLayoutVars>
      </dgm:prSet>
      <dgm:spPr/>
    </dgm:pt>
    <dgm:pt modelId="{D7618C2E-446D-45CC-A615-69DC8798EA2C}" type="pres">
      <dgm:prSet presAssocID="{BAF49D44-094A-4E74-9D05-AD9A5A7CC577}" presName="sibTrans" presStyleCnt="0"/>
      <dgm:spPr/>
    </dgm:pt>
    <dgm:pt modelId="{4D8B8E91-DE3A-45FE-AC4E-444E9190D48F}" type="pres">
      <dgm:prSet presAssocID="{0FBC21F3-1BFF-4C67-95A6-D1D562A912DF}" presName="node" presStyleLbl="node1" presStyleIdx="2" presStyleCnt="8" custLinFactNeighborY="-1314">
        <dgm:presLayoutVars>
          <dgm:bulletEnabled val="1"/>
        </dgm:presLayoutVars>
      </dgm:prSet>
      <dgm:spPr/>
    </dgm:pt>
    <dgm:pt modelId="{11D9ACA7-711F-4BE3-832C-70E0CF30E72F}" type="pres">
      <dgm:prSet presAssocID="{576011AB-D7C5-4F01-A4D5-62A8774050CE}" presName="sibTrans" presStyleCnt="0"/>
      <dgm:spPr/>
    </dgm:pt>
    <dgm:pt modelId="{8175D786-EB4D-4E44-998A-788B8862D3C7}" type="pres">
      <dgm:prSet presAssocID="{3D110851-3278-4F5C-A688-796BF684138B}" presName="node" presStyleLbl="node1" presStyleIdx="3" presStyleCnt="8">
        <dgm:presLayoutVars>
          <dgm:bulletEnabled val="1"/>
        </dgm:presLayoutVars>
      </dgm:prSet>
      <dgm:spPr/>
    </dgm:pt>
    <dgm:pt modelId="{E408B445-FF8C-404F-8226-23B91964C362}" type="pres">
      <dgm:prSet presAssocID="{76B2A09A-2B21-49F0-B4F6-A9B24CF2511C}" presName="sibTrans" presStyleCnt="0"/>
      <dgm:spPr/>
    </dgm:pt>
    <dgm:pt modelId="{3E9F5A55-4DDA-450A-BF41-A9ADCA57E989}" type="pres">
      <dgm:prSet presAssocID="{5AB8AB91-7CED-4FBE-834E-2C34B62178E3}" presName="node" presStyleLbl="node1" presStyleIdx="4" presStyleCnt="8">
        <dgm:presLayoutVars>
          <dgm:bulletEnabled val="1"/>
        </dgm:presLayoutVars>
      </dgm:prSet>
      <dgm:spPr/>
    </dgm:pt>
    <dgm:pt modelId="{CDAEDA27-47C2-4B6D-9D59-E080A2D9A632}" type="pres">
      <dgm:prSet presAssocID="{7E1EBF69-C0C9-4AC0-A356-2E1C64A2617D}" presName="sibTrans" presStyleCnt="0"/>
      <dgm:spPr/>
    </dgm:pt>
    <dgm:pt modelId="{A83D83B9-F639-46CC-9D31-8D94263A283F}" type="pres">
      <dgm:prSet presAssocID="{9F00B5E0-6549-4AFA-9655-D438D81DA88C}" presName="node" presStyleLbl="node1" presStyleIdx="5" presStyleCnt="8">
        <dgm:presLayoutVars>
          <dgm:bulletEnabled val="1"/>
        </dgm:presLayoutVars>
      </dgm:prSet>
      <dgm:spPr/>
    </dgm:pt>
    <dgm:pt modelId="{224C6AFB-F3CE-4D84-B5CB-3437782A1833}" type="pres">
      <dgm:prSet presAssocID="{A05D9091-89F9-46CD-A4A3-DE3F8686E6CA}" presName="sibTrans" presStyleCnt="0"/>
      <dgm:spPr/>
    </dgm:pt>
    <dgm:pt modelId="{260CAE88-AA64-4A84-B252-4B97B4AF8C56}" type="pres">
      <dgm:prSet presAssocID="{298A7787-9859-44F0-A93F-461B3F0046BA}" presName="node" presStyleLbl="node1" presStyleIdx="6" presStyleCnt="8">
        <dgm:presLayoutVars>
          <dgm:bulletEnabled val="1"/>
        </dgm:presLayoutVars>
      </dgm:prSet>
      <dgm:spPr/>
    </dgm:pt>
    <dgm:pt modelId="{2A47CB3A-D80C-41D1-B544-FE71741581A6}" type="pres">
      <dgm:prSet presAssocID="{2299DF67-B400-4545-B829-73ED5E781F28}" presName="sibTrans" presStyleCnt="0"/>
      <dgm:spPr/>
    </dgm:pt>
    <dgm:pt modelId="{7C748E26-2810-483C-8187-1C87155E0AA2}" type="pres">
      <dgm:prSet presAssocID="{CC121F77-BE39-48A4-940D-0D36DD5F12E6}" presName="node" presStyleLbl="node1" presStyleIdx="7" presStyleCnt="8">
        <dgm:presLayoutVars>
          <dgm:bulletEnabled val="1"/>
        </dgm:presLayoutVars>
      </dgm:prSet>
      <dgm:spPr/>
    </dgm:pt>
  </dgm:ptLst>
  <dgm:cxnLst>
    <dgm:cxn modelId="{011E930D-D347-2B42-AF0C-6ABEBA7A0131}" type="presOf" srcId="{57ADBA22-FFBD-4035-8339-37D927365EC0}" destId="{FCCFAAA3-2185-48AD-91DE-C15D0E6B25E6}" srcOrd="0" destOrd="0" presId="urn:microsoft.com/office/officeart/2005/8/layout/default"/>
    <dgm:cxn modelId="{2CFF8FB5-58D5-0E48-B222-8B5C6A01E8D9}" type="presOf" srcId="{5AB8AB91-7CED-4FBE-834E-2C34B62178E3}" destId="{3E9F5A55-4DDA-450A-BF41-A9ADCA57E989}" srcOrd="0" destOrd="0" presId="urn:microsoft.com/office/officeart/2005/8/layout/default"/>
    <dgm:cxn modelId="{9EB7270F-2B05-974D-943D-69F4C3FE04A9}" type="presOf" srcId="{3D110851-3278-4F5C-A688-796BF684138B}" destId="{8175D786-EB4D-4E44-998A-788B8862D3C7}" srcOrd="0" destOrd="0" presId="urn:microsoft.com/office/officeart/2005/8/layout/default"/>
    <dgm:cxn modelId="{8E08804F-CD0D-D848-9E05-ABF3D772315F}" type="presOf" srcId="{CC121F77-BE39-48A4-940D-0D36DD5F12E6}" destId="{7C748E26-2810-483C-8187-1C87155E0AA2}" srcOrd="0" destOrd="0" presId="urn:microsoft.com/office/officeart/2005/8/layout/default"/>
    <dgm:cxn modelId="{F26318B4-4CF2-7F49-A795-96AFFE7530FB}" type="presOf" srcId="{298A7787-9859-44F0-A93F-461B3F0046BA}" destId="{260CAE88-AA64-4A84-B252-4B97B4AF8C56}" srcOrd="0" destOrd="0" presId="urn:microsoft.com/office/officeart/2005/8/layout/default"/>
    <dgm:cxn modelId="{EE12E2E7-873A-E248-A632-A738B7EBC726}" type="presOf" srcId="{9F00B5E0-6549-4AFA-9655-D438D81DA88C}" destId="{A83D83B9-F639-46CC-9D31-8D94263A283F}" srcOrd="0" destOrd="0" presId="urn:microsoft.com/office/officeart/2005/8/layout/default"/>
    <dgm:cxn modelId="{6D474C6E-8A69-4F02-BB98-3989EF67805D}" srcId="{35298B04-7B0B-4D8F-AE99-866CDB1C71E9}" destId="{3B4EB803-E867-4088-BADF-41572EF4D868}" srcOrd="1" destOrd="0" parTransId="{8F36F1E6-FEA0-40C0-8EB9-CC09D6C0D3AA}" sibTransId="{BAF49D44-094A-4E74-9D05-AD9A5A7CC577}"/>
    <dgm:cxn modelId="{B4B58969-8C7A-3B4E-B6F6-4F707CFD1FDC}" type="presOf" srcId="{0FBC21F3-1BFF-4C67-95A6-D1D562A912DF}" destId="{4D8B8E91-DE3A-45FE-AC4E-444E9190D48F}" srcOrd="0" destOrd="0" presId="urn:microsoft.com/office/officeart/2005/8/layout/default"/>
    <dgm:cxn modelId="{9FF2286A-822E-4DEC-B014-4900A7A9ADC4}" srcId="{35298B04-7B0B-4D8F-AE99-866CDB1C71E9}" destId="{3D110851-3278-4F5C-A688-796BF684138B}" srcOrd="3" destOrd="0" parTransId="{7F9D6469-1649-4948-AA99-3A93C4668B60}" sibTransId="{76B2A09A-2B21-49F0-B4F6-A9B24CF2511C}"/>
    <dgm:cxn modelId="{6E4AF33E-9DFF-B147-A932-18CD87F6B78F}" type="presOf" srcId="{35298B04-7B0B-4D8F-AE99-866CDB1C71E9}" destId="{466CD80E-C169-436C-9EF7-1AC8CC8D72DF}" srcOrd="0" destOrd="0" presId="urn:microsoft.com/office/officeart/2005/8/layout/default"/>
    <dgm:cxn modelId="{078D4B8E-44C3-42FA-89F4-ECDB96662E79}" srcId="{35298B04-7B0B-4D8F-AE99-866CDB1C71E9}" destId="{9F00B5E0-6549-4AFA-9655-D438D81DA88C}" srcOrd="5" destOrd="0" parTransId="{F45AE3EB-B146-4912-A3B8-59A1F00970DF}" sibTransId="{A05D9091-89F9-46CD-A4A3-DE3F8686E6CA}"/>
    <dgm:cxn modelId="{B7900317-5D9E-4B24-B5CE-7F202AA5CBBF}" srcId="{35298B04-7B0B-4D8F-AE99-866CDB1C71E9}" destId="{0FBC21F3-1BFF-4C67-95A6-D1D562A912DF}" srcOrd="2" destOrd="0" parTransId="{80576F61-48CD-4E91-8B58-216C10807ACA}" sibTransId="{576011AB-D7C5-4F01-A4D5-62A8774050CE}"/>
    <dgm:cxn modelId="{BF2294AE-D84F-4917-8597-EAE3FD53D8C3}" srcId="{35298B04-7B0B-4D8F-AE99-866CDB1C71E9}" destId="{57ADBA22-FFBD-4035-8339-37D927365EC0}" srcOrd="0" destOrd="0" parTransId="{CA9FC482-BA53-49E9-9881-D8A5E32E0ADD}" sibTransId="{07C8FD10-D59F-41E8-BC9E-52F3AC8B3D22}"/>
    <dgm:cxn modelId="{94CC24AE-3567-48A8-935B-6F96CEFB055C}" srcId="{35298B04-7B0B-4D8F-AE99-866CDB1C71E9}" destId="{CC121F77-BE39-48A4-940D-0D36DD5F12E6}" srcOrd="7" destOrd="0" parTransId="{6A5F7D2C-E52F-4137-AC0B-36F888FFC5BB}" sibTransId="{EDB05F50-5BA6-4030-AAC5-BE48E1F86C7F}"/>
    <dgm:cxn modelId="{D8A5FBE6-45C6-4266-8FF4-91B8EBFB8233}" srcId="{35298B04-7B0B-4D8F-AE99-866CDB1C71E9}" destId="{5AB8AB91-7CED-4FBE-834E-2C34B62178E3}" srcOrd="4" destOrd="0" parTransId="{E4F94B9E-DD41-4274-AC54-7307602A048D}" sibTransId="{7E1EBF69-C0C9-4AC0-A356-2E1C64A2617D}"/>
    <dgm:cxn modelId="{055728C4-5BC7-4EBC-9340-79341DD83060}" srcId="{35298B04-7B0B-4D8F-AE99-866CDB1C71E9}" destId="{298A7787-9859-44F0-A93F-461B3F0046BA}" srcOrd="6" destOrd="0" parTransId="{938E8272-8597-433E-8BD0-DFBEDB295F6C}" sibTransId="{2299DF67-B400-4545-B829-73ED5E781F28}"/>
    <dgm:cxn modelId="{09FB647B-6B59-A545-8E53-02BE83AE40CB}" type="presOf" srcId="{3B4EB803-E867-4088-BADF-41572EF4D868}" destId="{503C9D4F-7A68-414D-BBAC-9F9311670016}" srcOrd="0" destOrd="0" presId="urn:microsoft.com/office/officeart/2005/8/layout/default"/>
    <dgm:cxn modelId="{DCFCD4BF-BB1E-9A43-AD8B-986B3A04F315}" type="presParOf" srcId="{466CD80E-C169-436C-9EF7-1AC8CC8D72DF}" destId="{FCCFAAA3-2185-48AD-91DE-C15D0E6B25E6}" srcOrd="0" destOrd="0" presId="urn:microsoft.com/office/officeart/2005/8/layout/default"/>
    <dgm:cxn modelId="{F8452C73-A410-3044-8F36-298D049A7225}" type="presParOf" srcId="{466CD80E-C169-436C-9EF7-1AC8CC8D72DF}" destId="{7D09816F-B9D1-41D4-9D72-1D76CF8F9CAB}" srcOrd="1" destOrd="0" presId="urn:microsoft.com/office/officeart/2005/8/layout/default"/>
    <dgm:cxn modelId="{613F3733-E28F-6044-88CD-A297FA5032D1}" type="presParOf" srcId="{466CD80E-C169-436C-9EF7-1AC8CC8D72DF}" destId="{503C9D4F-7A68-414D-BBAC-9F9311670016}" srcOrd="2" destOrd="0" presId="urn:microsoft.com/office/officeart/2005/8/layout/default"/>
    <dgm:cxn modelId="{1E46B8ED-6709-C848-B1E4-8FC26F236D42}" type="presParOf" srcId="{466CD80E-C169-436C-9EF7-1AC8CC8D72DF}" destId="{D7618C2E-446D-45CC-A615-69DC8798EA2C}" srcOrd="3" destOrd="0" presId="urn:microsoft.com/office/officeart/2005/8/layout/default"/>
    <dgm:cxn modelId="{A45D9FFF-1BFC-7742-9075-EC514537F8AA}" type="presParOf" srcId="{466CD80E-C169-436C-9EF7-1AC8CC8D72DF}" destId="{4D8B8E91-DE3A-45FE-AC4E-444E9190D48F}" srcOrd="4" destOrd="0" presId="urn:microsoft.com/office/officeart/2005/8/layout/default"/>
    <dgm:cxn modelId="{9EFBC746-4CE9-5946-A222-34C5E9231522}" type="presParOf" srcId="{466CD80E-C169-436C-9EF7-1AC8CC8D72DF}" destId="{11D9ACA7-711F-4BE3-832C-70E0CF30E72F}" srcOrd="5" destOrd="0" presId="urn:microsoft.com/office/officeart/2005/8/layout/default"/>
    <dgm:cxn modelId="{23D7F40A-3E62-AC49-AF96-72234B24B82A}" type="presParOf" srcId="{466CD80E-C169-436C-9EF7-1AC8CC8D72DF}" destId="{8175D786-EB4D-4E44-998A-788B8862D3C7}" srcOrd="6" destOrd="0" presId="urn:microsoft.com/office/officeart/2005/8/layout/default"/>
    <dgm:cxn modelId="{0D2F4DE9-608B-0C45-8734-190D5D4312FD}" type="presParOf" srcId="{466CD80E-C169-436C-9EF7-1AC8CC8D72DF}" destId="{E408B445-FF8C-404F-8226-23B91964C362}" srcOrd="7" destOrd="0" presId="urn:microsoft.com/office/officeart/2005/8/layout/default"/>
    <dgm:cxn modelId="{5C3C3EE6-4944-3A4D-BBE9-D475DBCF0CAF}" type="presParOf" srcId="{466CD80E-C169-436C-9EF7-1AC8CC8D72DF}" destId="{3E9F5A55-4DDA-450A-BF41-A9ADCA57E989}" srcOrd="8" destOrd="0" presId="urn:microsoft.com/office/officeart/2005/8/layout/default"/>
    <dgm:cxn modelId="{BA540A66-B0A5-1045-86AB-ABC87B3425BE}" type="presParOf" srcId="{466CD80E-C169-436C-9EF7-1AC8CC8D72DF}" destId="{CDAEDA27-47C2-4B6D-9D59-E080A2D9A632}" srcOrd="9" destOrd="0" presId="urn:microsoft.com/office/officeart/2005/8/layout/default"/>
    <dgm:cxn modelId="{90E35CF6-7E33-704D-999E-CBEE0F37DB08}" type="presParOf" srcId="{466CD80E-C169-436C-9EF7-1AC8CC8D72DF}" destId="{A83D83B9-F639-46CC-9D31-8D94263A283F}" srcOrd="10" destOrd="0" presId="urn:microsoft.com/office/officeart/2005/8/layout/default"/>
    <dgm:cxn modelId="{C8820124-921D-984B-A82F-3C081DDDC208}" type="presParOf" srcId="{466CD80E-C169-436C-9EF7-1AC8CC8D72DF}" destId="{224C6AFB-F3CE-4D84-B5CB-3437782A1833}" srcOrd="11" destOrd="0" presId="urn:microsoft.com/office/officeart/2005/8/layout/default"/>
    <dgm:cxn modelId="{2B1F6205-A284-8848-9C44-C1D95EE66D9D}" type="presParOf" srcId="{466CD80E-C169-436C-9EF7-1AC8CC8D72DF}" destId="{260CAE88-AA64-4A84-B252-4B97B4AF8C56}" srcOrd="12" destOrd="0" presId="urn:microsoft.com/office/officeart/2005/8/layout/default"/>
    <dgm:cxn modelId="{57767385-4C08-6A4F-BB18-44551542091F}" type="presParOf" srcId="{466CD80E-C169-436C-9EF7-1AC8CC8D72DF}" destId="{2A47CB3A-D80C-41D1-B544-FE71741581A6}" srcOrd="13" destOrd="0" presId="urn:microsoft.com/office/officeart/2005/8/layout/default"/>
    <dgm:cxn modelId="{14BC58DC-7B3A-F546-BF05-0813E50B014A}" type="presParOf" srcId="{466CD80E-C169-436C-9EF7-1AC8CC8D72DF}" destId="{7C748E26-2810-483C-8187-1C87155E0AA2}"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5298B04-7B0B-4D8F-AE99-866CDB1C71E9}"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n-US"/>
        </a:p>
      </dgm:t>
    </dgm:pt>
    <dgm:pt modelId="{57ADBA22-FFBD-4035-8339-37D927365EC0}">
      <dgm:prSet phldrT="[Text]"/>
      <dgm:spPr>
        <a:solidFill>
          <a:schemeClr val="accent2"/>
        </a:solidFill>
      </dgm:spPr>
      <dgm:t>
        <a:bodyPr/>
        <a:lstStyle/>
        <a:p>
          <a:r>
            <a:rPr lang="en-CA" dirty="0"/>
            <a:t>Influences on diet among population subgroups</a:t>
          </a:r>
          <a:endParaRPr lang="en-US" dirty="0"/>
        </a:p>
      </dgm:t>
    </dgm:pt>
    <dgm:pt modelId="{CA9FC482-BA53-49E9-9881-D8A5E32E0ADD}" type="parTrans" cxnId="{BF2294AE-D84F-4917-8597-EAE3FD53D8C3}">
      <dgm:prSet/>
      <dgm:spPr/>
      <dgm:t>
        <a:bodyPr/>
        <a:lstStyle/>
        <a:p>
          <a:endParaRPr lang="en-US"/>
        </a:p>
      </dgm:t>
    </dgm:pt>
    <dgm:pt modelId="{07C8FD10-D59F-41E8-BC9E-52F3AC8B3D22}" type="sibTrans" cxnId="{BF2294AE-D84F-4917-8597-EAE3FD53D8C3}">
      <dgm:prSet/>
      <dgm:spPr/>
      <dgm:t>
        <a:bodyPr/>
        <a:lstStyle/>
        <a:p>
          <a:endParaRPr lang="en-US"/>
        </a:p>
      </dgm:t>
    </dgm:pt>
    <dgm:pt modelId="{3B4EB803-E867-4088-BADF-41572EF4D868}">
      <dgm:prSet/>
      <dgm:spPr>
        <a:solidFill>
          <a:schemeClr val="accent2"/>
        </a:solidFill>
      </dgm:spPr>
      <dgm:t>
        <a:bodyPr/>
        <a:lstStyle/>
        <a:p>
          <a:r>
            <a:rPr lang="en-CA" dirty="0"/>
            <a:t>Associations between diet quality and markers of disease</a:t>
          </a:r>
        </a:p>
      </dgm:t>
    </dgm:pt>
    <dgm:pt modelId="{8F36F1E6-FEA0-40C0-8EB9-CC09D6C0D3AA}" type="parTrans" cxnId="{6D474C6E-8A69-4F02-BB98-3989EF67805D}">
      <dgm:prSet/>
      <dgm:spPr/>
      <dgm:t>
        <a:bodyPr/>
        <a:lstStyle/>
        <a:p>
          <a:endParaRPr lang="en-US"/>
        </a:p>
      </dgm:t>
    </dgm:pt>
    <dgm:pt modelId="{BAF49D44-094A-4E74-9D05-AD9A5A7CC577}" type="sibTrans" cxnId="{6D474C6E-8A69-4F02-BB98-3989EF67805D}">
      <dgm:prSet/>
      <dgm:spPr/>
      <dgm:t>
        <a:bodyPr/>
        <a:lstStyle/>
        <a:p>
          <a:endParaRPr lang="en-US"/>
        </a:p>
      </dgm:t>
    </dgm:pt>
    <dgm:pt modelId="{0FBC21F3-1BFF-4C67-95A6-D1D562A912DF}">
      <dgm:prSet/>
      <dgm:spPr>
        <a:solidFill>
          <a:schemeClr val="accent2"/>
        </a:solidFill>
      </dgm:spPr>
      <dgm:t>
        <a:bodyPr/>
        <a:lstStyle/>
        <a:p>
          <a:r>
            <a:rPr lang="en-CA" dirty="0"/>
            <a:t>Implications of modifications to foods offered for sale in vending machines</a:t>
          </a:r>
        </a:p>
      </dgm:t>
    </dgm:pt>
    <dgm:pt modelId="{80576F61-48CD-4E91-8B58-216C10807ACA}" type="parTrans" cxnId="{B7900317-5D9E-4B24-B5CE-7F202AA5CBBF}">
      <dgm:prSet/>
      <dgm:spPr/>
      <dgm:t>
        <a:bodyPr/>
        <a:lstStyle/>
        <a:p>
          <a:endParaRPr lang="en-US"/>
        </a:p>
      </dgm:t>
    </dgm:pt>
    <dgm:pt modelId="{576011AB-D7C5-4F01-A4D5-62A8774050CE}" type="sibTrans" cxnId="{B7900317-5D9E-4B24-B5CE-7F202AA5CBBF}">
      <dgm:prSet/>
      <dgm:spPr/>
      <dgm:t>
        <a:bodyPr/>
        <a:lstStyle/>
        <a:p>
          <a:endParaRPr lang="en-US"/>
        </a:p>
      </dgm:t>
    </dgm:pt>
    <dgm:pt modelId="{5AB8AB91-7CED-4FBE-834E-2C34B62178E3}">
      <dgm:prSet/>
      <dgm:spPr/>
      <dgm:t>
        <a:bodyPr/>
        <a:lstStyle/>
        <a:p>
          <a:r>
            <a:rPr lang="en-CA" dirty="0"/>
            <a:t>Differences in diet quality among subgroups with different rates of obesity</a:t>
          </a:r>
        </a:p>
      </dgm:t>
    </dgm:pt>
    <dgm:pt modelId="{E4F94B9E-DD41-4274-AC54-7307602A048D}" type="parTrans" cxnId="{D8A5FBE6-45C6-4266-8FF4-91B8EBFB8233}">
      <dgm:prSet/>
      <dgm:spPr/>
      <dgm:t>
        <a:bodyPr/>
        <a:lstStyle/>
        <a:p>
          <a:endParaRPr lang="en-US"/>
        </a:p>
      </dgm:t>
    </dgm:pt>
    <dgm:pt modelId="{7E1EBF69-C0C9-4AC0-A356-2E1C64A2617D}" type="sibTrans" cxnId="{D8A5FBE6-45C6-4266-8FF4-91B8EBFB8233}">
      <dgm:prSet/>
      <dgm:spPr/>
      <dgm:t>
        <a:bodyPr/>
        <a:lstStyle/>
        <a:p>
          <a:endParaRPr lang="en-US"/>
        </a:p>
      </dgm:t>
    </dgm:pt>
    <dgm:pt modelId="{9F00B5E0-6549-4AFA-9655-D438D81DA88C}">
      <dgm:prSet/>
      <dgm:spPr/>
      <dgm:t>
        <a:bodyPr/>
        <a:lstStyle/>
        <a:p>
          <a:r>
            <a:rPr lang="en-CA" dirty="0"/>
            <a:t>Effects of calorie-labeling on energy intake</a:t>
          </a:r>
        </a:p>
      </dgm:t>
    </dgm:pt>
    <dgm:pt modelId="{F45AE3EB-B146-4912-A3B8-59A1F00970DF}" type="parTrans" cxnId="{078D4B8E-44C3-42FA-89F4-ECDB96662E79}">
      <dgm:prSet/>
      <dgm:spPr/>
      <dgm:t>
        <a:bodyPr/>
        <a:lstStyle/>
        <a:p>
          <a:endParaRPr lang="en-US"/>
        </a:p>
      </dgm:t>
    </dgm:pt>
    <dgm:pt modelId="{A05D9091-89F9-46CD-A4A3-DE3F8686E6CA}" type="sibTrans" cxnId="{078D4B8E-44C3-42FA-89F4-ECDB96662E79}">
      <dgm:prSet/>
      <dgm:spPr/>
      <dgm:t>
        <a:bodyPr/>
        <a:lstStyle/>
        <a:p>
          <a:endParaRPr lang="en-US"/>
        </a:p>
      </dgm:t>
    </dgm:pt>
    <dgm:pt modelId="{298A7787-9859-44F0-A93F-461B3F0046BA}">
      <dgm:prSet/>
      <dgm:spPr/>
      <dgm:t>
        <a:bodyPr/>
        <a:lstStyle/>
        <a:p>
          <a:r>
            <a:rPr lang="en-CA" dirty="0"/>
            <a:t>Children’s food preferences in relation to advertising</a:t>
          </a:r>
        </a:p>
      </dgm:t>
    </dgm:pt>
    <dgm:pt modelId="{938E8272-8597-433E-8BD0-DFBEDB295F6C}" type="parTrans" cxnId="{055728C4-5BC7-4EBC-9340-79341DD83060}">
      <dgm:prSet/>
      <dgm:spPr/>
      <dgm:t>
        <a:bodyPr/>
        <a:lstStyle/>
        <a:p>
          <a:endParaRPr lang="en-US"/>
        </a:p>
      </dgm:t>
    </dgm:pt>
    <dgm:pt modelId="{2299DF67-B400-4545-B829-73ED5E781F28}" type="sibTrans" cxnId="{055728C4-5BC7-4EBC-9340-79341DD83060}">
      <dgm:prSet/>
      <dgm:spPr/>
      <dgm:t>
        <a:bodyPr/>
        <a:lstStyle/>
        <a:p>
          <a:endParaRPr lang="en-US"/>
        </a:p>
      </dgm:t>
    </dgm:pt>
    <dgm:pt modelId="{CC121F77-BE39-48A4-940D-0D36DD5F12E6}">
      <dgm:prSet/>
      <dgm:spPr/>
      <dgm:t>
        <a:bodyPr/>
        <a:lstStyle/>
        <a:p>
          <a:r>
            <a:rPr lang="en-CA" dirty="0"/>
            <a:t>Impact of a body image program on adolescents’ dietary behaviors and intake </a:t>
          </a:r>
        </a:p>
      </dgm:t>
    </dgm:pt>
    <dgm:pt modelId="{6A5F7D2C-E52F-4137-AC0B-36F888FFC5BB}" type="parTrans" cxnId="{94CC24AE-3567-48A8-935B-6F96CEFB055C}">
      <dgm:prSet/>
      <dgm:spPr/>
      <dgm:t>
        <a:bodyPr/>
        <a:lstStyle/>
        <a:p>
          <a:endParaRPr lang="en-US"/>
        </a:p>
      </dgm:t>
    </dgm:pt>
    <dgm:pt modelId="{EDB05F50-5BA6-4030-AAC5-BE48E1F86C7F}" type="sibTrans" cxnId="{94CC24AE-3567-48A8-935B-6F96CEFB055C}">
      <dgm:prSet/>
      <dgm:spPr/>
      <dgm:t>
        <a:bodyPr/>
        <a:lstStyle/>
        <a:p>
          <a:endParaRPr lang="en-US"/>
        </a:p>
      </dgm:t>
    </dgm:pt>
    <dgm:pt modelId="{3D110851-3278-4F5C-A688-796BF684138B}">
      <dgm:prSet/>
      <dgm:spPr/>
      <dgm:t>
        <a:bodyPr/>
        <a:lstStyle/>
        <a:p>
          <a:r>
            <a:rPr lang="en-CA" dirty="0"/>
            <a:t>Effects of a home-based obesity prevention program on children’s dietary behaviors</a:t>
          </a:r>
        </a:p>
      </dgm:t>
    </dgm:pt>
    <dgm:pt modelId="{7F9D6469-1649-4948-AA99-3A93C4668B60}" type="parTrans" cxnId="{9FF2286A-822E-4DEC-B014-4900A7A9ADC4}">
      <dgm:prSet/>
      <dgm:spPr/>
      <dgm:t>
        <a:bodyPr/>
        <a:lstStyle/>
        <a:p>
          <a:endParaRPr lang="en-US"/>
        </a:p>
      </dgm:t>
    </dgm:pt>
    <dgm:pt modelId="{76B2A09A-2B21-49F0-B4F6-A9B24CF2511C}" type="sibTrans" cxnId="{9FF2286A-822E-4DEC-B014-4900A7A9ADC4}">
      <dgm:prSet/>
      <dgm:spPr/>
      <dgm:t>
        <a:bodyPr/>
        <a:lstStyle/>
        <a:p>
          <a:endParaRPr lang="en-US"/>
        </a:p>
      </dgm:t>
    </dgm:pt>
    <dgm:pt modelId="{466CD80E-C169-436C-9EF7-1AC8CC8D72DF}" type="pres">
      <dgm:prSet presAssocID="{35298B04-7B0B-4D8F-AE99-866CDB1C71E9}" presName="diagram" presStyleCnt="0">
        <dgm:presLayoutVars>
          <dgm:dir/>
          <dgm:resizeHandles val="exact"/>
        </dgm:presLayoutVars>
      </dgm:prSet>
      <dgm:spPr/>
    </dgm:pt>
    <dgm:pt modelId="{FCCFAAA3-2185-48AD-91DE-C15D0E6B25E6}" type="pres">
      <dgm:prSet presAssocID="{57ADBA22-FFBD-4035-8339-37D927365EC0}" presName="node" presStyleLbl="node1" presStyleIdx="0" presStyleCnt="8">
        <dgm:presLayoutVars>
          <dgm:bulletEnabled val="1"/>
        </dgm:presLayoutVars>
      </dgm:prSet>
      <dgm:spPr/>
    </dgm:pt>
    <dgm:pt modelId="{7D09816F-B9D1-41D4-9D72-1D76CF8F9CAB}" type="pres">
      <dgm:prSet presAssocID="{07C8FD10-D59F-41E8-BC9E-52F3AC8B3D22}" presName="sibTrans" presStyleCnt="0"/>
      <dgm:spPr/>
    </dgm:pt>
    <dgm:pt modelId="{503C9D4F-7A68-414D-BBAC-9F9311670016}" type="pres">
      <dgm:prSet presAssocID="{3B4EB803-E867-4088-BADF-41572EF4D868}" presName="node" presStyleLbl="node1" presStyleIdx="1" presStyleCnt="8">
        <dgm:presLayoutVars>
          <dgm:bulletEnabled val="1"/>
        </dgm:presLayoutVars>
      </dgm:prSet>
      <dgm:spPr/>
    </dgm:pt>
    <dgm:pt modelId="{D7618C2E-446D-45CC-A615-69DC8798EA2C}" type="pres">
      <dgm:prSet presAssocID="{BAF49D44-094A-4E74-9D05-AD9A5A7CC577}" presName="sibTrans" presStyleCnt="0"/>
      <dgm:spPr/>
    </dgm:pt>
    <dgm:pt modelId="{4D8B8E91-DE3A-45FE-AC4E-444E9190D48F}" type="pres">
      <dgm:prSet presAssocID="{0FBC21F3-1BFF-4C67-95A6-D1D562A912DF}" presName="node" presStyleLbl="node1" presStyleIdx="2" presStyleCnt="8" custLinFactNeighborY="-1314">
        <dgm:presLayoutVars>
          <dgm:bulletEnabled val="1"/>
        </dgm:presLayoutVars>
      </dgm:prSet>
      <dgm:spPr/>
    </dgm:pt>
    <dgm:pt modelId="{11D9ACA7-711F-4BE3-832C-70E0CF30E72F}" type="pres">
      <dgm:prSet presAssocID="{576011AB-D7C5-4F01-A4D5-62A8774050CE}" presName="sibTrans" presStyleCnt="0"/>
      <dgm:spPr/>
    </dgm:pt>
    <dgm:pt modelId="{8175D786-EB4D-4E44-998A-788B8862D3C7}" type="pres">
      <dgm:prSet presAssocID="{3D110851-3278-4F5C-A688-796BF684138B}" presName="node" presStyleLbl="node1" presStyleIdx="3" presStyleCnt="8">
        <dgm:presLayoutVars>
          <dgm:bulletEnabled val="1"/>
        </dgm:presLayoutVars>
      </dgm:prSet>
      <dgm:spPr/>
    </dgm:pt>
    <dgm:pt modelId="{E408B445-FF8C-404F-8226-23B91964C362}" type="pres">
      <dgm:prSet presAssocID="{76B2A09A-2B21-49F0-B4F6-A9B24CF2511C}" presName="sibTrans" presStyleCnt="0"/>
      <dgm:spPr/>
    </dgm:pt>
    <dgm:pt modelId="{3E9F5A55-4DDA-450A-BF41-A9ADCA57E989}" type="pres">
      <dgm:prSet presAssocID="{5AB8AB91-7CED-4FBE-834E-2C34B62178E3}" presName="node" presStyleLbl="node1" presStyleIdx="4" presStyleCnt="8">
        <dgm:presLayoutVars>
          <dgm:bulletEnabled val="1"/>
        </dgm:presLayoutVars>
      </dgm:prSet>
      <dgm:spPr/>
    </dgm:pt>
    <dgm:pt modelId="{CDAEDA27-47C2-4B6D-9D59-E080A2D9A632}" type="pres">
      <dgm:prSet presAssocID="{7E1EBF69-C0C9-4AC0-A356-2E1C64A2617D}" presName="sibTrans" presStyleCnt="0"/>
      <dgm:spPr/>
    </dgm:pt>
    <dgm:pt modelId="{A83D83B9-F639-46CC-9D31-8D94263A283F}" type="pres">
      <dgm:prSet presAssocID="{9F00B5E0-6549-4AFA-9655-D438D81DA88C}" presName="node" presStyleLbl="node1" presStyleIdx="5" presStyleCnt="8">
        <dgm:presLayoutVars>
          <dgm:bulletEnabled val="1"/>
        </dgm:presLayoutVars>
      </dgm:prSet>
      <dgm:spPr/>
    </dgm:pt>
    <dgm:pt modelId="{224C6AFB-F3CE-4D84-B5CB-3437782A1833}" type="pres">
      <dgm:prSet presAssocID="{A05D9091-89F9-46CD-A4A3-DE3F8686E6CA}" presName="sibTrans" presStyleCnt="0"/>
      <dgm:spPr/>
    </dgm:pt>
    <dgm:pt modelId="{260CAE88-AA64-4A84-B252-4B97B4AF8C56}" type="pres">
      <dgm:prSet presAssocID="{298A7787-9859-44F0-A93F-461B3F0046BA}" presName="node" presStyleLbl="node1" presStyleIdx="6" presStyleCnt="8">
        <dgm:presLayoutVars>
          <dgm:bulletEnabled val="1"/>
        </dgm:presLayoutVars>
      </dgm:prSet>
      <dgm:spPr/>
    </dgm:pt>
    <dgm:pt modelId="{2A47CB3A-D80C-41D1-B544-FE71741581A6}" type="pres">
      <dgm:prSet presAssocID="{2299DF67-B400-4545-B829-73ED5E781F28}" presName="sibTrans" presStyleCnt="0"/>
      <dgm:spPr/>
    </dgm:pt>
    <dgm:pt modelId="{7C748E26-2810-483C-8187-1C87155E0AA2}" type="pres">
      <dgm:prSet presAssocID="{CC121F77-BE39-48A4-940D-0D36DD5F12E6}" presName="node" presStyleLbl="node1" presStyleIdx="7" presStyleCnt="8">
        <dgm:presLayoutVars>
          <dgm:bulletEnabled val="1"/>
        </dgm:presLayoutVars>
      </dgm:prSet>
      <dgm:spPr/>
    </dgm:pt>
  </dgm:ptLst>
  <dgm:cxnLst>
    <dgm:cxn modelId="{964F2337-503C-8A41-B17D-09FC95C94C2A}" type="presOf" srcId="{298A7787-9859-44F0-A93F-461B3F0046BA}" destId="{260CAE88-AA64-4A84-B252-4B97B4AF8C56}" srcOrd="0" destOrd="0" presId="urn:microsoft.com/office/officeart/2005/8/layout/default"/>
    <dgm:cxn modelId="{36CCFA4E-36AB-DF4E-BE7C-2628C1645E6A}" type="presOf" srcId="{5AB8AB91-7CED-4FBE-834E-2C34B62178E3}" destId="{3E9F5A55-4DDA-450A-BF41-A9ADCA57E989}" srcOrd="0" destOrd="0" presId="urn:microsoft.com/office/officeart/2005/8/layout/default"/>
    <dgm:cxn modelId="{914A0E7D-6607-4642-956D-BF3A9DA46D54}" type="presOf" srcId="{9F00B5E0-6549-4AFA-9655-D438D81DA88C}" destId="{A83D83B9-F639-46CC-9D31-8D94263A283F}" srcOrd="0" destOrd="0" presId="urn:microsoft.com/office/officeart/2005/8/layout/default"/>
    <dgm:cxn modelId="{BAEEC4FD-3165-F744-AA7D-52B3A05E2164}" type="presOf" srcId="{57ADBA22-FFBD-4035-8339-37D927365EC0}" destId="{FCCFAAA3-2185-48AD-91DE-C15D0E6B25E6}" srcOrd="0" destOrd="0" presId="urn:microsoft.com/office/officeart/2005/8/layout/default"/>
    <dgm:cxn modelId="{63FBD1DC-0A3F-CC43-AE29-512B86D25BB6}" type="presOf" srcId="{35298B04-7B0B-4D8F-AE99-866CDB1C71E9}" destId="{466CD80E-C169-436C-9EF7-1AC8CC8D72DF}" srcOrd="0" destOrd="0" presId="urn:microsoft.com/office/officeart/2005/8/layout/default"/>
    <dgm:cxn modelId="{6D474C6E-8A69-4F02-BB98-3989EF67805D}" srcId="{35298B04-7B0B-4D8F-AE99-866CDB1C71E9}" destId="{3B4EB803-E867-4088-BADF-41572EF4D868}" srcOrd="1" destOrd="0" parTransId="{8F36F1E6-FEA0-40C0-8EB9-CC09D6C0D3AA}" sibTransId="{BAF49D44-094A-4E74-9D05-AD9A5A7CC577}"/>
    <dgm:cxn modelId="{9FF2286A-822E-4DEC-B014-4900A7A9ADC4}" srcId="{35298B04-7B0B-4D8F-AE99-866CDB1C71E9}" destId="{3D110851-3278-4F5C-A688-796BF684138B}" srcOrd="3" destOrd="0" parTransId="{7F9D6469-1649-4948-AA99-3A93C4668B60}" sibTransId="{76B2A09A-2B21-49F0-B4F6-A9B24CF2511C}"/>
    <dgm:cxn modelId="{9086DE5F-CFEE-3E4F-8935-3A3E8DEA9F71}" type="presOf" srcId="{0FBC21F3-1BFF-4C67-95A6-D1D562A912DF}" destId="{4D8B8E91-DE3A-45FE-AC4E-444E9190D48F}" srcOrd="0" destOrd="0" presId="urn:microsoft.com/office/officeart/2005/8/layout/default"/>
    <dgm:cxn modelId="{078D4B8E-44C3-42FA-89F4-ECDB96662E79}" srcId="{35298B04-7B0B-4D8F-AE99-866CDB1C71E9}" destId="{9F00B5E0-6549-4AFA-9655-D438D81DA88C}" srcOrd="5" destOrd="0" parTransId="{F45AE3EB-B146-4912-A3B8-59A1F00970DF}" sibTransId="{A05D9091-89F9-46CD-A4A3-DE3F8686E6CA}"/>
    <dgm:cxn modelId="{F5EE4BEF-15CA-F542-9478-D2FA0171CF4D}" type="presOf" srcId="{3D110851-3278-4F5C-A688-796BF684138B}" destId="{8175D786-EB4D-4E44-998A-788B8862D3C7}" srcOrd="0" destOrd="0" presId="urn:microsoft.com/office/officeart/2005/8/layout/default"/>
    <dgm:cxn modelId="{B7900317-5D9E-4B24-B5CE-7F202AA5CBBF}" srcId="{35298B04-7B0B-4D8F-AE99-866CDB1C71E9}" destId="{0FBC21F3-1BFF-4C67-95A6-D1D562A912DF}" srcOrd="2" destOrd="0" parTransId="{80576F61-48CD-4E91-8B58-216C10807ACA}" sibTransId="{576011AB-D7C5-4F01-A4D5-62A8774050CE}"/>
    <dgm:cxn modelId="{2D34D5E0-3EB2-A94E-BD24-4AE2E5D1A8FB}" type="presOf" srcId="{CC121F77-BE39-48A4-940D-0D36DD5F12E6}" destId="{7C748E26-2810-483C-8187-1C87155E0AA2}" srcOrd="0" destOrd="0" presId="urn:microsoft.com/office/officeart/2005/8/layout/default"/>
    <dgm:cxn modelId="{AB2AEFCF-F96F-FB4F-B315-3884DD122A69}" type="presOf" srcId="{3B4EB803-E867-4088-BADF-41572EF4D868}" destId="{503C9D4F-7A68-414D-BBAC-9F9311670016}" srcOrd="0" destOrd="0" presId="urn:microsoft.com/office/officeart/2005/8/layout/default"/>
    <dgm:cxn modelId="{BF2294AE-D84F-4917-8597-EAE3FD53D8C3}" srcId="{35298B04-7B0B-4D8F-AE99-866CDB1C71E9}" destId="{57ADBA22-FFBD-4035-8339-37D927365EC0}" srcOrd="0" destOrd="0" parTransId="{CA9FC482-BA53-49E9-9881-D8A5E32E0ADD}" sibTransId="{07C8FD10-D59F-41E8-BC9E-52F3AC8B3D22}"/>
    <dgm:cxn modelId="{94CC24AE-3567-48A8-935B-6F96CEFB055C}" srcId="{35298B04-7B0B-4D8F-AE99-866CDB1C71E9}" destId="{CC121F77-BE39-48A4-940D-0D36DD5F12E6}" srcOrd="7" destOrd="0" parTransId="{6A5F7D2C-E52F-4137-AC0B-36F888FFC5BB}" sibTransId="{EDB05F50-5BA6-4030-AAC5-BE48E1F86C7F}"/>
    <dgm:cxn modelId="{D8A5FBE6-45C6-4266-8FF4-91B8EBFB8233}" srcId="{35298B04-7B0B-4D8F-AE99-866CDB1C71E9}" destId="{5AB8AB91-7CED-4FBE-834E-2C34B62178E3}" srcOrd="4" destOrd="0" parTransId="{E4F94B9E-DD41-4274-AC54-7307602A048D}" sibTransId="{7E1EBF69-C0C9-4AC0-A356-2E1C64A2617D}"/>
    <dgm:cxn modelId="{055728C4-5BC7-4EBC-9340-79341DD83060}" srcId="{35298B04-7B0B-4D8F-AE99-866CDB1C71E9}" destId="{298A7787-9859-44F0-A93F-461B3F0046BA}" srcOrd="6" destOrd="0" parTransId="{938E8272-8597-433E-8BD0-DFBEDB295F6C}" sibTransId="{2299DF67-B400-4545-B829-73ED5E781F28}"/>
    <dgm:cxn modelId="{474299C0-0419-9B4A-BC8A-D12DA1694A74}" type="presParOf" srcId="{466CD80E-C169-436C-9EF7-1AC8CC8D72DF}" destId="{FCCFAAA3-2185-48AD-91DE-C15D0E6B25E6}" srcOrd="0" destOrd="0" presId="urn:microsoft.com/office/officeart/2005/8/layout/default"/>
    <dgm:cxn modelId="{048FBD75-DDE2-414B-93CE-4D21D62E4D47}" type="presParOf" srcId="{466CD80E-C169-436C-9EF7-1AC8CC8D72DF}" destId="{7D09816F-B9D1-41D4-9D72-1D76CF8F9CAB}" srcOrd="1" destOrd="0" presId="urn:microsoft.com/office/officeart/2005/8/layout/default"/>
    <dgm:cxn modelId="{D3E3A8C4-8BF9-2D44-8FDB-E105E83D4A8F}" type="presParOf" srcId="{466CD80E-C169-436C-9EF7-1AC8CC8D72DF}" destId="{503C9D4F-7A68-414D-BBAC-9F9311670016}" srcOrd="2" destOrd="0" presId="urn:microsoft.com/office/officeart/2005/8/layout/default"/>
    <dgm:cxn modelId="{8CC90565-0EB8-1440-A724-2623302FC4A3}" type="presParOf" srcId="{466CD80E-C169-436C-9EF7-1AC8CC8D72DF}" destId="{D7618C2E-446D-45CC-A615-69DC8798EA2C}" srcOrd="3" destOrd="0" presId="urn:microsoft.com/office/officeart/2005/8/layout/default"/>
    <dgm:cxn modelId="{45A737BB-F23D-EC41-B9C0-3CE4B50AD4D0}" type="presParOf" srcId="{466CD80E-C169-436C-9EF7-1AC8CC8D72DF}" destId="{4D8B8E91-DE3A-45FE-AC4E-444E9190D48F}" srcOrd="4" destOrd="0" presId="urn:microsoft.com/office/officeart/2005/8/layout/default"/>
    <dgm:cxn modelId="{F04C6323-CC92-8641-BE07-ACA2B5FDA017}" type="presParOf" srcId="{466CD80E-C169-436C-9EF7-1AC8CC8D72DF}" destId="{11D9ACA7-711F-4BE3-832C-70E0CF30E72F}" srcOrd="5" destOrd="0" presId="urn:microsoft.com/office/officeart/2005/8/layout/default"/>
    <dgm:cxn modelId="{F49D5D8D-DABE-C947-B00F-80971C587808}" type="presParOf" srcId="{466CD80E-C169-436C-9EF7-1AC8CC8D72DF}" destId="{8175D786-EB4D-4E44-998A-788B8862D3C7}" srcOrd="6" destOrd="0" presId="urn:microsoft.com/office/officeart/2005/8/layout/default"/>
    <dgm:cxn modelId="{2A109207-7A88-DF44-A2D1-1EBE3F80769D}" type="presParOf" srcId="{466CD80E-C169-436C-9EF7-1AC8CC8D72DF}" destId="{E408B445-FF8C-404F-8226-23B91964C362}" srcOrd="7" destOrd="0" presId="urn:microsoft.com/office/officeart/2005/8/layout/default"/>
    <dgm:cxn modelId="{3B543C36-DE27-C444-A34D-234B8819D3C2}" type="presParOf" srcId="{466CD80E-C169-436C-9EF7-1AC8CC8D72DF}" destId="{3E9F5A55-4DDA-450A-BF41-A9ADCA57E989}" srcOrd="8" destOrd="0" presId="urn:microsoft.com/office/officeart/2005/8/layout/default"/>
    <dgm:cxn modelId="{4FD2D892-A640-AA45-8B33-6D37FDCEB0DA}" type="presParOf" srcId="{466CD80E-C169-436C-9EF7-1AC8CC8D72DF}" destId="{CDAEDA27-47C2-4B6D-9D59-E080A2D9A632}" srcOrd="9" destOrd="0" presId="urn:microsoft.com/office/officeart/2005/8/layout/default"/>
    <dgm:cxn modelId="{FE912324-702D-E744-924E-52A5ABF8EA3F}" type="presParOf" srcId="{466CD80E-C169-436C-9EF7-1AC8CC8D72DF}" destId="{A83D83B9-F639-46CC-9D31-8D94263A283F}" srcOrd="10" destOrd="0" presId="urn:microsoft.com/office/officeart/2005/8/layout/default"/>
    <dgm:cxn modelId="{00045664-27BD-EF41-A0E3-3028C0F4C25A}" type="presParOf" srcId="{466CD80E-C169-436C-9EF7-1AC8CC8D72DF}" destId="{224C6AFB-F3CE-4D84-B5CB-3437782A1833}" srcOrd="11" destOrd="0" presId="urn:microsoft.com/office/officeart/2005/8/layout/default"/>
    <dgm:cxn modelId="{E94F739F-9D30-B842-A2DD-3D82B2579FF5}" type="presParOf" srcId="{466CD80E-C169-436C-9EF7-1AC8CC8D72DF}" destId="{260CAE88-AA64-4A84-B252-4B97B4AF8C56}" srcOrd="12" destOrd="0" presId="urn:microsoft.com/office/officeart/2005/8/layout/default"/>
    <dgm:cxn modelId="{F33EBF72-5543-494B-94E5-9ECE620ECBD9}" type="presParOf" srcId="{466CD80E-C169-436C-9EF7-1AC8CC8D72DF}" destId="{2A47CB3A-D80C-41D1-B544-FE71741581A6}" srcOrd="13" destOrd="0" presId="urn:microsoft.com/office/officeart/2005/8/layout/default"/>
    <dgm:cxn modelId="{791BABC0-D4E4-4340-98AD-932BB369A660}" type="presParOf" srcId="{466CD80E-C169-436C-9EF7-1AC8CC8D72DF}" destId="{7C748E26-2810-483C-8187-1C87155E0AA2}" srcOrd="14"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2C5D831-9B1E-FD46-B6DB-45CAEE59F5D9}" type="doc">
      <dgm:prSet loTypeId="urn:microsoft.com/office/officeart/2005/8/layout/chevron1" loCatId="" qsTypeId="urn:microsoft.com/office/officeart/2005/8/quickstyle/simple2" qsCatId="simple" csTypeId="urn:microsoft.com/office/officeart/2005/8/colors/accent2_3" csCatId="accent2" phldr="1"/>
      <dgm:spPr/>
    </dgm:pt>
    <dgm:pt modelId="{8C6575F9-2A15-BE45-909F-D101D94B84EC}">
      <dgm:prSet phldrT="[Text]"/>
      <dgm:spPr/>
      <dgm:t>
        <a:bodyPr/>
        <a:lstStyle/>
        <a:p>
          <a:r>
            <a:rPr lang="en-US" dirty="0"/>
            <a:t>Case background</a:t>
          </a:r>
        </a:p>
      </dgm:t>
    </dgm:pt>
    <dgm:pt modelId="{4458EE4A-B315-B043-95B7-C8A620FA086E}" type="parTrans" cxnId="{442F0C52-DE9D-8F47-B1FB-36A40EE36001}">
      <dgm:prSet/>
      <dgm:spPr/>
      <dgm:t>
        <a:bodyPr/>
        <a:lstStyle/>
        <a:p>
          <a:endParaRPr lang="en-US"/>
        </a:p>
      </dgm:t>
    </dgm:pt>
    <dgm:pt modelId="{C190531D-23F6-8C45-A184-9F46D630A32B}" type="sibTrans" cxnId="{442F0C52-DE9D-8F47-B1FB-36A40EE36001}">
      <dgm:prSet/>
      <dgm:spPr/>
      <dgm:t>
        <a:bodyPr/>
        <a:lstStyle/>
        <a:p>
          <a:endParaRPr lang="en-US"/>
        </a:p>
      </dgm:t>
    </dgm:pt>
    <dgm:pt modelId="{F58277B6-9CCA-DA44-980C-10B42397A742}">
      <dgm:prSet phldrT="[Text]"/>
      <dgm:spPr/>
      <dgm:t>
        <a:bodyPr/>
        <a:lstStyle/>
        <a:p>
          <a:r>
            <a:rPr lang="en-US" dirty="0"/>
            <a:t>Considerations</a:t>
          </a:r>
        </a:p>
      </dgm:t>
    </dgm:pt>
    <dgm:pt modelId="{9B3A7841-A8A9-4B4F-A199-7F797CB0E441}" type="parTrans" cxnId="{046FF206-E72D-4D46-8B94-87DC3D5DDD31}">
      <dgm:prSet/>
      <dgm:spPr/>
      <dgm:t>
        <a:bodyPr/>
        <a:lstStyle/>
        <a:p>
          <a:endParaRPr lang="en-US"/>
        </a:p>
      </dgm:t>
    </dgm:pt>
    <dgm:pt modelId="{5768202F-69D4-CF48-847F-8AC9260978A1}" type="sibTrans" cxnId="{046FF206-E72D-4D46-8B94-87DC3D5DDD31}">
      <dgm:prSet/>
      <dgm:spPr/>
      <dgm:t>
        <a:bodyPr/>
        <a:lstStyle/>
        <a:p>
          <a:endParaRPr lang="en-US"/>
        </a:p>
      </dgm:t>
    </dgm:pt>
    <dgm:pt modelId="{38D8B68A-9353-DA4A-8CE0-7DA1D2798DFD}">
      <dgm:prSet phldrT="[Text]"/>
      <dgm:spPr/>
      <dgm:t>
        <a:bodyPr/>
        <a:lstStyle/>
        <a:p>
          <a:r>
            <a:rPr lang="en-US" dirty="0"/>
            <a:t>Measure selection</a:t>
          </a:r>
        </a:p>
      </dgm:t>
    </dgm:pt>
    <dgm:pt modelId="{CAC468EF-35B0-054B-9AE4-3D2858F6892B}" type="parTrans" cxnId="{D4DCD6EF-DC1F-9948-8ADF-9979B16A4DDA}">
      <dgm:prSet/>
      <dgm:spPr/>
      <dgm:t>
        <a:bodyPr/>
        <a:lstStyle/>
        <a:p>
          <a:endParaRPr lang="en-US"/>
        </a:p>
      </dgm:t>
    </dgm:pt>
    <dgm:pt modelId="{BEC544A1-F0AA-824E-A656-4AAC3D46CC3B}" type="sibTrans" cxnId="{D4DCD6EF-DC1F-9948-8ADF-9979B16A4DDA}">
      <dgm:prSet/>
      <dgm:spPr/>
      <dgm:t>
        <a:bodyPr/>
        <a:lstStyle/>
        <a:p>
          <a:endParaRPr lang="en-US"/>
        </a:p>
      </dgm:t>
    </dgm:pt>
    <dgm:pt modelId="{DB5F35C1-9191-BA41-BFAB-3F0DF937923B}" type="pres">
      <dgm:prSet presAssocID="{12C5D831-9B1E-FD46-B6DB-45CAEE59F5D9}" presName="Name0" presStyleCnt="0">
        <dgm:presLayoutVars>
          <dgm:dir/>
          <dgm:animLvl val="lvl"/>
          <dgm:resizeHandles val="exact"/>
        </dgm:presLayoutVars>
      </dgm:prSet>
      <dgm:spPr/>
    </dgm:pt>
    <dgm:pt modelId="{267761D9-9845-FB4A-929F-229A6E62F9F4}" type="pres">
      <dgm:prSet presAssocID="{8C6575F9-2A15-BE45-909F-D101D94B84EC}" presName="parTxOnly" presStyleLbl="node1" presStyleIdx="0" presStyleCnt="3">
        <dgm:presLayoutVars>
          <dgm:chMax val="0"/>
          <dgm:chPref val="0"/>
          <dgm:bulletEnabled val="1"/>
        </dgm:presLayoutVars>
      </dgm:prSet>
      <dgm:spPr/>
    </dgm:pt>
    <dgm:pt modelId="{D9CE2FEE-62D3-F541-A4A3-AE17EAA7985D}" type="pres">
      <dgm:prSet presAssocID="{C190531D-23F6-8C45-A184-9F46D630A32B}" presName="parTxOnlySpace" presStyleCnt="0"/>
      <dgm:spPr/>
    </dgm:pt>
    <dgm:pt modelId="{ED011B3B-A95F-2749-BC36-4BD085E69E11}" type="pres">
      <dgm:prSet presAssocID="{F58277B6-9CCA-DA44-980C-10B42397A742}" presName="parTxOnly" presStyleLbl="node1" presStyleIdx="1" presStyleCnt="3">
        <dgm:presLayoutVars>
          <dgm:chMax val="0"/>
          <dgm:chPref val="0"/>
          <dgm:bulletEnabled val="1"/>
        </dgm:presLayoutVars>
      </dgm:prSet>
      <dgm:spPr/>
    </dgm:pt>
    <dgm:pt modelId="{87292664-BA61-D548-9B3C-65BAC164EC3B}" type="pres">
      <dgm:prSet presAssocID="{5768202F-69D4-CF48-847F-8AC9260978A1}" presName="parTxOnlySpace" presStyleCnt="0"/>
      <dgm:spPr/>
    </dgm:pt>
    <dgm:pt modelId="{51BC60BA-233A-144F-8D78-071F543DEA05}" type="pres">
      <dgm:prSet presAssocID="{38D8B68A-9353-DA4A-8CE0-7DA1D2798DFD}" presName="parTxOnly" presStyleLbl="node1" presStyleIdx="2" presStyleCnt="3">
        <dgm:presLayoutVars>
          <dgm:chMax val="0"/>
          <dgm:chPref val="0"/>
          <dgm:bulletEnabled val="1"/>
        </dgm:presLayoutVars>
      </dgm:prSet>
      <dgm:spPr/>
    </dgm:pt>
  </dgm:ptLst>
  <dgm:cxnLst>
    <dgm:cxn modelId="{7DAFDABE-AA40-A443-8CA7-2F98C39A2308}" type="presOf" srcId="{F58277B6-9CCA-DA44-980C-10B42397A742}" destId="{ED011B3B-A95F-2749-BC36-4BD085E69E11}" srcOrd="0" destOrd="0" presId="urn:microsoft.com/office/officeart/2005/8/layout/chevron1"/>
    <dgm:cxn modelId="{63E3544C-55EA-074D-A4BE-616F09D20373}" type="presOf" srcId="{12C5D831-9B1E-FD46-B6DB-45CAEE59F5D9}" destId="{DB5F35C1-9191-BA41-BFAB-3F0DF937923B}" srcOrd="0" destOrd="0" presId="urn:microsoft.com/office/officeart/2005/8/layout/chevron1"/>
    <dgm:cxn modelId="{442F0C52-DE9D-8F47-B1FB-36A40EE36001}" srcId="{12C5D831-9B1E-FD46-B6DB-45CAEE59F5D9}" destId="{8C6575F9-2A15-BE45-909F-D101D94B84EC}" srcOrd="0" destOrd="0" parTransId="{4458EE4A-B315-B043-95B7-C8A620FA086E}" sibTransId="{C190531D-23F6-8C45-A184-9F46D630A32B}"/>
    <dgm:cxn modelId="{D4DCD6EF-DC1F-9948-8ADF-9979B16A4DDA}" srcId="{12C5D831-9B1E-FD46-B6DB-45CAEE59F5D9}" destId="{38D8B68A-9353-DA4A-8CE0-7DA1D2798DFD}" srcOrd="2" destOrd="0" parTransId="{CAC468EF-35B0-054B-9AE4-3D2858F6892B}" sibTransId="{BEC544A1-F0AA-824E-A656-4AAC3D46CC3B}"/>
    <dgm:cxn modelId="{1265DDCA-F2CA-014E-A106-20400036AB3A}" type="presOf" srcId="{8C6575F9-2A15-BE45-909F-D101D94B84EC}" destId="{267761D9-9845-FB4A-929F-229A6E62F9F4}" srcOrd="0" destOrd="0" presId="urn:microsoft.com/office/officeart/2005/8/layout/chevron1"/>
    <dgm:cxn modelId="{2B63952B-8241-9D4C-8DD0-D3C8A5E5B836}" type="presOf" srcId="{38D8B68A-9353-DA4A-8CE0-7DA1D2798DFD}" destId="{51BC60BA-233A-144F-8D78-071F543DEA05}" srcOrd="0" destOrd="0" presId="urn:microsoft.com/office/officeart/2005/8/layout/chevron1"/>
    <dgm:cxn modelId="{046FF206-E72D-4D46-8B94-87DC3D5DDD31}" srcId="{12C5D831-9B1E-FD46-B6DB-45CAEE59F5D9}" destId="{F58277B6-9CCA-DA44-980C-10B42397A742}" srcOrd="1" destOrd="0" parTransId="{9B3A7841-A8A9-4B4F-A199-7F797CB0E441}" sibTransId="{5768202F-69D4-CF48-847F-8AC9260978A1}"/>
    <dgm:cxn modelId="{60244903-67EC-C246-BEDC-4F60FC765F32}" type="presParOf" srcId="{DB5F35C1-9191-BA41-BFAB-3F0DF937923B}" destId="{267761D9-9845-FB4A-929F-229A6E62F9F4}" srcOrd="0" destOrd="0" presId="urn:microsoft.com/office/officeart/2005/8/layout/chevron1"/>
    <dgm:cxn modelId="{93100401-A3B6-CF45-8FC3-2448E345EF5A}" type="presParOf" srcId="{DB5F35C1-9191-BA41-BFAB-3F0DF937923B}" destId="{D9CE2FEE-62D3-F541-A4A3-AE17EAA7985D}" srcOrd="1" destOrd="0" presId="urn:microsoft.com/office/officeart/2005/8/layout/chevron1"/>
    <dgm:cxn modelId="{841CDA43-52A1-034D-954A-A283D57369E4}" type="presParOf" srcId="{DB5F35C1-9191-BA41-BFAB-3F0DF937923B}" destId="{ED011B3B-A95F-2749-BC36-4BD085E69E11}" srcOrd="2" destOrd="0" presId="urn:microsoft.com/office/officeart/2005/8/layout/chevron1"/>
    <dgm:cxn modelId="{8A4C772F-86E0-B048-8DB4-7276DA1F781E}" type="presParOf" srcId="{DB5F35C1-9191-BA41-BFAB-3F0DF937923B}" destId="{87292664-BA61-D548-9B3C-65BAC164EC3B}" srcOrd="3" destOrd="0" presId="urn:microsoft.com/office/officeart/2005/8/layout/chevron1"/>
    <dgm:cxn modelId="{4409C7EE-BDA3-7C4D-A67A-8A586022AAD5}" type="presParOf" srcId="{DB5F35C1-9191-BA41-BFAB-3F0DF937923B}" destId="{51BC60BA-233A-144F-8D78-071F543DEA0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2C5D831-9B1E-FD46-B6DB-45CAEE59F5D9}" type="doc">
      <dgm:prSet loTypeId="urn:microsoft.com/office/officeart/2005/8/layout/chevron1" loCatId="" qsTypeId="urn:microsoft.com/office/officeart/2005/8/quickstyle/simple2" qsCatId="simple" csTypeId="urn:microsoft.com/office/officeart/2005/8/colors/accent2_3" csCatId="accent2" phldr="1"/>
      <dgm:spPr/>
    </dgm:pt>
    <dgm:pt modelId="{8C6575F9-2A15-BE45-909F-D101D94B84EC}">
      <dgm:prSet phldrT="[Text]"/>
      <dgm:spPr/>
      <dgm:t>
        <a:bodyPr/>
        <a:lstStyle/>
        <a:p>
          <a:r>
            <a:rPr lang="en-US" dirty="0"/>
            <a:t>Case background</a:t>
          </a:r>
        </a:p>
      </dgm:t>
    </dgm:pt>
    <dgm:pt modelId="{4458EE4A-B315-B043-95B7-C8A620FA086E}" type="parTrans" cxnId="{442F0C52-DE9D-8F47-B1FB-36A40EE36001}">
      <dgm:prSet/>
      <dgm:spPr/>
      <dgm:t>
        <a:bodyPr/>
        <a:lstStyle/>
        <a:p>
          <a:endParaRPr lang="en-US"/>
        </a:p>
      </dgm:t>
    </dgm:pt>
    <dgm:pt modelId="{C190531D-23F6-8C45-A184-9F46D630A32B}" type="sibTrans" cxnId="{442F0C52-DE9D-8F47-B1FB-36A40EE36001}">
      <dgm:prSet/>
      <dgm:spPr/>
      <dgm:t>
        <a:bodyPr/>
        <a:lstStyle/>
        <a:p>
          <a:endParaRPr lang="en-US"/>
        </a:p>
      </dgm:t>
    </dgm:pt>
    <dgm:pt modelId="{F58277B6-9CCA-DA44-980C-10B42397A742}">
      <dgm:prSet phldrT="[Text]"/>
      <dgm:spPr/>
      <dgm:t>
        <a:bodyPr/>
        <a:lstStyle/>
        <a:p>
          <a:r>
            <a:rPr lang="en-US" dirty="0"/>
            <a:t>Considerations</a:t>
          </a:r>
        </a:p>
      </dgm:t>
    </dgm:pt>
    <dgm:pt modelId="{9B3A7841-A8A9-4B4F-A199-7F797CB0E441}" type="parTrans" cxnId="{046FF206-E72D-4D46-8B94-87DC3D5DDD31}">
      <dgm:prSet/>
      <dgm:spPr/>
      <dgm:t>
        <a:bodyPr/>
        <a:lstStyle/>
        <a:p>
          <a:endParaRPr lang="en-US"/>
        </a:p>
      </dgm:t>
    </dgm:pt>
    <dgm:pt modelId="{5768202F-69D4-CF48-847F-8AC9260978A1}" type="sibTrans" cxnId="{046FF206-E72D-4D46-8B94-87DC3D5DDD31}">
      <dgm:prSet/>
      <dgm:spPr/>
      <dgm:t>
        <a:bodyPr/>
        <a:lstStyle/>
        <a:p>
          <a:endParaRPr lang="en-US"/>
        </a:p>
      </dgm:t>
    </dgm:pt>
    <dgm:pt modelId="{38D8B68A-9353-DA4A-8CE0-7DA1D2798DFD}">
      <dgm:prSet phldrT="[Text]"/>
      <dgm:spPr/>
      <dgm:t>
        <a:bodyPr/>
        <a:lstStyle/>
        <a:p>
          <a:r>
            <a:rPr lang="en-US" dirty="0"/>
            <a:t>Measure selection</a:t>
          </a:r>
        </a:p>
      </dgm:t>
    </dgm:pt>
    <dgm:pt modelId="{CAC468EF-35B0-054B-9AE4-3D2858F6892B}" type="parTrans" cxnId="{D4DCD6EF-DC1F-9948-8ADF-9979B16A4DDA}">
      <dgm:prSet/>
      <dgm:spPr/>
      <dgm:t>
        <a:bodyPr/>
        <a:lstStyle/>
        <a:p>
          <a:endParaRPr lang="en-US"/>
        </a:p>
      </dgm:t>
    </dgm:pt>
    <dgm:pt modelId="{BEC544A1-F0AA-824E-A656-4AAC3D46CC3B}" type="sibTrans" cxnId="{D4DCD6EF-DC1F-9948-8ADF-9979B16A4DDA}">
      <dgm:prSet/>
      <dgm:spPr/>
      <dgm:t>
        <a:bodyPr/>
        <a:lstStyle/>
        <a:p>
          <a:endParaRPr lang="en-US"/>
        </a:p>
      </dgm:t>
    </dgm:pt>
    <dgm:pt modelId="{DB5F35C1-9191-BA41-BFAB-3F0DF937923B}" type="pres">
      <dgm:prSet presAssocID="{12C5D831-9B1E-FD46-B6DB-45CAEE59F5D9}" presName="Name0" presStyleCnt="0">
        <dgm:presLayoutVars>
          <dgm:dir/>
          <dgm:animLvl val="lvl"/>
          <dgm:resizeHandles val="exact"/>
        </dgm:presLayoutVars>
      </dgm:prSet>
      <dgm:spPr/>
    </dgm:pt>
    <dgm:pt modelId="{267761D9-9845-FB4A-929F-229A6E62F9F4}" type="pres">
      <dgm:prSet presAssocID="{8C6575F9-2A15-BE45-909F-D101D94B84EC}" presName="parTxOnly" presStyleLbl="node1" presStyleIdx="0" presStyleCnt="3">
        <dgm:presLayoutVars>
          <dgm:chMax val="0"/>
          <dgm:chPref val="0"/>
          <dgm:bulletEnabled val="1"/>
        </dgm:presLayoutVars>
      </dgm:prSet>
      <dgm:spPr/>
    </dgm:pt>
    <dgm:pt modelId="{D9CE2FEE-62D3-F541-A4A3-AE17EAA7985D}" type="pres">
      <dgm:prSet presAssocID="{C190531D-23F6-8C45-A184-9F46D630A32B}" presName="parTxOnlySpace" presStyleCnt="0"/>
      <dgm:spPr/>
    </dgm:pt>
    <dgm:pt modelId="{ED011B3B-A95F-2749-BC36-4BD085E69E11}" type="pres">
      <dgm:prSet presAssocID="{F58277B6-9CCA-DA44-980C-10B42397A742}" presName="parTxOnly" presStyleLbl="node1" presStyleIdx="1" presStyleCnt="3">
        <dgm:presLayoutVars>
          <dgm:chMax val="0"/>
          <dgm:chPref val="0"/>
          <dgm:bulletEnabled val="1"/>
        </dgm:presLayoutVars>
      </dgm:prSet>
      <dgm:spPr/>
    </dgm:pt>
    <dgm:pt modelId="{87292664-BA61-D548-9B3C-65BAC164EC3B}" type="pres">
      <dgm:prSet presAssocID="{5768202F-69D4-CF48-847F-8AC9260978A1}" presName="parTxOnlySpace" presStyleCnt="0"/>
      <dgm:spPr/>
    </dgm:pt>
    <dgm:pt modelId="{51BC60BA-233A-144F-8D78-071F543DEA05}" type="pres">
      <dgm:prSet presAssocID="{38D8B68A-9353-DA4A-8CE0-7DA1D2798DFD}" presName="parTxOnly" presStyleLbl="node1" presStyleIdx="2" presStyleCnt="3">
        <dgm:presLayoutVars>
          <dgm:chMax val="0"/>
          <dgm:chPref val="0"/>
          <dgm:bulletEnabled val="1"/>
        </dgm:presLayoutVars>
      </dgm:prSet>
      <dgm:spPr/>
    </dgm:pt>
  </dgm:ptLst>
  <dgm:cxnLst>
    <dgm:cxn modelId="{2E8A488D-A1E8-7044-8DB6-D986873D00E7}" type="presOf" srcId="{38D8B68A-9353-DA4A-8CE0-7DA1D2798DFD}" destId="{51BC60BA-233A-144F-8D78-071F543DEA05}" srcOrd="0" destOrd="0" presId="urn:microsoft.com/office/officeart/2005/8/layout/chevron1"/>
    <dgm:cxn modelId="{442F0C52-DE9D-8F47-B1FB-36A40EE36001}" srcId="{12C5D831-9B1E-FD46-B6DB-45CAEE59F5D9}" destId="{8C6575F9-2A15-BE45-909F-D101D94B84EC}" srcOrd="0" destOrd="0" parTransId="{4458EE4A-B315-B043-95B7-C8A620FA086E}" sibTransId="{C190531D-23F6-8C45-A184-9F46D630A32B}"/>
    <dgm:cxn modelId="{D4DCD6EF-DC1F-9948-8ADF-9979B16A4DDA}" srcId="{12C5D831-9B1E-FD46-B6DB-45CAEE59F5D9}" destId="{38D8B68A-9353-DA4A-8CE0-7DA1D2798DFD}" srcOrd="2" destOrd="0" parTransId="{CAC468EF-35B0-054B-9AE4-3D2858F6892B}" sibTransId="{BEC544A1-F0AA-824E-A656-4AAC3D46CC3B}"/>
    <dgm:cxn modelId="{A309D4DF-764B-E645-9E35-F02F4B05C81F}" type="presOf" srcId="{8C6575F9-2A15-BE45-909F-D101D94B84EC}" destId="{267761D9-9845-FB4A-929F-229A6E62F9F4}" srcOrd="0" destOrd="0" presId="urn:microsoft.com/office/officeart/2005/8/layout/chevron1"/>
    <dgm:cxn modelId="{7EC79C5E-E58D-C641-87BE-FB411C18E96F}" type="presOf" srcId="{F58277B6-9CCA-DA44-980C-10B42397A742}" destId="{ED011B3B-A95F-2749-BC36-4BD085E69E11}" srcOrd="0" destOrd="0" presId="urn:microsoft.com/office/officeart/2005/8/layout/chevron1"/>
    <dgm:cxn modelId="{EEF2F852-9E17-7648-AC0B-8E83878EB26C}" type="presOf" srcId="{12C5D831-9B1E-FD46-B6DB-45CAEE59F5D9}" destId="{DB5F35C1-9191-BA41-BFAB-3F0DF937923B}" srcOrd="0" destOrd="0" presId="urn:microsoft.com/office/officeart/2005/8/layout/chevron1"/>
    <dgm:cxn modelId="{046FF206-E72D-4D46-8B94-87DC3D5DDD31}" srcId="{12C5D831-9B1E-FD46-B6DB-45CAEE59F5D9}" destId="{F58277B6-9CCA-DA44-980C-10B42397A742}" srcOrd="1" destOrd="0" parTransId="{9B3A7841-A8A9-4B4F-A199-7F797CB0E441}" sibTransId="{5768202F-69D4-CF48-847F-8AC9260978A1}"/>
    <dgm:cxn modelId="{9D185C90-42EF-F24C-94EA-FED0282E92E4}" type="presParOf" srcId="{DB5F35C1-9191-BA41-BFAB-3F0DF937923B}" destId="{267761D9-9845-FB4A-929F-229A6E62F9F4}" srcOrd="0" destOrd="0" presId="urn:microsoft.com/office/officeart/2005/8/layout/chevron1"/>
    <dgm:cxn modelId="{8F9C0C99-1AB1-B042-AC9D-E7CB07F2AA2E}" type="presParOf" srcId="{DB5F35C1-9191-BA41-BFAB-3F0DF937923B}" destId="{D9CE2FEE-62D3-F541-A4A3-AE17EAA7985D}" srcOrd="1" destOrd="0" presId="urn:microsoft.com/office/officeart/2005/8/layout/chevron1"/>
    <dgm:cxn modelId="{A5645DBA-B873-9A48-965D-56BB19CBC6AD}" type="presParOf" srcId="{DB5F35C1-9191-BA41-BFAB-3F0DF937923B}" destId="{ED011B3B-A95F-2749-BC36-4BD085E69E11}" srcOrd="2" destOrd="0" presId="urn:microsoft.com/office/officeart/2005/8/layout/chevron1"/>
    <dgm:cxn modelId="{3FAC5936-34AF-8144-92C6-DFBB82B7EB5B}" type="presParOf" srcId="{DB5F35C1-9191-BA41-BFAB-3F0DF937923B}" destId="{87292664-BA61-D548-9B3C-65BAC164EC3B}" srcOrd="3" destOrd="0" presId="urn:microsoft.com/office/officeart/2005/8/layout/chevron1"/>
    <dgm:cxn modelId="{48C36CED-1467-CB40-B649-1D71457731E2}" type="presParOf" srcId="{DB5F35C1-9191-BA41-BFAB-3F0DF937923B}" destId="{51BC60BA-233A-144F-8D78-071F543DEA0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2C5D831-9B1E-FD46-B6DB-45CAEE59F5D9}" type="doc">
      <dgm:prSet loTypeId="urn:microsoft.com/office/officeart/2005/8/layout/chevron1" loCatId="" qsTypeId="urn:microsoft.com/office/officeart/2005/8/quickstyle/simple2" qsCatId="simple" csTypeId="urn:microsoft.com/office/officeart/2005/8/colors/accent2_3" csCatId="accent2" phldr="1"/>
      <dgm:spPr/>
    </dgm:pt>
    <dgm:pt modelId="{8C6575F9-2A15-BE45-909F-D101D94B84EC}">
      <dgm:prSet phldrT="[Text]"/>
      <dgm:spPr/>
      <dgm:t>
        <a:bodyPr/>
        <a:lstStyle/>
        <a:p>
          <a:r>
            <a:rPr lang="en-US" dirty="0"/>
            <a:t>Case background</a:t>
          </a:r>
        </a:p>
      </dgm:t>
    </dgm:pt>
    <dgm:pt modelId="{4458EE4A-B315-B043-95B7-C8A620FA086E}" type="parTrans" cxnId="{442F0C52-DE9D-8F47-B1FB-36A40EE36001}">
      <dgm:prSet/>
      <dgm:spPr/>
      <dgm:t>
        <a:bodyPr/>
        <a:lstStyle/>
        <a:p>
          <a:endParaRPr lang="en-US"/>
        </a:p>
      </dgm:t>
    </dgm:pt>
    <dgm:pt modelId="{C190531D-23F6-8C45-A184-9F46D630A32B}" type="sibTrans" cxnId="{442F0C52-DE9D-8F47-B1FB-36A40EE36001}">
      <dgm:prSet/>
      <dgm:spPr/>
      <dgm:t>
        <a:bodyPr/>
        <a:lstStyle/>
        <a:p>
          <a:endParaRPr lang="en-US"/>
        </a:p>
      </dgm:t>
    </dgm:pt>
    <dgm:pt modelId="{F58277B6-9CCA-DA44-980C-10B42397A742}">
      <dgm:prSet phldrT="[Text]"/>
      <dgm:spPr/>
      <dgm:t>
        <a:bodyPr/>
        <a:lstStyle/>
        <a:p>
          <a:r>
            <a:rPr lang="en-US" dirty="0"/>
            <a:t>Considerations</a:t>
          </a:r>
        </a:p>
      </dgm:t>
    </dgm:pt>
    <dgm:pt modelId="{9B3A7841-A8A9-4B4F-A199-7F797CB0E441}" type="parTrans" cxnId="{046FF206-E72D-4D46-8B94-87DC3D5DDD31}">
      <dgm:prSet/>
      <dgm:spPr/>
      <dgm:t>
        <a:bodyPr/>
        <a:lstStyle/>
        <a:p>
          <a:endParaRPr lang="en-US"/>
        </a:p>
      </dgm:t>
    </dgm:pt>
    <dgm:pt modelId="{5768202F-69D4-CF48-847F-8AC9260978A1}" type="sibTrans" cxnId="{046FF206-E72D-4D46-8B94-87DC3D5DDD31}">
      <dgm:prSet/>
      <dgm:spPr/>
      <dgm:t>
        <a:bodyPr/>
        <a:lstStyle/>
        <a:p>
          <a:endParaRPr lang="en-US"/>
        </a:p>
      </dgm:t>
    </dgm:pt>
    <dgm:pt modelId="{38D8B68A-9353-DA4A-8CE0-7DA1D2798DFD}">
      <dgm:prSet phldrT="[Text]"/>
      <dgm:spPr/>
      <dgm:t>
        <a:bodyPr/>
        <a:lstStyle/>
        <a:p>
          <a:r>
            <a:rPr lang="en-US" dirty="0"/>
            <a:t>Measure selection</a:t>
          </a:r>
        </a:p>
      </dgm:t>
    </dgm:pt>
    <dgm:pt modelId="{CAC468EF-35B0-054B-9AE4-3D2858F6892B}" type="parTrans" cxnId="{D4DCD6EF-DC1F-9948-8ADF-9979B16A4DDA}">
      <dgm:prSet/>
      <dgm:spPr/>
      <dgm:t>
        <a:bodyPr/>
        <a:lstStyle/>
        <a:p>
          <a:endParaRPr lang="en-US"/>
        </a:p>
      </dgm:t>
    </dgm:pt>
    <dgm:pt modelId="{BEC544A1-F0AA-824E-A656-4AAC3D46CC3B}" type="sibTrans" cxnId="{D4DCD6EF-DC1F-9948-8ADF-9979B16A4DDA}">
      <dgm:prSet/>
      <dgm:spPr/>
      <dgm:t>
        <a:bodyPr/>
        <a:lstStyle/>
        <a:p>
          <a:endParaRPr lang="en-US"/>
        </a:p>
      </dgm:t>
    </dgm:pt>
    <dgm:pt modelId="{DB5F35C1-9191-BA41-BFAB-3F0DF937923B}" type="pres">
      <dgm:prSet presAssocID="{12C5D831-9B1E-FD46-B6DB-45CAEE59F5D9}" presName="Name0" presStyleCnt="0">
        <dgm:presLayoutVars>
          <dgm:dir/>
          <dgm:animLvl val="lvl"/>
          <dgm:resizeHandles val="exact"/>
        </dgm:presLayoutVars>
      </dgm:prSet>
      <dgm:spPr/>
    </dgm:pt>
    <dgm:pt modelId="{267761D9-9845-FB4A-929F-229A6E62F9F4}" type="pres">
      <dgm:prSet presAssocID="{8C6575F9-2A15-BE45-909F-D101D94B84EC}" presName="parTxOnly" presStyleLbl="node1" presStyleIdx="0" presStyleCnt="3">
        <dgm:presLayoutVars>
          <dgm:chMax val="0"/>
          <dgm:chPref val="0"/>
          <dgm:bulletEnabled val="1"/>
        </dgm:presLayoutVars>
      </dgm:prSet>
      <dgm:spPr/>
    </dgm:pt>
    <dgm:pt modelId="{D9CE2FEE-62D3-F541-A4A3-AE17EAA7985D}" type="pres">
      <dgm:prSet presAssocID="{C190531D-23F6-8C45-A184-9F46D630A32B}" presName="parTxOnlySpace" presStyleCnt="0"/>
      <dgm:spPr/>
    </dgm:pt>
    <dgm:pt modelId="{ED011B3B-A95F-2749-BC36-4BD085E69E11}" type="pres">
      <dgm:prSet presAssocID="{F58277B6-9CCA-DA44-980C-10B42397A742}" presName="parTxOnly" presStyleLbl="node1" presStyleIdx="1" presStyleCnt="3">
        <dgm:presLayoutVars>
          <dgm:chMax val="0"/>
          <dgm:chPref val="0"/>
          <dgm:bulletEnabled val="1"/>
        </dgm:presLayoutVars>
      </dgm:prSet>
      <dgm:spPr/>
    </dgm:pt>
    <dgm:pt modelId="{87292664-BA61-D548-9B3C-65BAC164EC3B}" type="pres">
      <dgm:prSet presAssocID="{5768202F-69D4-CF48-847F-8AC9260978A1}" presName="parTxOnlySpace" presStyleCnt="0"/>
      <dgm:spPr/>
    </dgm:pt>
    <dgm:pt modelId="{51BC60BA-233A-144F-8D78-071F543DEA05}" type="pres">
      <dgm:prSet presAssocID="{38D8B68A-9353-DA4A-8CE0-7DA1D2798DFD}" presName="parTxOnly" presStyleLbl="node1" presStyleIdx="2" presStyleCnt="3">
        <dgm:presLayoutVars>
          <dgm:chMax val="0"/>
          <dgm:chPref val="0"/>
          <dgm:bulletEnabled val="1"/>
        </dgm:presLayoutVars>
      </dgm:prSet>
      <dgm:spPr/>
    </dgm:pt>
  </dgm:ptLst>
  <dgm:cxnLst>
    <dgm:cxn modelId="{70D8E65F-198C-0F43-91FF-FDF54CDFDC5C}" type="presOf" srcId="{38D8B68A-9353-DA4A-8CE0-7DA1D2798DFD}" destId="{51BC60BA-233A-144F-8D78-071F543DEA05}" srcOrd="0" destOrd="0" presId="urn:microsoft.com/office/officeart/2005/8/layout/chevron1"/>
    <dgm:cxn modelId="{442F0C52-DE9D-8F47-B1FB-36A40EE36001}" srcId="{12C5D831-9B1E-FD46-B6DB-45CAEE59F5D9}" destId="{8C6575F9-2A15-BE45-909F-D101D94B84EC}" srcOrd="0" destOrd="0" parTransId="{4458EE4A-B315-B043-95B7-C8A620FA086E}" sibTransId="{C190531D-23F6-8C45-A184-9F46D630A32B}"/>
    <dgm:cxn modelId="{D4DCD6EF-DC1F-9948-8ADF-9979B16A4DDA}" srcId="{12C5D831-9B1E-FD46-B6DB-45CAEE59F5D9}" destId="{38D8B68A-9353-DA4A-8CE0-7DA1D2798DFD}" srcOrd="2" destOrd="0" parTransId="{CAC468EF-35B0-054B-9AE4-3D2858F6892B}" sibTransId="{BEC544A1-F0AA-824E-A656-4AAC3D46CC3B}"/>
    <dgm:cxn modelId="{EBDDEFE5-83AB-5348-9049-91A43E3502A1}" type="presOf" srcId="{F58277B6-9CCA-DA44-980C-10B42397A742}" destId="{ED011B3B-A95F-2749-BC36-4BD085E69E11}" srcOrd="0" destOrd="0" presId="urn:microsoft.com/office/officeart/2005/8/layout/chevron1"/>
    <dgm:cxn modelId="{BE875A4D-5F97-E947-BBD4-5B477CC7119E}" type="presOf" srcId="{12C5D831-9B1E-FD46-B6DB-45CAEE59F5D9}" destId="{DB5F35C1-9191-BA41-BFAB-3F0DF937923B}" srcOrd="0" destOrd="0" presId="urn:microsoft.com/office/officeart/2005/8/layout/chevron1"/>
    <dgm:cxn modelId="{2CC7298D-A0DE-DB47-A993-7C6D9654EBA5}" type="presOf" srcId="{8C6575F9-2A15-BE45-909F-D101D94B84EC}" destId="{267761D9-9845-FB4A-929F-229A6E62F9F4}" srcOrd="0" destOrd="0" presId="urn:microsoft.com/office/officeart/2005/8/layout/chevron1"/>
    <dgm:cxn modelId="{046FF206-E72D-4D46-8B94-87DC3D5DDD31}" srcId="{12C5D831-9B1E-FD46-B6DB-45CAEE59F5D9}" destId="{F58277B6-9CCA-DA44-980C-10B42397A742}" srcOrd="1" destOrd="0" parTransId="{9B3A7841-A8A9-4B4F-A199-7F797CB0E441}" sibTransId="{5768202F-69D4-CF48-847F-8AC9260978A1}"/>
    <dgm:cxn modelId="{1C4FC8F5-78CC-B546-B45F-287CE7917D2F}" type="presParOf" srcId="{DB5F35C1-9191-BA41-BFAB-3F0DF937923B}" destId="{267761D9-9845-FB4A-929F-229A6E62F9F4}" srcOrd="0" destOrd="0" presId="urn:microsoft.com/office/officeart/2005/8/layout/chevron1"/>
    <dgm:cxn modelId="{4570866C-7733-BD43-96AA-A57302A02E9F}" type="presParOf" srcId="{DB5F35C1-9191-BA41-BFAB-3F0DF937923B}" destId="{D9CE2FEE-62D3-F541-A4A3-AE17EAA7985D}" srcOrd="1" destOrd="0" presId="urn:microsoft.com/office/officeart/2005/8/layout/chevron1"/>
    <dgm:cxn modelId="{B4A0FBCF-D593-BD4D-8650-BFC009B1D466}" type="presParOf" srcId="{DB5F35C1-9191-BA41-BFAB-3F0DF937923B}" destId="{ED011B3B-A95F-2749-BC36-4BD085E69E11}" srcOrd="2" destOrd="0" presId="urn:microsoft.com/office/officeart/2005/8/layout/chevron1"/>
    <dgm:cxn modelId="{5CDD8A22-F5E5-094C-8279-8520E5F438EF}" type="presParOf" srcId="{DB5F35C1-9191-BA41-BFAB-3F0DF937923B}" destId="{87292664-BA61-D548-9B3C-65BAC164EC3B}" srcOrd="3" destOrd="0" presId="urn:microsoft.com/office/officeart/2005/8/layout/chevron1"/>
    <dgm:cxn modelId="{EFE05347-9E89-D94F-AFDD-92F0E805376F}" type="presParOf" srcId="{DB5F35C1-9191-BA41-BFAB-3F0DF937923B}" destId="{51BC60BA-233A-144F-8D78-071F543DEA0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2C5D831-9B1E-FD46-B6DB-45CAEE59F5D9}" type="doc">
      <dgm:prSet loTypeId="urn:microsoft.com/office/officeart/2005/8/layout/chevron1" loCatId="" qsTypeId="urn:microsoft.com/office/officeart/2005/8/quickstyle/simple2" qsCatId="simple" csTypeId="urn:microsoft.com/office/officeart/2005/8/colors/accent2_3" csCatId="accent2" phldr="1"/>
      <dgm:spPr/>
    </dgm:pt>
    <dgm:pt modelId="{8C6575F9-2A15-BE45-909F-D101D94B84EC}">
      <dgm:prSet phldrT="[Text]"/>
      <dgm:spPr/>
      <dgm:t>
        <a:bodyPr/>
        <a:lstStyle/>
        <a:p>
          <a:r>
            <a:rPr lang="en-US" dirty="0"/>
            <a:t>Case background</a:t>
          </a:r>
        </a:p>
      </dgm:t>
    </dgm:pt>
    <dgm:pt modelId="{4458EE4A-B315-B043-95B7-C8A620FA086E}" type="parTrans" cxnId="{442F0C52-DE9D-8F47-B1FB-36A40EE36001}">
      <dgm:prSet/>
      <dgm:spPr/>
      <dgm:t>
        <a:bodyPr/>
        <a:lstStyle/>
        <a:p>
          <a:endParaRPr lang="en-US"/>
        </a:p>
      </dgm:t>
    </dgm:pt>
    <dgm:pt modelId="{C190531D-23F6-8C45-A184-9F46D630A32B}" type="sibTrans" cxnId="{442F0C52-DE9D-8F47-B1FB-36A40EE36001}">
      <dgm:prSet/>
      <dgm:spPr/>
      <dgm:t>
        <a:bodyPr/>
        <a:lstStyle/>
        <a:p>
          <a:endParaRPr lang="en-US"/>
        </a:p>
      </dgm:t>
    </dgm:pt>
    <dgm:pt modelId="{F58277B6-9CCA-DA44-980C-10B42397A742}">
      <dgm:prSet phldrT="[Text]"/>
      <dgm:spPr/>
      <dgm:t>
        <a:bodyPr/>
        <a:lstStyle/>
        <a:p>
          <a:r>
            <a:rPr lang="en-US" dirty="0"/>
            <a:t>Considerations</a:t>
          </a:r>
        </a:p>
      </dgm:t>
    </dgm:pt>
    <dgm:pt modelId="{9B3A7841-A8A9-4B4F-A199-7F797CB0E441}" type="parTrans" cxnId="{046FF206-E72D-4D46-8B94-87DC3D5DDD31}">
      <dgm:prSet/>
      <dgm:spPr/>
      <dgm:t>
        <a:bodyPr/>
        <a:lstStyle/>
        <a:p>
          <a:endParaRPr lang="en-US"/>
        </a:p>
      </dgm:t>
    </dgm:pt>
    <dgm:pt modelId="{5768202F-69D4-CF48-847F-8AC9260978A1}" type="sibTrans" cxnId="{046FF206-E72D-4D46-8B94-87DC3D5DDD31}">
      <dgm:prSet/>
      <dgm:spPr/>
      <dgm:t>
        <a:bodyPr/>
        <a:lstStyle/>
        <a:p>
          <a:endParaRPr lang="en-US"/>
        </a:p>
      </dgm:t>
    </dgm:pt>
    <dgm:pt modelId="{38D8B68A-9353-DA4A-8CE0-7DA1D2798DFD}">
      <dgm:prSet phldrT="[Text]"/>
      <dgm:spPr/>
      <dgm:t>
        <a:bodyPr/>
        <a:lstStyle/>
        <a:p>
          <a:r>
            <a:rPr lang="en-US" dirty="0"/>
            <a:t>Measure selection</a:t>
          </a:r>
        </a:p>
      </dgm:t>
    </dgm:pt>
    <dgm:pt modelId="{CAC468EF-35B0-054B-9AE4-3D2858F6892B}" type="parTrans" cxnId="{D4DCD6EF-DC1F-9948-8ADF-9979B16A4DDA}">
      <dgm:prSet/>
      <dgm:spPr/>
      <dgm:t>
        <a:bodyPr/>
        <a:lstStyle/>
        <a:p>
          <a:endParaRPr lang="en-US"/>
        </a:p>
      </dgm:t>
    </dgm:pt>
    <dgm:pt modelId="{BEC544A1-F0AA-824E-A656-4AAC3D46CC3B}" type="sibTrans" cxnId="{D4DCD6EF-DC1F-9948-8ADF-9979B16A4DDA}">
      <dgm:prSet/>
      <dgm:spPr/>
      <dgm:t>
        <a:bodyPr/>
        <a:lstStyle/>
        <a:p>
          <a:endParaRPr lang="en-US"/>
        </a:p>
      </dgm:t>
    </dgm:pt>
    <dgm:pt modelId="{DB5F35C1-9191-BA41-BFAB-3F0DF937923B}" type="pres">
      <dgm:prSet presAssocID="{12C5D831-9B1E-FD46-B6DB-45CAEE59F5D9}" presName="Name0" presStyleCnt="0">
        <dgm:presLayoutVars>
          <dgm:dir/>
          <dgm:animLvl val="lvl"/>
          <dgm:resizeHandles val="exact"/>
        </dgm:presLayoutVars>
      </dgm:prSet>
      <dgm:spPr/>
    </dgm:pt>
    <dgm:pt modelId="{267761D9-9845-FB4A-929F-229A6E62F9F4}" type="pres">
      <dgm:prSet presAssocID="{8C6575F9-2A15-BE45-909F-D101D94B84EC}" presName="parTxOnly" presStyleLbl="node1" presStyleIdx="0" presStyleCnt="3">
        <dgm:presLayoutVars>
          <dgm:chMax val="0"/>
          <dgm:chPref val="0"/>
          <dgm:bulletEnabled val="1"/>
        </dgm:presLayoutVars>
      </dgm:prSet>
      <dgm:spPr/>
    </dgm:pt>
    <dgm:pt modelId="{D9CE2FEE-62D3-F541-A4A3-AE17EAA7985D}" type="pres">
      <dgm:prSet presAssocID="{C190531D-23F6-8C45-A184-9F46D630A32B}" presName="parTxOnlySpace" presStyleCnt="0"/>
      <dgm:spPr/>
    </dgm:pt>
    <dgm:pt modelId="{ED011B3B-A95F-2749-BC36-4BD085E69E11}" type="pres">
      <dgm:prSet presAssocID="{F58277B6-9CCA-DA44-980C-10B42397A742}" presName="parTxOnly" presStyleLbl="node1" presStyleIdx="1" presStyleCnt="3">
        <dgm:presLayoutVars>
          <dgm:chMax val="0"/>
          <dgm:chPref val="0"/>
          <dgm:bulletEnabled val="1"/>
        </dgm:presLayoutVars>
      </dgm:prSet>
      <dgm:spPr/>
    </dgm:pt>
    <dgm:pt modelId="{87292664-BA61-D548-9B3C-65BAC164EC3B}" type="pres">
      <dgm:prSet presAssocID="{5768202F-69D4-CF48-847F-8AC9260978A1}" presName="parTxOnlySpace" presStyleCnt="0"/>
      <dgm:spPr/>
    </dgm:pt>
    <dgm:pt modelId="{51BC60BA-233A-144F-8D78-071F543DEA05}" type="pres">
      <dgm:prSet presAssocID="{38D8B68A-9353-DA4A-8CE0-7DA1D2798DFD}" presName="parTxOnly" presStyleLbl="node1" presStyleIdx="2" presStyleCnt="3">
        <dgm:presLayoutVars>
          <dgm:chMax val="0"/>
          <dgm:chPref val="0"/>
          <dgm:bulletEnabled val="1"/>
        </dgm:presLayoutVars>
      </dgm:prSet>
      <dgm:spPr/>
    </dgm:pt>
  </dgm:ptLst>
  <dgm:cxnLst>
    <dgm:cxn modelId="{442F0C52-DE9D-8F47-B1FB-36A40EE36001}" srcId="{12C5D831-9B1E-FD46-B6DB-45CAEE59F5D9}" destId="{8C6575F9-2A15-BE45-909F-D101D94B84EC}" srcOrd="0" destOrd="0" parTransId="{4458EE4A-B315-B043-95B7-C8A620FA086E}" sibTransId="{C190531D-23F6-8C45-A184-9F46D630A32B}"/>
    <dgm:cxn modelId="{D4DCD6EF-DC1F-9948-8ADF-9979B16A4DDA}" srcId="{12C5D831-9B1E-FD46-B6DB-45CAEE59F5D9}" destId="{38D8B68A-9353-DA4A-8CE0-7DA1D2798DFD}" srcOrd="2" destOrd="0" parTransId="{CAC468EF-35B0-054B-9AE4-3D2858F6892B}" sibTransId="{BEC544A1-F0AA-824E-A656-4AAC3D46CC3B}"/>
    <dgm:cxn modelId="{2252F4D4-D61E-BC40-908D-DE3BDD4E9887}" type="presOf" srcId="{F58277B6-9CCA-DA44-980C-10B42397A742}" destId="{ED011B3B-A95F-2749-BC36-4BD085E69E11}" srcOrd="0" destOrd="0" presId="urn:microsoft.com/office/officeart/2005/8/layout/chevron1"/>
    <dgm:cxn modelId="{8F9B2879-2EA1-C243-9988-E7C7F3AAAE75}" type="presOf" srcId="{8C6575F9-2A15-BE45-909F-D101D94B84EC}" destId="{267761D9-9845-FB4A-929F-229A6E62F9F4}" srcOrd="0" destOrd="0" presId="urn:microsoft.com/office/officeart/2005/8/layout/chevron1"/>
    <dgm:cxn modelId="{C125054A-FA84-CF43-A54A-73F9E0406B8A}" type="presOf" srcId="{38D8B68A-9353-DA4A-8CE0-7DA1D2798DFD}" destId="{51BC60BA-233A-144F-8D78-071F543DEA05}" srcOrd="0" destOrd="0" presId="urn:microsoft.com/office/officeart/2005/8/layout/chevron1"/>
    <dgm:cxn modelId="{066B32EC-4974-BE47-89A7-04D6096A7D09}" type="presOf" srcId="{12C5D831-9B1E-FD46-B6DB-45CAEE59F5D9}" destId="{DB5F35C1-9191-BA41-BFAB-3F0DF937923B}" srcOrd="0" destOrd="0" presId="urn:microsoft.com/office/officeart/2005/8/layout/chevron1"/>
    <dgm:cxn modelId="{046FF206-E72D-4D46-8B94-87DC3D5DDD31}" srcId="{12C5D831-9B1E-FD46-B6DB-45CAEE59F5D9}" destId="{F58277B6-9CCA-DA44-980C-10B42397A742}" srcOrd="1" destOrd="0" parTransId="{9B3A7841-A8A9-4B4F-A199-7F797CB0E441}" sibTransId="{5768202F-69D4-CF48-847F-8AC9260978A1}"/>
    <dgm:cxn modelId="{503AE5AD-819A-2C4A-933A-880006B12CA7}" type="presParOf" srcId="{DB5F35C1-9191-BA41-BFAB-3F0DF937923B}" destId="{267761D9-9845-FB4A-929F-229A6E62F9F4}" srcOrd="0" destOrd="0" presId="urn:microsoft.com/office/officeart/2005/8/layout/chevron1"/>
    <dgm:cxn modelId="{2879B77A-79B1-0041-AA74-FB4BEE6B03EB}" type="presParOf" srcId="{DB5F35C1-9191-BA41-BFAB-3F0DF937923B}" destId="{D9CE2FEE-62D3-F541-A4A3-AE17EAA7985D}" srcOrd="1" destOrd="0" presId="urn:microsoft.com/office/officeart/2005/8/layout/chevron1"/>
    <dgm:cxn modelId="{A9F22419-C008-484C-9AB9-AA936ADF0619}" type="presParOf" srcId="{DB5F35C1-9191-BA41-BFAB-3F0DF937923B}" destId="{ED011B3B-A95F-2749-BC36-4BD085E69E11}" srcOrd="2" destOrd="0" presId="urn:microsoft.com/office/officeart/2005/8/layout/chevron1"/>
    <dgm:cxn modelId="{B58A094E-602F-F74B-B978-AF08ADEA1122}" type="presParOf" srcId="{DB5F35C1-9191-BA41-BFAB-3F0DF937923B}" destId="{87292664-BA61-D548-9B3C-65BAC164EC3B}" srcOrd="3" destOrd="0" presId="urn:microsoft.com/office/officeart/2005/8/layout/chevron1"/>
    <dgm:cxn modelId="{F079FC01-1716-A447-8FD7-9B9936D07451}" type="presParOf" srcId="{DB5F35C1-9191-BA41-BFAB-3F0DF937923B}" destId="{51BC60BA-233A-144F-8D78-071F543DEA0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2C5D831-9B1E-FD46-B6DB-45CAEE59F5D9}" type="doc">
      <dgm:prSet loTypeId="urn:microsoft.com/office/officeart/2005/8/layout/chevron1" loCatId="" qsTypeId="urn:microsoft.com/office/officeart/2005/8/quickstyle/simple2" qsCatId="simple" csTypeId="urn:microsoft.com/office/officeart/2005/8/colors/accent2_3" csCatId="accent2" phldr="1"/>
      <dgm:spPr/>
    </dgm:pt>
    <dgm:pt modelId="{8C6575F9-2A15-BE45-909F-D101D94B84EC}">
      <dgm:prSet phldrT="[Text]"/>
      <dgm:spPr/>
      <dgm:t>
        <a:bodyPr/>
        <a:lstStyle/>
        <a:p>
          <a:r>
            <a:rPr lang="en-US" dirty="0"/>
            <a:t>Case background</a:t>
          </a:r>
        </a:p>
      </dgm:t>
    </dgm:pt>
    <dgm:pt modelId="{4458EE4A-B315-B043-95B7-C8A620FA086E}" type="parTrans" cxnId="{442F0C52-DE9D-8F47-B1FB-36A40EE36001}">
      <dgm:prSet/>
      <dgm:spPr/>
      <dgm:t>
        <a:bodyPr/>
        <a:lstStyle/>
        <a:p>
          <a:endParaRPr lang="en-US"/>
        </a:p>
      </dgm:t>
    </dgm:pt>
    <dgm:pt modelId="{C190531D-23F6-8C45-A184-9F46D630A32B}" type="sibTrans" cxnId="{442F0C52-DE9D-8F47-B1FB-36A40EE36001}">
      <dgm:prSet/>
      <dgm:spPr/>
      <dgm:t>
        <a:bodyPr/>
        <a:lstStyle/>
        <a:p>
          <a:endParaRPr lang="en-US"/>
        </a:p>
      </dgm:t>
    </dgm:pt>
    <dgm:pt modelId="{F58277B6-9CCA-DA44-980C-10B42397A742}">
      <dgm:prSet phldrT="[Text]"/>
      <dgm:spPr/>
      <dgm:t>
        <a:bodyPr/>
        <a:lstStyle/>
        <a:p>
          <a:r>
            <a:rPr lang="en-US" dirty="0"/>
            <a:t>Considerations</a:t>
          </a:r>
        </a:p>
      </dgm:t>
    </dgm:pt>
    <dgm:pt modelId="{9B3A7841-A8A9-4B4F-A199-7F797CB0E441}" type="parTrans" cxnId="{046FF206-E72D-4D46-8B94-87DC3D5DDD31}">
      <dgm:prSet/>
      <dgm:spPr/>
      <dgm:t>
        <a:bodyPr/>
        <a:lstStyle/>
        <a:p>
          <a:endParaRPr lang="en-US"/>
        </a:p>
      </dgm:t>
    </dgm:pt>
    <dgm:pt modelId="{5768202F-69D4-CF48-847F-8AC9260978A1}" type="sibTrans" cxnId="{046FF206-E72D-4D46-8B94-87DC3D5DDD31}">
      <dgm:prSet/>
      <dgm:spPr/>
      <dgm:t>
        <a:bodyPr/>
        <a:lstStyle/>
        <a:p>
          <a:endParaRPr lang="en-US"/>
        </a:p>
      </dgm:t>
    </dgm:pt>
    <dgm:pt modelId="{38D8B68A-9353-DA4A-8CE0-7DA1D2798DFD}">
      <dgm:prSet phldrT="[Text]"/>
      <dgm:spPr/>
      <dgm:t>
        <a:bodyPr/>
        <a:lstStyle/>
        <a:p>
          <a:r>
            <a:rPr lang="en-US" dirty="0"/>
            <a:t>Measure selection</a:t>
          </a:r>
        </a:p>
      </dgm:t>
    </dgm:pt>
    <dgm:pt modelId="{CAC468EF-35B0-054B-9AE4-3D2858F6892B}" type="parTrans" cxnId="{D4DCD6EF-DC1F-9948-8ADF-9979B16A4DDA}">
      <dgm:prSet/>
      <dgm:spPr/>
      <dgm:t>
        <a:bodyPr/>
        <a:lstStyle/>
        <a:p>
          <a:endParaRPr lang="en-US"/>
        </a:p>
      </dgm:t>
    </dgm:pt>
    <dgm:pt modelId="{BEC544A1-F0AA-824E-A656-4AAC3D46CC3B}" type="sibTrans" cxnId="{D4DCD6EF-DC1F-9948-8ADF-9979B16A4DDA}">
      <dgm:prSet/>
      <dgm:spPr/>
      <dgm:t>
        <a:bodyPr/>
        <a:lstStyle/>
        <a:p>
          <a:endParaRPr lang="en-US"/>
        </a:p>
      </dgm:t>
    </dgm:pt>
    <dgm:pt modelId="{DB5F35C1-9191-BA41-BFAB-3F0DF937923B}" type="pres">
      <dgm:prSet presAssocID="{12C5D831-9B1E-FD46-B6DB-45CAEE59F5D9}" presName="Name0" presStyleCnt="0">
        <dgm:presLayoutVars>
          <dgm:dir/>
          <dgm:animLvl val="lvl"/>
          <dgm:resizeHandles val="exact"/>
        </dgm:presLayoutVars>
      </dgm:prSet>
      <dgm:spPr/>
    </dgm:pt>
    <dgm:pt modelId="{267761D9-9845-FB4A-929F-229A6E62F9F4}" type="pres">
      <dgm:prSet presAssocID="{8C6575F9-2A15-BE45-909F-D101D94B84EC}" presName="parTxOnly" presStyleLbl="node1" presStyleIdx="0" presStyleCnt="3">
        <dgm:presLayoutVars>
          <dgm:chMax val="0"/>
          <dgm:chPref val="0"/>
          <dgm:bulletEnabled val="1"/>
        </dgm:presLayoutVars>
      </dgm:prSet>
      <dgm:spPr/>
    </dgm:pt>
    <dgm:pt modelId="{D9CE2FEE-62D3-F541-A4A3-AE17EAA7985D}" type="pres">
      <dgm:prSet presAssocID="{C190531D-23F6-8C45-A184-9F46D630A32B}" presName="parTxOnlySpace" presStyleCnt="0"/>
      <dgm:spPr/>
    </dgm:pt>
    <dgm:pt modelId="{ED011B3B-A95F-2749-BC36-4BD085E69E11}" type="pres">
      <dgm:prSet presAssocID="{F58277B6-9CCA-DA44-980C-10B42397A742}" presName="parTxOnly" presStyleLbl="node1" presStyleIdx="1" presStyleCnt="3">
        <dgm:presLayoutVars>
          <dgm:chMax val="0"/>
          <dgm:chPref val="0"/>
          <dgm:bulletEnabled val="1"/>
        </dgm:presLayoutVars>
      </dgm:prSet>
      <dgm:spPr/>
    </dgm:pt>
    <dgm:pt modelId="{87292664-BA61-D548-9B3C-65BAC164EC3B}" type="pres">
      <dgm:prSet presAssocID="{5768202F-69D4-CF48-847F-8AC9260978A1}" presName="parTxOnlySpace" presStyleCnt="0"/>
      <dgm:spPr/>
    </dgm:pt>
    <dgm:pt modelId="{51BC60BA-233A-144F-8D78-071F543DEA05}" type="pres">
      <dgm:prSet presAssocID="{38D8B68A-9353-DA4A-8CE0-7DA1D2798DFD}" presName="parTxOnly" presStyleLbl="node1" presStyleIdx="2" presStyleCnt="3">
        <dgm:presLayoutVars>
          <dgm:chMax val="0"/>
          <dgm:chPref val="0"/>
          <dgm:bulletEnabled val="1"/>
        </dgm:presLayoutVars>
      </dgm:prSet>
      <dgm:spPr/>
    </dgm:pt>
  </dgm:ptLst>
  <dgm:cxnLst>
    <dgm:cxn modelId="{654624D1-32FD-DA47-AE19-D7EBAE08763B}" type="presOf" srcId="{38D8B68A-9353-DA4A-8CE0-7DA1D2798DFD}" destId="{51BC60BA-233A-144F-8D78-071F543DEA05}" srcOrd="0" destOrd="0" presId="urn:microsoft.com/office/officeart/2005/8/layout/chevron1"/>
    <dgm:cxn modelId="{442F0C52-DE9D-8F47-B1FB-36A40EE36001}" srcId="{12C5D831-9B1E-FD46-B6DB-45CAEE59F5D9}" destId="{8C6575F9-2A15-BE45-909F-D101D94B84EC}" srcOrd="0" destOrd="0" parTransId="{4458EE4A-B315-B043-95B7-C8A620FA086E}" sibTransId="{C190531D-23F6-8C45-A184-9F46D630A32B}"/>
    <dgm:cxn modelId="{D4DCD6EF-DC1F-9948-8ADF-9979B16A4DDA}" srcId="{12C5D831-9B1E-FD46-B6DB-45CAEE59F5D9}" destId="{38D8B68A-9353-DA4A-8CE0-7DA1D2798DFD}" srcOrd="2" destOrd="0" parTransId="{CAC468EF-35B0-054B-9AE4-3D2858F6892B}" sibTransId="{BEC544A1-F0AA-824E-A656-4AAC3D46CC3B}"/>
    <dgm:cxn modelId="{9FC9CF1E-A04B-1C4B-95E9-4A0BDC76BDFE}" type="presOf" srcId="{8C6575F9-2A15-BE45-909F-D101D94B84EC}" destId="{267761D9-9845-FB4A-929F-229A6E62F9F4}" srcOrd="0" destOrd="0" presId="urn:microsoft.com/office/officeart/2005/8/layout/chevron1"/>
    <dgm:cxn modelId="{CC879B7F-EF1D-D044-B289-DAA560A56BB8}" type="presOf" srcId="{F58277B6-9CCA-DA44-980C-10B42397A742}" destId="{ED011B3B-A95F-2749-BC36-4BD085E69E11}" srcOrd="0" destOrd="0" presId="urn:microsoft.com/office/officeart/2005/8/layout/chevron1"/>
    <dgm:cxn modelId="{C2757403-685F-5B45-A92A-E8717F14F1C2}" type="presOf" srcId="{12C5D831-9B1E-FD46-B6DB-45CAEE59F5D9}" destId="{DB5F35C1-9191-BA41-BFAB-3F0DF937923B}" srcOrd="0" destOrd="0" presId="urn:microsoft.com/office/officeart/2005/8/layout/chevron1"/>
    <dgm:cxn modelId="{046FF206-E72D-4D46-8B94-87DC3D5DDD31}" srcId="{12C5D831-9B1E-FD46-B6DB-45CAEE59F5D9}" destId="{F58277B6-9CCA-DA44-980C-10B42397A742}" srcOrd="1" destOrd="0" parTransId="{9B3A7841-A8A9-4B4F-A199-7F797CB0E441}" sibTransId="{5768202F-69D4-CF48-847F-8AC9260978A1}"/>
    <dgm:cxn modelId="{0AD30EA0-37EC-0A44-9E40-2E40BB875A9B}" type="presParOf" srcId="{DB5F35C1-9191-BA41-BFAB-3F0DF937923B}" destId="{267761D9-9845-FB4A-929F-229A6E62F9F4}" srcOrd="0" destOrd="0" presId="urn:microsoft.com/office/officeart/2005/8/layout/chevron1"/>
    <dgm:cxn modelId="{445ABD28-CA63-AC44-8764-54A45A4CC5A3}" type="presParOf" srcId="{DB5F35C1-9191-BA41-BFAB-3F0DF937923B}" destId="{D9CE2FEE-62D3-F541-A4A3-AE17EAA7985D}" srcOrd="1" destOrd="0" presId="urn:microsoft.com/office/officeart/2005/8/layout/chevron1"/>
    <dgm:cxn modelId="{EA25F04B-A26F-FB4A-B224-FAD0F5E207BC}" type="presParOf" srcId="{DB5F35C1-9191-BA41-BFAB-3F0DF937923B}" destId="{ED011B3B-A95F-2749-BC36-4BD085E69E11}" srcOrd="2" destOrd="0" presId="urn:microsoft.com/office/officeart/2005/8/layout/chevron1"/>
    <dgm:cxn modelId="{A99C8929-139D-1246-AE35-C28A150BAAE7}" type="presParOf" srcId="{DB5F35C1-9191-BA41-BFAB-3F0DF937923B}" destId="{87292664-BA61-D548-9B3C-65BAC164EC3B}" srcOrd="3" destOrd="0" presId="urn:microsoft.com/office/officeart/2005/8/layout/chevron1"/>
    <dgm:cxn modelId="{F859555A-F8EC-CD42-BF83-5DC46FEB38E3}" type="presParOf" srcId="{DB5F35C1-9191-BA41-BFAB-3F0DF937923B}" destId="{51BC60BA-233A-144F-8D78-071F543DEA0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2C5D831-9B1E-FD46-B6DB-45CAEE59F5D9}" type="doc">
      <dgm:prSet loTypeId="urn:microsoft.com/office/officeart/2005/8/layout/chevron1" loCatId="" qsTypeId="urn:microsoft.com/office/officeart/2005/8/quickstyle/simple2" qsCatId="simple" csTypeId="urn:microsoft.com/office/officeart/2005/8/colors/accent2_3" csCatId="accent2" phldr="1"/>
      <dgm:spPr/>
    </dgm:pt>
    <dgm:pt modelId="{8C6575F9-2A15-BE45-909F-D101D94B84EC}">
      <dgm:prSet phldrT="[Text]"/>
      <dgm:spPr/>
      <dgm:t>
        <a:bodyPr/>
        <a:lstStyle/>
        <a:p>
          <a:r>
            <a:rPr lang="en-US" dirty="0"/>
            <a:t>Case background</a:t>
          </a:r>
        </a:p>
      </dgm:t>
    </dgm:pt>
    <dgm:pt modelId="{4458EE4A-B315-B043-95B7-C8A620FA086E}" type="parTrans" cxnId="{442F0C52-DE9D-8F47-B1FB-36A40EE36001}">
      <dgm:prSet/>
      <dgm:spPr/>
      <dgm:t>
        <a:bodyPr/>
        <a:lstStyle/>
        <a:p>
          <a:endParaRPr lang="en-US"/>
        </a:p>
      </dgm:t>
    </dgm:pt>
    <dgm:pt modelId="{C190531D-23F6-8C45-A184-9F46D630A32B}" type="sibTrans" cxnId="{442F0C52-DE9D-8F47-B1FB-36A40EE36001}">
      <dgm:prSet/>
      <dgm:spPr/>
      <dgm:t>
        <a:bodyPr/>
        <a:lstStyle/>
        <a:p>
          <a:endParaRPr lang="en-US"/>
        </a:p>
      </dgm:t>
    </dgm:pt>
    <dgm:pt modelId="{F58277B6-9CCA-DA44-980C-10B42397A742}">
      <dgm:prSet phldrT="[Text]"/>
      <dgm:spPr/>
      <dgm:t>
        <a:bodyPr/>
        <a:lstStyle/>
        <a:p>
          <a:r>
            <a:rPr lang="en-US" dirty="0"/>
            <a:t>Considerations</a:t>
          </a:r>
        </a:p>
      </dgm:t>
    </dgm:pt>
    <dgm:pt modelId="{9B3A7841-A8A9-4B4F-A199-7F797CB0E441}" type="parTrans" cxnId="{046FF206-E72D-4D46-8B94-87DC3D5DDD31}">
      <dgm:prSet/>
      <dgm:spPr/>
      <dgm:t>
        <a:bodyPr/>
        <a:lstStyle/>
        <a:p>
          <a:endParaRPr lang="en-US"/>
        </a:p>
      </dgm:t>
    </dgm:pt>
    <dgm:pt modelId="{5768202F-69D4-CF48-847F-8AC9260978A1}" type="sibTrans" cxnId="{046FF206-E72D-4D46-8B94-87DC3D5DDD31}">
      <dgm:prSet/>
      <dgm:spPr/>
      <dgm:t>
        <a:bodyPr/>
        <a:lstStyle/>
        <a:p>
          <a:endParaRPr lang="en-US"/>
        </a:p>
      </dgm:t>
    </dgm:pt>
    <dgm:pt modelId="{38D8B68A-9353-DA4A-8CE0-7DA1D2798DFD}">
      <dgm:prSet phldrT="[Text]"/>
      <dgm:spPr/>
      <dgm:t>
        <a:bodyPr/>
        <a:lstStyle/>
        <a:p>
          <a:r>
            <a:rPr lang="en-US" dirty="0"/>
            <a:t>Measure selection</a:t>
          </a:r>
        </a:p>
      </dgm:t>
    </dgm:pt>
    <dgm:pt modelId="{CAC468EF-35B0-054B-9AE4-3D2858F6892B}" type="parTrans" cxnId="{D4DCD6EF-DC1F-9948-8ADF-9979B16A4DDA}">
      <dgm:prSet/>
      <dgm:spPr/>
      <dgm:t>
        <a:bodyPr/>
        <a:lstStyle/>
        <a:p>
          <a:endParaRPr lang="en-US"/>
        </a:p>
      </dgm:t>
    </dgm:pt>
    <dgm:pt modelId="{BEC544A1-F0AA-824E-A656-4AAC3D46CC3B}" type="sibTrans" cxnId="{D4DCD6EF-DC1F-9948-8ADF-9979B16A4DDA}">
      <dgm:prSet/>
      <dgm:spPr/>
      <dgm:t>
        <a:bodyPr/>
        <a:lstStyle/>
        <a:p>
          <a:endParaRPr lang="en-US"/>
        </a:p>
      </dgm:t>
    </dgm:pt>
    <dgm:pt modelId="{DB5F35C1-9191-BA41-BFAB-3F0DF937923B}" type="pres">
      <dgm:prSet presAssocID="{12C5D831-9B1E-FD46-B6DB-45CAEE59F5D9}" presName="Name0" presStyleCnt="0">
        <dgm:presLayoutVars>
          <dgm:dir/>
          <dgm:animLvl val="lvl"/>
          <dgm:resizeHandles val="exact"/>
        </dgm:presLayoutVars>
      </dgm:prSet>
      <dgm:spPr/>
    </dgm:pt>
    <dgm:pt modelId="{267761D9-9845-FB4A-929F-229A6E62F9F4}" type="pres">
      <dgm:prSet presAssocID="{8C6575F9-2A15-BE45-909F-D101D94B84EC}" presName="parTxOnly" presStyleLbl="node1" presStyleIdx="0" presStyleCnt="3">
        <dgm:presLayoutVars>
          <dgm:chMax val="0"/>
          <dgm:chPref val="0"/>
          <dgm:bulletEnabled val="1"/>
        </dgm:presLayoutVars>
      </dgm:prSet>
      <dgm:spPr/>
    </dgm:pt>
    <dgm:pt modelId="{D9CE2FEE-62D3-F541-A4A3-AE17EAA7985D}" type="pres">
      <dgm:prSet presAssocID="{C190531D-23F6-8C45-A184-9F46D630A32B}" presName="parTxOnlySpace" presStyleCnt="0"/>
      <dgm:spPr/>
    </dgm:pt>
    <dgm:pt modelId="{ED011B3B-A95F-2749-BC36-4BD085E69E11}" type="pres">
      <dgm:prSet presAssocID="{F58277B6-9CCA-DA44-980C-10B42397A742}" presName="parTxOnly" presStyleLbl="node1" presStyleIdx="1" presStyleCnt="3">
        <dgm:presLayoutVars>
          <dgm:chMax val="0"/>
          <dgm:chPref val="0"/>
          <dgm:bulletEnabled val="1"/>
        </dgm:presLayoutVars>
      </dgm:prSet>
      <dgm:spPr/>
    </dgm:pt>
    <dgm:pt modelId="{87292664-BA61-D548-9B3C-65BAC164EC3B}" type="pres">
      <dgm:prSet presAssocID="{5768202F-69D4-CF48-847F-8AC9260978A1}" presName="parTxOnlySpace" presStyleCnt="0"/>
      <dgm:spPr/>
    </dgm:pt>
    <dgm:pt modelId="{51BC60BA-233A-144F-8D78-071F543DEA05}" type="pres">
      <dgm:prSet presAssocID="{38D8B68A-9353-DA4A-8CE0-7DA1D2798DFD}" presName="parTxOnly" presStyleLbl="node1" presStyleIdx="2" presStyleCnt="3">
        <dgm:presLayoutVars>
          <dgm:chMax val="0"/>
          <dgm:chPref val="0"/>
          <dgm:bulletEnabled val="1"/>
        </dgm:presLayoutVars>
      </dgm:prSet>
      <dgm:spPr/>
    </dgm:pt>
  </dgm:ptLst>
  <dgm:cxnLst>
    <dgm:cxn modelId="{DD4EAF87-EC62-3648-BC2D-C982E4456A5F}" type="presOf" srcId="{38D8B68A-9353-DA4A-8CE0-7DA1D2798DFD}" destId="{51BC60BA-233A-144F-8D78-071F543DEA05}" srcOrd="0" destOrd="0" presId="urn:microsoft.com/office/officeart/2005/8/layout/chevron1"/>
    <dgm:cxn modelId="{442F0C52-DE9D-8F47-B1FB-36A40EE36001}" srcId="{12C5D831-9B1E-FD46-B6DB-45CAEE59F5D9}" destId="{8C6575F9-2A15-BE45-909F-D101D94B84EC}" srcOrd="0" destOrd="0" parTransId="{4458EE4A-B315-B043-95B7-C8A620FA086E}" sibTransId="{C190531D-23F6-8C45-A184-9F46D630A32B}"/>
    <dgm:cxn modelId="{D4DCD6EF-DC1F-9948-8ADF-9979B16A4DDA}" srcId="{12C5D831-9B1E-FD46-B6DB-45CAEE59F5D9}" destId="{38D8B68A-9353-DA4A-8CE0-7DA1D2798DFD}" srcOrd="2" destOrd="0" parTransId="{CAC468EF-35B0-054B-9AE4-3D2858F6892B}" sibTransId="{BEC544A1-F0AA-824E-A656-4AAC3D46CC3B}"/>
    <dgm:cxn modelId="{94FB1FB5-4BD5-F746-BA71-EBF6E82E6BD7}" type="presOf" srcId="{F58277B6-9CCA-DA44-980C-10B42397A742}" destId="{ED011B3B-A95F-2749-BC36-4BD085E69E11}" srcOrd="0" destOrd="0" presId="urn:microsoft.com/office/officeart/2005/8/layout/chevron1"/>
    <dgm:cxn modelId="{D6E7D26F-9F2B-6B4A-BA44-8DA755351E9A}" type="presOf" srcId="{8C6575F9-2A15-BE45-909F-D101D94B84EC}" destId="{267761D9-9845-FB4A-929F-229A6E62F9F4}" srcOrd="0" destOrd="0" presId="urn:microsoft.com/office/officeart/2005/8/layout/chevron1"/>
    <dgm:cxn modelId="{046FF206-E72D-4D46-8B94-87DC3D5DDD31}" srcId="{12C5D831-9B1E-FD46-B6DB-45CAEE59F5D9}" destId="{F58277B6-9CCA-DA44-980C-10B42397A742}" srcOrd="1" destOrd="0" parTransId="{9B3A7841-A8A9-4B4F-A199-7F797CB0E441}" sibTransId="{5768202F-69D4-CF48-847F-8AC9260978A1}"/>
    <dgm:cxn modelId="{829AE762-AC4D-3348-88C1-27833B2C3770}" type="presOf" srcId="{12C5D831-9B1E-FD46-B6DB-45CAEE59F5D9}" destId="{DB5F35C1-9191-BA41-BFAB-3F0DF937923B}" srcOrd="0" destOrd="0" presId="urn:microsoft.com/office/officeart/2005/8/layout/chevron1"/>
    <dgm:cxn modelId="{B8B9001F-8199-9946-A784-65E3DD6CF383}" type="presParOf" srcId="{DB5F35C1-9191-BA41-BFAB-3F0DF937923B}" destId="{267761D9-9845-FB4A-929F-229A6E62F9F4}" srcOrd="0" destOrd="0" presId="urn:microsoft.com/office/officeart/2005/8/layout/chevron1"/>
    <dgm:cxn modelId="{F084C0DB-96BF-BB4C-BD2C-8CEF4A666636}" type="presParOf" srcId="{DB5F35C1-9191-BA41-BFAB-3F0DF937923B}" destId="{D9CE2FEE-62D3-F541-A4A3-AE17EAA7985D}" srcOrd="1" destOrd="0" presId="urn:microsoft.com/office/officeart/2005/8/layout/chevron1"/>
    <dgm:cxn modelId="{D4BB60A1-D310-8D4D-8D50-237DEE1A8843}" type="presParOf" srcId="{DB5F35C1-9191-BA41-BFAB-3F0DF937923B}" destId="{ED011B3B-A95F-2749-BC36-4BD085E69E11}" srcOrd="2" destOrd="0" presId="urn:microsoft.com/office/officeart/2005/8/layout/chevron1"/>
    <dgm:cxn modelId="{D6FD7B34-B198-F242-A028-3BE5DC1FBEE0}" type="presParOf" srcId="{DB5F35C1-9191-BA41-BFAB-3F0DF937923B}" destId="{87292664-BA61-D548-9B3C-65BAC164EC3B}" srcOrd="3" destOrd="0" presId="urn:microsoft.com/office/officeart/2005/8/layout/chevron1"/>
    <dgm:cxn modelId="{D19521E7-0C8F-0542-8FBE-62A844E15B12}" type="presParOf" srcId="{DB5F35C1-9191-BA41-BFAB-3F0DF937923B}" destId="{51BC60BA-233A-144F-8D78-071F543DEA0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2C5D831-9B1E-FD46-B6DB-45CAEE59F5D9}" type="doc">
      <dgm:prSet loTypeId="urn:microsoft.com/office/officeart/2005/8/layout/chevron1" loCatId="" qsTypeId="urn:microsoft.com/office/officeart/2005/8/quickstyle/simple2" qsCatId="simple" csTypeId="urn:microsoft.com/office/officeart/2005/8/colors/accent2_3" csCatId="accent2" phldr="1"/>
      <dgm:spPr/>
    </dgm:pt>
    <dgm:pt modelId="{8C6575F9-2A15-BE45-909F-D101D94B84EC}">
      <dgm:prSet phldrT="[Text]"/>
      <dgm:spPr/>
      <dgm:t>
        <a:bodyPr/>
        <a:lstStyle/>
        <a:p>
          <a:r>
            <a:rPr lang="en-US" dirty="0"/>
            <a:t>Case background</a:t>
          </a:r>
        </a:p>
      </dgm:t>
    </dgm:pt>
    <dgm:pt modelId="{4458EE4A-B315-B043-95B7-C8A620FA086E}" type="parTrans" cxnId="{442F0C52-DE9D-8F47-B1FB-36A40EE36001}">
      <dgm:prSet/>
      <dgm:spPr/>
      <dgm:t>
        <a:bodyPr/>
        <a:lstStyle/>
        <a:p>
          <a:endParaRPr lang="en-US"/>
        </a:p>
      </dgm:t>
    </dgm:pt>
    <dgm:pt modelId="{C190531D-23F6-8C45-A184-9F46D630A32B}" type="sibTrans" cxnId="{442F0C52-DE9D-8F47-B1FB-36A40EE36001}">
      <dgm:prSet/>
      <dgm:spPr/>
      <dgm:t>
        <a:bodyPr/>
        <a:lstStyle/>
        <a:p>
          <a:endParaRPr lang="en-US"/>
        </a:p>
      </dgm:t>
    </dgm:pt>
    <dgm:pt modelId="{F58277B6-9CCA-DA44-980C-10B42397A742}">
      <dgm:prSet phldrT="[Text]"/>
      <dgm:spPr/>
      <dgm:t>
        <a:bodyPr/>
        <a:lstStyle/>
        <a:p>
          <a:r>
            <a:rPr lang="en-US" dirty="0"/>
            <a:t>Considerations</a:t>
          </a:r>
        </a:p>
      </dgm:t>
    </dgm:pt>
    <dgm:pt modelId="{9B3A7841-A8A9-4B4F-A199-7F797CB0E441}" type="parTrans" cxnId="{046FF206-E72D-4D46-8B94-87DC3D5DDD31}">
      <dgm:prSet/>
      <dgm:spPr/>
      <dgm:t>
        <a:bodyPr/>
        <a:lstStyle/>
        <a:p>
          <a:endParaRPr lang="en-US"/>
        </a:p>
      </dgm:t>
    </dgm:pt>
    <dgm:pt modelId="{5768202F-69D4-CF48-847F-8AC9260978A1}" type="sibTrans" cxnId="{046FF206-E72D-4D46-8B94-87DC3D5DDD31}">
      <dgm:prSet/>
      <dgm:spPr/>
      <dgm:t>
        <a:bodyPr/>
        <a:lstStyle/>
        <a:p>
          <a:endParaRPr lang="en-US"/>
        </a:p>
      </dgm:t>
    </dgm:pt>
    <dgm:pt modelId="{38D8B68A-9353-DA4A-8CE0-7DA1D2798DFD}">
      <dgm:prSet phldrT="[Text]"/>
      <dgm:spPr/>
      <dgm:t>
        <a:bodyPr/>
        <a:lstStyle/>
        <a:p>
          <a:r>
            <a:rPr lang="en-US" dirty="0"/>
            <a:t>Measure selection</a:t>
          </a:r>
        </a:p>
      </dgm:t>
    </dgm:pt>
    <dgm:pt modelId="{CAC468EF-35B0-054B-9AE4-3D2858F6892B}" type="parTrans" cxnId="{D4DCD6EF-DC1F-9948-8ADF-9979B16A4DDA}">
      <dgm:prSet/>
      <dgm:spPr/>
      <dgm:t>
        <a:bodyPr/>
        <a:lstStyle/>
        <a:p>
          <a:endParaRPr lang="en-US"/>
        </a:p>
      </dgm:t>
    </dgm:pt>
    <dgm:pt modelId="{BEC544A1-F0AA-824E-A656-4AAC3D46CC3B}" type="sibTrans" cxnId="{D4DCD6EF-DC1F-9948-8ADF-9979B16A4DDA}">
      <dgm:prSet/>
      <dgm:spPr/>
      <dgm:t>
        <a:bodyPr/>
        <a:lstStyle/>
        <a:p>
          <a:endParaRPr lang="en-US"/>
        </a:p>
      </dgm:t>
    </dgm:pt>
    <dgm:pt modelId="{DB5F35C1-9191-BA41-BFAB-3F0DF937923B}" type="pres">
      <dgm:prSet presAssocID="{12C5D831-9B1E-FD46-B6DB-45CAEE59F5D9}" presName="Name0" presStyleCnt="0">
        <dgm:presLayoutVars>
          <dgm:dir/>
          <dgm:animLvl val="lvl"/>
          <dgm:resizeHandles val="exact"/>
        </dgm:presLayoutVars>
      </dgm:prSet>
      <dgm:spPr/>
    </dgm:pt>
    <dgm:pt modelId="{267761D9-9845-FB4A-929F-229A6E62F9F4}" type="pres">
      <dgm:prSet presAssocID="{8C6575F9-2A15-BE45-909F-D101D94B84EC}" presName="parTxOnly" presStyleLbl="node1" presStyleIdx="0" presStyleCnt="3">
        <dgm:presLayoutVars>
          <dgm:chMax val="0"/>
          <dgm:chPref val="0"/>
          <dgm:bulletEnabled val="1"/>
        </dgm:presLayoutVars>
      </dgm:prSet>
      <dgm:spPr/>
    </dgm:pt>
    <dgm:pt modelId="{D9CE2FEE-62D3-F541-A4A3-AE17EAA7985D}" type="pres">
      <dgm:prSet presAssocID="{C190531D-23F6-8C45-A184-9F46D630A32B}" presName="parTxOnlySpace" presStyleCnt="0"/>
      <dgm:spPr/>
    </dgm:pt>
    <dgm:pt modelId="{ED011B3B-A95F-2749-BC36-4BD085E69E11}" type="pres">
      <dgm:prSet presAssocID="{F58277B6-9CCA-DA44-980C-10B42397A742}" presName="parTxOnly" presStyleLbl="node1" presStyleIdx="1" presStyleCnt="3">
        <dgm:presLayoutVars>
          <dgm:chMax val="0"/>
          <dgm:chPref val="0"/>
          <dgm:bulletEnabled val="1"/>
        </dgm:presLayoutVars>
      </dgm:prSet>
      <dgm:spPr/>
    </dgm:pt>
    <dgm:pt modelId="{87292664-BA61-D548-9B3C-65BAC164EC3B}" type="pres">
      <dgm:prSet presAssocID="{5768202F-69D4-CF48-847F-8AC9260978A1}" presName="parTxOnlySpace" presStyleCnt="0"/>
      <dgm:spPr/>
    </dgm:pt>
    <dgm:pt modelId="{51BC60BA-233A-144F-8D78-071F543DEA05}" type="pres">
      <dgm:prSet presAssocID="{38D8B68A-9353-DA4A-8CE0-7DA1D2798DFD}" presName="parTxOnly" presStyleLbl="node1" presStyleIdx="2" presStyleCnt="3">
        <dgm:presLayoutVars>
          <dgm:chMax val="0"/>
          <dgm:chPref val="0"/>
          <dgm:bulletEnabled val="1"/>
        </dgm:presLayoutVars>
      </dgm:prSet>
      <dgm:spPr/>
    </dgm:pt>
  </dgm:ptLst>
  <dgm:cxnLst>
    <dgm:cxn modelId="{442F0C52-DE9D-8F47-B1FB-36A40EE36001}" srcId="{12C5D831-9B1E-FD46-B6DB-45CAEE59F5D9}" destId="{8C6575F9-2A15-BE45-909F-D101D94B84EC}" srcOrd="0" destOrd="0" parTransId="{4458EE4A-B315-B043-95B7-C8A620FA086E}" sibTransId="{C190531D-23F6-8C45-A184-9F46D630A32B}"/>
    <dgm:cxn modelId="{CDA01F98-CDFB-5145-821C-74A3AD4C8E11}" type="presOf" srcId="{38D8B68A-9353-DA4A-8CE0-7DA1D2798DFD}" destId="{51BC60BA-233A-144F-8D78-071F543DEA05}" srcOrd="0" destOrd="0" presId="urn:microsoft.com/office/officeart/2005/8/layout/chevron1"/>
    <dgm:cxn modelId="{D4DCD6EF-DC1F-9948-8ADF-9979B16A4DDA}" srcId="{12C5D831-9B1E-FD46-B6DB-45CAEE59F5D9}" destId="{38D8B68A-9353-DA4A-8CE0-7DA1D2798DFD}" srcOrd="2" destOrd="0" parTransId="{CAC468EF-35B0-054B-9AE4-3D2858F6892B}" sibTransId="{BEC544A1-F0AA-824E-A656-4AAC3D46CC3B}"/>
    <dgm:cxn modelId="{4CB9E2FB-2645-F940-A179-77A4D0A116E6}" type="presOf" srcId="{8C6575F9-2A15-BE45-909F-D101D94B84EC}" destId="{267761D9-9845-FB4A-929F-229A6E62F9F4}" srcOrd="0" destOrd="0" presId="urn:microsoft.com/office/officeart/2005/8/layout/chevron1"/>
    <dgm:cxn modelId="{FEED6190-9A0A-2548-8FDD-D0D74D0FF0F4}" type="presOf" srcId="{F58277B6-9CCA-DA44-980C-10B42397A742}" destId="{ED011B3B-A95F-2749-BC36-4BD085E69E11}" srcOrd="0" destOrd="0" presId="urn:microsoft.com/office/officeart/2005/8/layout/chevron1"/>
    <dgm:cxn modelId="{17DE447C-6B4E-A246-B0EE-E0E9FD381EC6}" type="presOf" srcId="{12C5D831-9B1E-FD46-B6DB-45CAEE59F5D9}" destId="{DB5F35C1-9191-BA41-BFAB-3F0DF937923B}" srcOrd="0" destOrd="0" presId="urn:microsoft.com/office/officeart/2005/8/layout/chevron1"/>
    <dgm:cxn modelId="{046FF206-E72D-4D46-8B94-87DC3D5DDD31}" srcId="{12C5D831-9B1E-FD46-B6DB-45CAEE59F5D9}" destId="{F58277B6-9CCA-DA44-980C-10B42397A742}" srcOrd="1" destOrd="0" parTransId="{9B3A7841-A8A9-4B4F-A199-7F797CB0E441}" sibTransId="{5768202F-69D4-CF48-847F-8AC9260978A1}"/>
    <dgm:cxn modelId="{0DFA5D56-7821-5C47-A292-31AB99059BB3}" type="presParOf" srcId="{DB5F35C1-9191-BA41-BFAB-3F0DF937923B}" destId="{267761D9-9845-FB4A-929F-229A6E62F9F4}" srcOrd="0" destOrd="0" presId="urn:microsoft.com/office/officeart/2005/8/layout/chevron1"/>
    <dgm:cxn modelId="{E4CF2A45-7097-7645-9293-121224CF5020}" type="presParOf" srcId="{DB5F35C1-9191-BA41-BFAB-3F0DF937923B}" destId="{D9CE2FEE-62D3-F541-A4A3-AE17EAA7985D}" srcOrd="1" destOrd="0" presId="urn:microsoft.com/office/officeart/2005/8/layout/chevron1"/>
    <dgm:cxn modelId="{D5FAAB61-E2DE-7B46-8E99-B143BE92556F}" type="presParOf" srcId="{DB5F35C1-9191-BA41-BFAB-3F0DF937923B}" destId="{ED011B3B-A95F-2749-BC36-4BD085E69E11}" srcOrd="2" destOrd="0" presId="urn:microsoft.com/office/officeart/2005/8/layout/chevron1"/>
    <dgm:cxn modelId="{C4AFD41A-688B-2749-AA7F-074BFD6B8EC9}" type="presParOf" srcId="{DB5F35C1-9191-BA41-BFAB-3F0DF937923B}" destId="{87292664-BA61-D548-9B3C-65BAC164EC3B}" srcOrd="3" destOrd="0" presId="urn:microsoft.com/office/officeart/2005/8/layout/chevron1"/>
    <dgm:cxn modelId="{D17CBAB2-508D-8F42-97AF-AAD84A0FDCD3}" type="presParOf" srcId="{DB5F35C1-9191-BA41-BFAB-3F0DF937923B}" destId="{51BC60BA-233A-144F-8D78-071F543DEA0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C9C758-9992-2045-A447-9AFF224F2209}" type="doc">
      <dgm:prSet loTypeId="urn:microsoft.com/office/officeart/2008/layout/AlternatingHexagons" loCatId="" qsTypeId="urn:microsoft.com/office/officeart/2005/8/quickstyle/simple2" qsCatId="simple" csTypeId="urn:microsoft.com/office/officeart/2005/8/colors/accent2_4" csCatId="accent2" phldr="1"/>
      <dgm:spPr/>
      <dgm:t>
        <a:bodyPr/>
        <a:lstStyle/>
        <a:p>
          <a:endParaRPr lang="en-US"/>
        </a:p>
      </dgm:t>
    </dgm:pt>
    <dgm:pt modelId="{733BEDB8-5DF5-8E40-BE43-E3375DAF396E}">
      <dgm:prSet phldrT="[Text]" custT="1"/>
      <dgm:spPr/>
      <dgm:t>
        <a:bodyPr/>
        <a:lstStyle/>
        <a:p>
          <a:r>
            <a:rPr lang="en-US" sz="1200" dirty="0"/>
            <a:t>Literacy</a:t>
          </a:r>
        </a:p>
      </dgm:t>
    </dgm:pt>
    <dgm:pt modelId="{36490923-6C59-6043-81FC-8374F052DECE}" type="parTrans" cxnId="{DBF133E7-4FE4-0340-92D1-0463F31B2EBB}">
      <dgm:prSet/>
      <dgm:spPr/>
      <dgm:t>
        <a:bodyPr/>
        <a:lstStyle/>
        <a:p>
          <a:endParaRPr lang="en-US"/>
        </a:p>
      </dgm:t>
    </dgm:pt>
    <dgm:pt modelId="{5AF460D8-D451-6745-BDEF-063957DB1E83}" type="sibTrans" cxnId="{DBF133E7-4FE4-0340-92D1-0463F31B2EBB}">
      <dgm:prSet custT="1"/>
      <dgm:spPr/>
      <dgm:t>
        <a:bodyPr/>
        <a:lstStyle/>
        <a:p>
          <a:r>
            <a:rPr lang="en-US" sz="1200" dirty="0"/>
            <a:t>Cognitive development</a:t>
          </a:r>
        </a:p>
      </dgm:t>
    </dgm:pt>
    <dgm:pt modelId="{C52518F9-A48F-484A-80C2-2E5712F39F94}">
      <dgm:prSet phldrT="[Text]" custT="1"/>
      <dgm:spPr/>
      <dgm:t>
        <a:bodyPr/>
        <a:lstStyle/>
        <a:p>
          <a:r>
            <a:rPr lang="en-US" sz="1200" dirty="0"/>
            <a:t>Numeracy</a:t>
          </a:r>
        </a:p>
      </dgm:t>
    </dgm:pt>
    <dgm:pt modelId="{3B97188D-9E15-1240-9E89-B066F687315C}" type="parTrans" cxnId="{D0F510CC-6EB7-BE45-9BAD-3CB8E92F8A24}">
      <dgm:prSet/>
      <dgm:spPr/>
      <dgm:t>
        <a:bodyPr/>
        <a:lstStyle/>
        <a:p>
          <a:endParaRPr lang="en-US"/>
        </a:p>
      </dgm:t>
    </dgm:pt>
    <dgm:pt modelId="{FDF3021C-199A-9044-B95E-39299DD85BBA}" type="sibTrans" cxnId="{D0F510CC-6EB7-BE45-9BAD-3CB8E92F8A24}">
      <dgm:prSet custT="1"/>
      <dgm:spPr/>
      <dgm:t>
        <a:bodyPr/>
        <a:lstStyle/>
        <a:p>
          <a:r>
            <a:rPr lang="en-US" sz="1200" dirty="0"/>
            <a:t>Recall bias</a:t>
          </a:r>
        </a:p>
      </dgm:t>
    </dgm:pt>
    <dgm:pt modelId="{C343564B-0C6D-3546-8BA8-FF86AAA85885}">
      <dgm:prSet phldrT="[Text]" custT="1"/>
      <dgm:spPr/>
      <dgm:t>
        <a:bodyPr/>
        <a:lstStyle/>
        <a:p>
          <a:r>
            <a:rPr lang="en-US" sz="1200" dirty="0" err="1"/>
            <a:t>Recency</a:t>
          </a:r>
          <a:endParaRPr lang="en-US" sz="1200" dirty="0"/>
        </a:p>
      </dgm:t>
    </dgm:pt>
    <dgm:pt modelId="{BE0E0B2B-4ECB-524D-8FCE-190004F64C1E}" type="parTrans" cxnId="{51DE799D-06D7-6640-929A-CBBE915396FB}">
      <dgm:prSet/>
      <dgm:spPr/>
      <dgm:t>
        <a:bodyPr/>
        <a:lstStyle/>
        <a:p>
          <a:endParaRPr lang="en-US"/>
        </a:p>
      </dgm:t>
    </dgm:pt>
    <dgm:pt modelId="{B207C286-9E8D-E742-8C5E-E93A54A16DDC}" type="sibTrans" cxnId="{51DE799D-06D7-6640-929A-CBBE915396FB}">
      <dgm:prSet custT="1"/>
      <dgm:spPr/>
      <dgm:t>
        <a:bodyPr/>
        <a:lstStyle/>
        <a:p>
          <a:r>
            <a:rPr lang="en-US" sz="1200" dirty="0"/>
            <a:t>Social desirability bias</a:t>
          </a:r>
        </a:p>
      </dgm:t>
    </dgm:pt>
    <dgm:pt modelId="{6AD93CA9-55D1-924D-AF87-6360EE30FD09}">
      <dgm:prSet custT="1"/>
      <dgm:spPr/>
      <dgm:t>
        <a:bodyPr/>
        <a:lstStyle/>
        <a:p>
          <a:r>
            <a:rPr lang="en-US" sz="1200" dirty="0"/>
            <a:t>Reactivity</a:t>
          </a:r>
        </a:p>
      </dgm:t>
    </dgm:pt>
    <dgm:pt modelId="{C3E899E9-7FA0-6F46-8255-9DE40E3D8822}" type="parTrans" cxnId="{ADFE6958-5B7C-4C45-A372-55477832CAFF}">
      <dgm:prSet/>
      <dgm:spPr/>
      <dgm:t>
        <a:bodyPr/>
        <a:lstStyle/>
        <a:p>
          <a:endParaRPr lang="en-US"/>
        </a:p>
      </dgm:t>
    </dgm:pt>
    <dgm:pt modelId="{EDC0C6A4-AE61-BA4A-B797-B6110FBB63A6}" type="sibTrans" cxnId="{ADFE6958-5B7C-4C45-A372-55477832CAFF}">
      <dgm:prSet custT="1"/>
      <dgm:spPr/>
      <dgm:t>
        <a:bodyPr/>
        <a:lstStyle/>
        <a:p>
          <a:r>
            <a:rPr lang="en-US" sz="1200" dirty="0"/>
            <a:t>Proxy reporting</a:t>
          </a:r>
        </a:p>
      </dgm:t>
    </dgm:pt>
    <dgm:pt modelId="{F118DED0-7DA4-664B-9C2B-2DA29EAF65B1}" type="pres">
      <dgm:prSet presAssocID="{C9C9C758-9992-2045-A447-9AFF224F2209}" presName="Name0" presStyleCnt="0">
        <dgm:presLayoutVars>
          <dgm:chMax/>
          <dgm:chPref/>
          <dgm:dir/>
          <dgm:animLvl val="lvl"/>
        </dgm:presLayoutVars>
      </dgm:prSet>
      <dgm:spPr/>
    </dgm:pt>
    <dgm:pt modelId="{A78FC5FC-DAAA-2149-BA63-3ABA61C09241}" type="pres">
      <dgm:prSet presAssocID="{733BEDB8-5DF5-8E40-BE43-E3375DAF396E}" presName="composite" presStyleCnt="0"/>
      <dgm:spPr/>
    </dgm:pt>
    <dgm:pt modelId="{53AF2D0E-70E6-E943-B9F8-70CED8791D64}" type="pres">
      <dgm:prSet presAssocID="{733BEDB8-5DF5-8E40-BE43-E3375DAF396E}" presName="Parent1" presStyleLbl="node1" presStyleIdx="0" presStyleCnt="8">
        <dgm:presLayoutVars>
          <dgm:chMax val="1"/>
          <dgm:chPref val="1"/>
          <dgm:bulletEnabled val="1"/>
        </dgm:presLayoutVars>
      </dgm:prSet>
      <dgm:spPr/>
    </dgm:pt>
    <dgm:pt modelId="{8897A8DE-EA4B-7E40-B1F1-DB6B0674D2F3}" type="pres">
      <dgm:prSet presAssocID="{733BEDB8-5DF5-8E40-BE43-E3375DAF396E}" presName="Childtext1" presStyleLbl="revTx" presStyleIdx="0" presStyleCnt="4">
        <dgm:presLayoutVars>
          <dgm:chMax val="0"/>
          <dgm:chPref val="0"/>
          <dgm:bulletEnabled val="1"/>
        </dgm:presLayoutVars>
      </dgm:prSet>
      <dgm:spPr/>
    </dgm:pt>
    <dgm:pt modelId="{FAD5C2E0-EA7A-7447-AEBC-FCDF1D26D7C8}" type="pres">
      <dgm:prSet presAssocID="{733BEDB8-5DF5-8E40-BE43-E3375DAF396E}" presName="BalanceSpacing" presStyleCnt="0"/>
      <dgm:spPr/>
    </dgm:pt>
    <dgm:pt modelId="{4C6879D5-EB44-8E4C-97A6-E5CF4292AD31}" type="pres">
      <dgm:prSet presAssocID="{733BEDB8-5DF5-8E40-BE43-E3375DAF396E}" presName="BalanceSpacing1" presStyleCnt="0"/>
      <dgm:spPr/>
    </dgm:pt>
    <dgm:pt modelId="{80DE4EA2-DB47-CD44-B001-B7C541C9AA89}" type="pres">
      <dgm:prSet presAssocID="{5AF460D8-D451-6745-BDEF-063957DB1E83}" presName="Accent1Text" presStyleLbl="node1" presStyleIdx="1" presStyleCnt="8"/>
      <dgm:spPr/>
    </dgm:pt>
    <dgm:pt modelId="{62FF4279-5A0B-FA42-A7E9-765F0CC350AF}" type="pres">
      <dgm:prSet presAssocID="{5AF460D8-D451-6745-BDEF-063957DB1E83}" presName="spaceBetweenRectangles" presStyleCnt="0"/>
      <dgm:spPr/>
    </dgm:pt>
    <dgm:pt modelId="{097F053F-8DCA-A547-85A7-6AFECF275067}" type="pres">
      <dgm:prSet presAssocID="{C52518F9-A48F-484A-80C2-2E5712F39F94}" presName="composite" presStyleCnt="0"/>
      <dgm:spPr/>
    </dgm:pt>
    <dgm:pt modelId="{6BE589E6-C96E-8248-86BC-211CE41B925E}" type="pres">
      <dgm:prSet presAssocID="{C52518F9-A48F-484A-80C2-2E5712F39F94}" presName="Parent1" presStyleLbl="node1" presStyleIdx="2" presStyleCnt="8">
        <dgm:presLayoutVars>
          <dgm:chMax val="1"/>
          <dgm:chPref val="1"/>
          <dgm:bulletEnabled val="1"/>
        </dgm:presLayoutVars>
      </dgm:prSet>
      <dgm:spPr/>
    </dgm:pt>
    <dgm:pt modelId="{ED5114E4-B44B-0B47-8691-6B8A59E2923C}" type="pres">
      <dgm:prSet presAssocID="{C52518F9-A48F-484A-80C2-2E5712F39F94}" presName="Childtext1" presStyleLbl="revTx" presStyleIdx="1" presStyleCnt="4">
        <dgm:presLayoutVars>
          <dgm:chMax val="0"/>
          <dgm:chPref val="0"/>
          <dgm:bulletEnabled val="1"/>
        </dgm:presLayoutVars>
      </dgm:prSet>
      <dgm:spPr/>
    </dgm:pt>
    <dgm:pt modelId="{5A674FCF-6504-F34E-B110-017F260775B7}" type="pres">
      <dgm:prSet presAssocID="{C52518F9-A48F-484A-80C2-2E5712F39F94}" presName="BalanceSpacing" presStyleCnt="0"/>
      <dgm:spPr/>
    </dgm:pt>
    <dgm:pt modelId="{6E6E9DE0-08B0-F941-86A0-B0A0AB6E7497}" type="pres">
      <dgm:prSet presAssocID="{C52518F9-A48F-484A-80C2-2E5712F39F94}" presName="BalanceSpacing1" presStyleCnt="0"/>
      <dgm:spPr/>
    </dgm:pt>
    <dgm:pt modelId="{CB76718B-0702-B64A-AE2A-4433D2A129A8}" type="pres">
      <dgm:prSet presAssocID="{FDF3021C-199A-9044-B95E-39299DD85BBA}" presName="Accent1Text" presStyleLbl="node1" presStyleIdx="3" presStyleCnt="8"/>
      <dgm:spPr/>
    </dgm:pt>
    <dgm:pt modelId="{C5389928-B79B-9F4F-89F7-3C472FE1E09C}" type="pres">
      <dgm:prSet presAssocID="{FDF3021C-199A-9044-B95E-39299DD85BBA}" presName="spaceBetweenRectangles" presStyleCnt="0"/>
      <dgm:spPr/>
    </dgm:pt>
    <dgm:pt modelId="{D8A65BE0-18D7-8D4F-8836-E1CDACB78E1E}" type="pres">
      <dgm:prSet presAssocID="{6AD93CA9-55D1-924D-AF87-6360EE30FD09}" presName="composite" presStyleCnt="0"/>
      <dgm:spPr/>
    </dgm:pt>
    <dgm:pt modelId="{5B0F7EA3-9700-8847-8806-5DC9398257F3}" type="pres">
      <dgm:prSet presAssocID="{6AD93CA9-55D1-924D-AF87-6360EE30FD09}" presName="Parent1" presStyleLbl="node1" presStyleIdx="4" presStyleCnt="8">
        <dgm:presLayoutVars>
          <dgm:chMax val="1"/>
          <dgm:chPref val="1"/>
          <dgm:bulletEnabled val="1"/>
        </dgm:presLayoutVars>
      </dgm:prSet>
      <dgm:spPr/>
    </dgm:pt>
    <dgm:pt modelId="{06F7DD6C-022B-EF40-AEFE-11E060E3F222}" type="pres">
      <dgm:prSet presAssocID="{6AD93CA9-55D1-924D-AF87-6360EE30FD09}" presName="Childtext1" presStyleLbl="revTx" presStyleIdx="2" presStyleCnt="4">
        <dgm:presLayoutVars>
          <dgm:chMax val="0"/>
          <dgm:chPref val="0"/>
          <dgm:bulletEnabled val="1"/>
        </dgm:presLayoutVars>
      </dgm:prSet>
      <dgm:spPr/>
    </dgm:pt>
    <dgm:pt modelId="{CFE377E6-49AA-0745-8460-B84A1F5EB598}" type="pres">
      <dgm:prSet presAssocID="{6AD93CA9-55D1-924D-AF87-6360EE30FD09}" presName="BalanceSpacing" presStyleCnt="0"/>
      <dgm:spPr/>
    </dgm:pt>
    <dgm:pt modelId="{2C77A2C8-6C00-BA4F-BF63-01C8C8E05CC7}" type="pres">
      <dgm:prSet presAssocID="{6AD93CA9-55D1-924D-AF87-6360EE30FD09}" presName="BalanceSpacing1" presStyleCnt="0"/>
      <dgm:spPr/>
    </dgm:pt>
    <dgm:pt modelId="{28914B4A-2E4D-5C47-A87D-7B54EDE66722}" type="pres">
      <dgm:prSet presAssocID="{EDC0C6A4-AE61-BA4A-B797-B6110FBB63A6}" presName="Accent1Text" presStyleLbl="node1" presStyleIdx="5" presStyleCnt="8"/>
      <dgm:spPr/>
    </dgm:pt>
    <dgm:pt modelId="{2FE37B68-BB17-7B47-A19F-CE1632D320F3}" type="pres">
      <dgm:prSet presAssocID="{EDC0C6A4-AE61-BA4A-B797-B6110FBB63A6}" presName="spaceBetweenRectangles" presStyleCnt="0"/>
      <dgm:spPr/>
    </dgm:pt>
    <dgm:pt modelId="{9F2F08F5-E575-7A4B-A3CE-FACBB39E9BCF}" type="pres">
      <dgm:prSet presAssocID="{C343564B-0C6D-3546-8BA8-FF86AAA85885}" presName="composite" presStyleCnt="0"/>
      <dgm:spPr/>
    </dgm:pt>
    <dgm:pt modelId="{C32E95C3-AAA8-B24A-B6A3-AFCE3905E12E}" type="pres">
      <dgm:prSet presAssocID="{C343564B-0C6D-3546-8BA8-FF86AAA85885}" presName="Parent1" presStyleLbl="node1" presStyleIdx="6" presStyleCnt="8">
        <dgm:presLayoutVars>
          <dgm:chMax val="1"/>
          <dgm:chPref val="1"/>
          <dgm:bulletEnabled val="1"/>
        </dgm:presLayoutVars>
      </dgm:prSet>
      <dgm:spPr/>
    </dgm:pt>
    <dgm:pt modelId="{8ACB373B-A516-9943-95C1-E22B7D128309}" type="pres">
      <dgm:prSet presAssocID="{C343564B-0C6D-3546-8BA8-FF86AAA85885}" presName="Childtext1" presStyleLbl="revTx" presStyleIdx="3" presStyleCnt="4">
        <dgm:presLayoutVars>
          <dgm:chMax val="0"/>
          <dgm:chPref val="0"/>
          <dgm:bulletEnabled val="1"/>
        </dgm:presLayoutVars>
      </dgm:prSet>
      <dgm:spPr/>
    </dgm:pt>
    <dgm:pt modelId="{1E2A324D-49FC-E649-A88E-FE615571930B}" type="pres">
      <dgm:prSet presAssocID="{C343564B-0C6D-3546-8BA8-FF86AAA85885}" presName="BalanceSpacing" presStyleCnt="0"/>
      <dgm:spPr/>
    </dgm:pt>
    <dgm:pt modelId="{A8745D18-9C50-AC44-B957-312E9C4C6E52}" type="pres">
      <dgm:prSet presAssocID="{C343564B-0C6D-3546-8BA8-FF86AAA85885}" presName="BalanceSpacing1" presStyleCnt="0"/>
      <dgm:spPr/>
    </dgm:pt>
    <dgm:pt modelId="{F9687D8D-C11D-C346-81B6-C171A88A5384}" type="pres">
      <dgm:prSet presAssocID="{B207C286-9E8D-E742-8C5E-E93A54A16DDC}" presName="Accent1Text" presStyleLbl="node1" presStyleIdx="7" presStyleCnt="8"/>
      <dgm:spPr/>
    </dgm:pt>
  </dgm:ptLst>
  <dgm:cxnLst>
    <dgm:cxn modelId="{6E29BE18-6AD4-5E4C-916D-33E6895A7BE8}" type="presOf" srcId="{EDC0C6A4-AE61-BA4A-B797-B6110FBB63A6}" destId="{28914B4A-2E4D-5C47-A87D-7B54EDE66722}" srcOrd="0" destOrd="0" presId="urn:microsoft.com/office/officeart/2008/layout/AlternatingHexagons"/>
    <dgm:cxn modelId="{EF8BCAFC-AF79-AC47-A954-C5BE6FB07CD4}" type="presOf" srcId="{733BEDB8-5DF5-8E40-BE43-E3375DAF396E}" destId="{53AF2D0E-70E6-E943-B9F8-70CED8791D64}" srcOrd="0" destOrd="0" presId="urn:microsoft.com/office/officeart/2008/layout/AlternatingHexagons"/>
    <dgm:cxn modelId="{51DE799D-06D7-6640-929A-CBBE915396FB}" srcId="{C9C9C758-9992-2045-A447-9AFF224F2209}" destId="{C343564B-0C6D-3546-8BA8-FF86AAA85885}" srcOrd="3" destOrd="0" parTransId="{BE0E0B2B-4ECB-524D-8FCE-190004F64C1E}" sibTransId="{B207C286-9E8D-E742-8C5E-E93A54A16DDC}"/>
    <dgm:cxn modelId="{DBF133E7-4FE4-0340-92D1-0463F31B2EBB}" srcId="{C9C9C758-9992-2045-A447-9AFF224F2209}" destId="{733BEDB8-5DF5-8E40-BE43-E3375DAF396E}" srcOrd="0" destOrd="0" parTransId="{36490923-6C59-6043-81FC-8374F052DECE}" sibTransId="{5AF460D8-D451-6745-BDEF-063957DB1E83}"/>
    <dgm:cxn modelId="{B6466AF5-8FB1-9441-B871-CFFD0A4A040D}" type="presOf" srcId="{C343564B-0C6D-3546-8BA8-FF86AAA85885}" destId="{C32E95C3-AAA8-B24A-B6A3-AFCE3905E12E}" srcOrd="0" destOrd="0" presId="urn:microsoft.com/office/officeart/2008/layout/AlternatingHexagons"/>
    <dgm:cxn modelId="{E94E2900-13C5-4F41-8C53-5770F0C7C0F2}" type="presOf" srcId="{C52518F9-A48F-484A-80C2-2E5712F39F94}" destId="{6BE589E6-C96E-8248-86BC-211CE41B925E}" srcOrd="0" destOrd="0" presId="urn:microsoft.com/office/officeart/2008/layout/AlternatingHexagons"/>
    <dgm:cxn modelId="{28F5A606-F759-394D-A276-2DF3694AA13E}" type="presOf" srcId="{6AD93CA9-55D1-924D-AF87-6360EE30FD09}" destId="{5B0F7EA3-9700-8847-8806-5DC9398257F3}" srcOrd="0" destOrd="0" presId="urn:microsoft.com/office/officeart/2008/layout/AlternatingHexagons"/>
    <dgm:cxn modelId="{C3710CA6-8B1C-1B4E-8FFC-9FED9416B52B}" type="presOf" srcId="{5AF460D8-D451-6745-BDEF-063957DB1E83}" destId="{80DE4EA2-DB47-CD44-B001-B7C541C9AA89}" srcOrd="0" destOrd="0" presId="urn:microsoft.com/office/officeart/2008/layout/AlternatingHexagons"/>
    <dgm:cxn modelId="{6EC8E605-41C5-8E4D-AC2D-153A7797DFEC}" type="presOf" srcId="{FDF3021C-199A-9044-B95E-39299DD85BBA}" destId="{CB76718B-0702-B64A-AE2A-4433D2A129A8}" srcOrd="0" destOrd="0" presId="urn:microsoft.com/office/officeart/2008/layout/AlternatingHexagons"/>
    <dgm:cxn modelId="{B421D4D1-39E2-184F-ADCD-919FA782F337}" type="presOf" srcId="{C9C9C758-9992-2045-A447-9AFF224F2209}" destId="{F118DED0-7DA4-664B-9C2B-2DA29EAF65B1}" srcOrd="0" destOrd="0" presId="urn:microsoft.com/office/officeart/2008/layout/AlternatingHexagons"/>
    <dgm:cxn modelId="{D0F510CC-6EB7-BE45-9BAD-3CB8E92F8A24}" srcId="{C9C9C758-9992-2045-A447-9AFF224F2209}" destId="{C52518F9-A48F-484A-80C2-2E5712F39F94}" srcOrd="1" destOrd="0" parTransId="{3B97188D-9E15-1240-9E89-B066F687315C}" sibTransId="{FDF3021C-199A-9044-B95E-39299DD85BBA}"/>
    <dgm:cxn modelId="{ADFE6958-5B7C-4C45-A372-55477832CAFF}" srcId="{C9C9C758-9992-2045-A447-9AFF224F2209}" destId="{6AD93CA9-55D1-924D-AF87-6360EE30FD09}" srcOrd="2" destOrd="0" parTransId="{C3E899E9-7FA0-6F46-8255-9DE40E3D8822}" sibTransId="{EDC0C6A4-AE61-BA4A-B797-B6110FBB63A6}"/>
    <dgm:cxn modelId="{2AC25D09-7868-8041-B487-32B7A2B0B653}" type="presOf" srcId="{B207C286-9E8D-E742-8C5E-E93A54A16DDC}" destId="{F9687D8D-C11D-C346-81B6-C171A88A5384}" srcOrd="0" destOrd="0" presId="urn:microsoft.com/office/officeart/2008/layout/AlternatingHexagons"/>
    <dgm:cxn modelId="{7C25EA3E-337D-9B41-A292-9E68A936AAA6}" type="presParOf" srcId="{F118DED0-7DA4-664B-9C2B-2DA29EAF65B1}" destId="{A78FC5FC-DAAA-2149-BA63-3ABA61C09241}" srcOrd="0" destOrd="0" presId="urn:microsoft.com/office/officeart/2008/layout/AlternatingHexagons"/>
    <dgm:cxn modelId="{42B86E39-0062-2C48-82E6-CC671BEEFCDB}" type="presParOf" srcId="{A78FC5FC-DAAA-2149-BA63-3ABA61C09241}" destId="{53AF2D0E-70E6-E943-B9F8-70CED8791D64}" srcOrd="0" destOrd="0" presId="urn:microsoft.com/office/officeart/2008/layout/AlternatingHexagons"/>
    <dgm:cxn modelId="{0CA6818D-160E-FB40-8B97-CDA3025936AA}" type="presParOf" srcId="{A78FC5FC-DAAA-2149-BA63-3ABA61C09241}" destId="{8897A8DE-EA4B-7E40-B1F1-DB6B0674D2F3}" srcOrd="1" destOrd="0" presId="urn:microsoft.com/office/officeart/2008/layout/AlternatingHexagons"/>
    <dgm:cxn modelId="{057A8790-AF55-FD4C-88C8-E2C85F0CB464}" type="presParOf" srcId="{A78FC5FC-DAAA-2149-BA63-3ABA61C09241}" destId="{FAD5C2E0-EA7A-7447-AEBC-FCDF1D26D7C8}" srcOrd="2" destOrd="0" presId="urn:microsoft.com/office/officeart/2008/layout/AlternatingHexagons"/>
    <dgm:cxn modelId="{86E305F0-5B60-854E-B0C3-EAB9A0E0B21E}" type="presParOf" srcId="{A78FC5FC-DAAA-2149-BA63-3ABA61C09241}" destId="{4C6879D5-EB44-8E4C-97A6-E5CF4292AD31}" srcOrd="3" destOrd="0" presId="urn:microsoft.com/office/officeart/2008/layout/AlternatingHexagons"/>
    <dgm:cxn modelId="{BE1758B6-AFAB-904B-AED3-D1393DBE680F}" type="presParOf" srcId="{A78FC5FC-DAAA-2149-BA63-3ABA61C09241}" destId="{80DE4EA2-DB47-CD44-B001-B7C541C9AA89}" srcOrd="4" destOrd="0" presId="urn:microsoft.com/office/officeart/2008/layout/AlternatingHexagons"/>
    <dgm:cxn modelId="{C0F7DFFD-DAA1-A14B-A8D4-745B8E676528}" type="presParOf" srcId="{F118DED0-7DA4-664B-9C2B-2DA29EAF65B1}" destId="{62FF4279-5A0B-FA42-A7E9-765F0CC350AF}" srcOrd="1" destOrd="0" presId="urn:microsoft.com/office/officeart/2008/layout/AlternatingHexagons"/>
    <dgm:cxn modelId="{5809DD84-B8A4-794D-A0EA-775414671342}" type="presParOf" srcId="{F118DED0-7DA4-664B-9C2B-2DA29EAF65B1}" destId="{097F053F-8DCA-A547-85A7-6AFECF275067}" srcOrd="2" destOrd="0" presId="urn:microsoft.com/office/officeart/2008/layout/AlternatingHexagons"/>
    <dgm:cxn modelId="{D6BE0399-06A8-754B-A148-0A50058FF389}" type="presParOf" srcId="{097F053F-8DCA-A547-85A7-6AFECF275067}" destId="{6BE589E6-C96E-8248-86BC-211CE41B925E}" srcOrd="0" destOrd="0" presId="urn:microsoft.com/office/officeart/2008/layout/AlternatingHexagons"/>
    <dgm:cxn modelId="{3FFFA574-7461-EA45-836A-BF6A85301D93}" type="presParOf" srcId="{097F053F-8DCA-A547-85A7-6AFECF275067}" destId="{ED5114E4-B44B-0B47-8691-6B8A59E2923C}" srcOrd="1" destOrd="0" presId="urn:microsoft.com/office/officeart/2008/layout/AlternatingHexagons"/>
    <dgm:cxn modelId="{E0F63A1A-60D7-E849-9092-72C09867094D}" type="presParOf" srcId="{097F053F-8DCA-A547-85A7-6AFECF275067}" destId="{5A674FCF-6504-F34E-B110-017F260775B7}" srcOrd="2" destOrd="0" presId="urn:microsoft.com/office/officeart/2008/layout/AlternatingHexagons"/>
    <dgm:cxn modelId="{9820E38A-99DB-EF49-8EC3-E10CEBD777AA}" type="presParOf" srcId="{097F053F-8DCA-A547-85A7-6AFECF275067}" destId="{6E6E9DE0-08B0-F941-86A0-B0A0AB6E7497}" srcOrd="3" destOrd="0" presId="urn:microsoft.com/office/officeart/2008/layout/AlternatingHexagons"/>
    <dgm:cxn modelId="{11B57756-2A05-E542-B350-95A915E7F045}" type="presParOf" srcId="{097F053F-8DCA-A547-85A7-6AFECF275067}" destId="{CB76718B-0702-B64A-AE2A-4433D2A129A8}" srcOrd="4" destOrd="0" presId="urn:microsoft.com/office/officeart/2008/layout/AlternatingHexagons"/>
    <dgm:cxn modelId="{A62B8939-68AB-1C4E-BF4F-8DB59C5576C5}" type="presParOf" srcId="{F118DED0-7DA4-664B-9C2B-2DA29EAF65B1}" destId="{C5389928-B79B-9F4F-89F7-3C472FE1E09C}" srcOrd="3" destOrd="0" presId="urn:microsoft.com/office/officeart/2008/layout/AlternatingHexagons"/>
    <dgm:cxn modelId="{468A63C3-58D8-8447-A57B-4448FC46B72A}" type="presParOf" srcId="{F118DED0-7DA4-664B-9C2B-2DA29EAF65B1}" destId="{D8A65BE0-18D7-8D4F-8836-E1CDACB78E1E}" srcOrd="4" destOrd="0" presId="urn:microsoft.com/office/officeart/2008/layout/AlternatingHexagons"/>
    <dgm:cxn modelId="{7B72936B-0D6D-9545-82E1-C5151C5273BF}" type="presParOf" srcId="{D8A65BE0-18D7-8D4F-8836-E1CDACB78E1E}" destId="{5B0F7EA3-9700-8847-8806-5DC9398257F3}" srcOrd="0" destOrd="0" presId="urn:microsoft.com/office/officeart/2008/layout/AlternatingHexagons"/>
    <dgm:cxn modelId="{428C40AC-A005-A644-BBEE-C9A0D8731633}" type="presParOf" srcId="{D8A65BE0-18D7-8D4F-8836-E1CDACB78E1E}" destId="{06F7DD6C-022B-EF40-AEFE-11E060E3F222}" srcOrd="1" destOrd="0" presId="urn:microsoft.com/office/officeart/2008/layout/AlternatingHexagons"/>
    <dgm:cxn modelId="{70D24704-6BB2-B640-8951-F75B6D8673EB}" type="presParOf" srcId="{D8A65BE0-18D7-8D4F-8836-E1CDACB78E1E}" destId="{CFE377E6-49AA-0745-8460-B84A1F5EB598}" srcOrd="2" destOrd="0" presId="urn:microsoft.com/office/officeart/2008/layout/AlternatingHexagons"/>
    <dgm:cxn modelId="{B48E0072-E76A-7740-B5CB-F93F433BCF22}" type="presParOf" srcId="{D8A65BE0-18D7-8D4F-8836-E1CDACB78E1E}" destId="{2C77A2C8-6C00-BA4F-BF63-01C8C8E05CC7}" srcOrd="3" destOrd="0" presId="urn:microsoft.com/office/officeart/2008/layout/AlternatingHexagons"/>
    <dgm:cxn modelId="{091A7BB1-FD00-F249-9240-8D0DA7091BD4}" type="presParOf" srcId="{D8A65BE0-18D7-8D4F-8836-E1CDACB78E1E}" destId="{28914B4A-2E4D-5C47-A87D-7B54EDE66722}" srcOrd="4" destOrd="0" presId="urn:microsoft.com/office/officeart/2008/layout/AlternatingHexagons"/>
    <dgm:cxn modelId="{177EA56B-F793-5B4E-88F2-287050FD4BE3}" type="presParOf" srcId="{F118DED0-7DA4-664B-9C2B-2DA29EAF65B1}" destId="{2FE37B68-BB17-7B47-A19F-CE1632D320F3}" srcOrd="5" destOrd="0" presId="urn:microsoft.com/office/officeart/2008/layout/AlternatingHexagons"/>
    <dgm:cxn modelId="{F4C70619-DC1E-354E-AEF0-3749E5E6B277}" type="presParOf" srcId="{F118DED0-7DA4-664B-9C2B-2DA29EAF65B1}" destId="{9F2F08F5-E575-7A4B-A3CE-FACBB39E9BCF}" srcOrd="6" destOrd="0" presId="urn:microsoft.com/office/officeart/2008/layout/AlternatingHexagons"/>
    <dgm:cxn modelId="{ACE61773-CF84-B14A-AE6D-EAA083A3E656}" type="presParOf" srcId="{9F2F08F5-E575-7A4B-A3CE-FACBB39E9BCF}" destId="{C32E95C3-AAA8-B24A-B6A3-AFCE3905E12E}" srcOrd="0" destOrd="0" presId="urn:microsoft.com/office/officeart/2008/layout/AlternatingHexagons"/>
    <dgm:cxn modelId="{C9644358-8C26-6B47-BB5C-E9F3C69F9E47}" type="presParOf" srcId="{9F2F08F5-E575-7A4B-A3CE-FACBB39E9BCF}" destId="{8ACB373B-A516-9943-95C1-E22B7D128309}" srcOrd="1" destOrd="0" presId="urn:microsoft.com/office/officeart/2008/layout/AlternatingHexagons"/>
    <dgm:cxn modelId="{415F1CF1-FF8F-2C49-AC2B-17081F29A364}" type="presParOf" srcId="{9F2F08F5-E575-7A4B-A3CE-FACBB39E9BCF}" destId="{1E2A324D-49FC-E649-A88E-FE615571930B}" srcOrd="2" destOrd="0" presId="urn:microsoft.com/office/officeart/2008/layout/AlternatingHexagons"/>
    <dgm:cxn modelId="{8E6FBA3F-B232-5E4B-AE58-0E25005C5B98}" type="presParOf" srcId="{9F2F08F5-E575-7A4B-A3CE-FACBB39E9BCF}" destId="{A8745D18-9C50-AC44-B957-312E9C4C6E52}" srcOrd="3" destOrd="0" presId="urn:microsoft.com/office/officeart/2008/layout/AlternatingHexagons"/>
    <dgm:cxn modelId="{9934E720-CF22-554A-9B71-C25828974C24}" type="presParOf" srcId="{9F2F08F5-E575-7A4B-A3CE-FACBB39E9BCF}" destId="{F9687D8D-C11D-C346-81B6-C171A88A5384}"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2C5D831-9B1E-FD46-B6DB-45CAEE59F5D9}" type="doc">
      <dgm:prSet loTypeId="urn:microsoft.com/office/officeart/2005/8/layout/chevron1" loCatId="" qsTypeId="urn:microsoft.com/office/officeart/2005/8/quickstyle/simple2" qsCatId="simple" csTypeId="urn:microsoft.com/office/officeart/2005/8/colors/accent2_3" csCatId="accent2" phldr="1"/>
      <dgm:spPr/>
    </dgm:pt>
    <dgm:pt modelId="{8C6575F9-2A15-BE45-909F-D101D94B84EC}">
      <dgm:prSet phldrT="[Text]"/>
      <dgm:spPr/>
      <dgm:t>
        <a:bodyPr/>
        <a:lstStyle/>
        <a:p>
          <a:r>
            <a:rPr lang="en-US" dirty="0"/>
            <a:t>Case background</a:t>
          </a:r>
        </a:p>
      </dgm:t>
    </dgm:pt>
    <dgm:pt modelId="{4458EE4A-B315-B043-95B7-C8A620FA086E}" type="parTrans" cxnId="{442F0C52-DE9D-8F47-B1FB-36A40EE36001}">
      <dgm:prSet/>
      <dgm:spPr/>
      <dgm:t>
        <a:bodyPr/>
        <a:lstStyle/>
        <a:p>
          <a:endParaRPr lang="en-US"/>
        </a:p>
      </dgm:t>
    </dgm:pt>
    <dgm:pt modelId="{C190531D-23F6-8C45-A184-9F46D630A32B}" type="sibTrans" cxnId="{442F0C52-DE9D-8F47-B1FB-36A40EE36001}">
      <dgm:prSet/>
      <dgm:spPr/>
      <dgm:t>
        <a:bodyPr/>
        <a:lstStyle/>
        <a:p>
          <a:endParaRPr lang="en-US"/>
        </a:p>
      </dgm:t>
    </dgm:pt>
    <dgm:pt modelId="{F58277B6-9CCA-DA44-980C-10B42397A742}">
      <dgm:prSet phldrT="[Text]"/>
      <dgm:spPr/>
      <dgm:t>
        <a:bodyPr/>
        <a:lstStyle/>
        <a:p>
          <a:r>
            <a:rPr lang="en-US" dirty="0"/>
            <a:t>Considerations</a:t>
          </a:r>
        </a:p>
      </dgm:t>
    </dgm:pt>
    <dgm:pt modelId="{9B3A7841-A8A9-4B4F-A199-7F797CB0E441}" type="parTrans" cxnId="{046FF206-E72D-4D46-8B94-87DC3D5DDD31}">
      <dgm:prSet/>
      <dgm:spPr/>
      <dgm:t>
        <a:bodyPr/>
        <a:lstStyle/>
        <a:p>
          <a:endParaRPr lang="en-US"/>
        </a:p>
      </dgm:t>
    </dgm:pt>
    <dgm:pt modelId="{5768202F-69D4-CF48-847F-8AC9260978A1}" type="sibTrans" cxnId="{046FF206-E72D-4D46-8B94-87DC3D5DDD31}">
      <dgm:prSet/>
      <dgm:spPr/>
      <dgm:t>
        <a:bodyPr/>
        <a:lstStyle/>
        <a:p>
          <a:endParaRPr lang="en-US"/>
        </a:p>
      </dgm:t>
    </dgm:pt>
    <dgm:pt modelId="{38D8B68A-9353-DA4A-8CE0-7DA1D2798DFD}">
      <dgm:prSet phldrT="[Text]"/>
      <dgm:spPr/>
      <dgm:t>
        <a:bodyPr/>
        <a:lstStyle/>
        <a:p>
          <a:r>
            <a:rPr lang="en-US" dirty="0"/>
            <a:t>Measure selection</a:t>
          </a:r>
        </a:p>
      </dgm:t>
    </dgm:pt>
    <dgm:pt modelId="{CAC468EF-35B0-054B-9AE4-3D2858F6892B}" type="parTrans" cxnId="{D4DCD6EF-DC1F-9948-8ADF-9979B16A4DDA}">
      <dgm:prSet/>
      <dgm:spPr/>
      <dgm:t>
        <a:bodyPr/>
        <a:lstStyle/>
        <a:p>
          <a:endParaRPr lang="en-US"/>
        </a:p>
      </dgm:t>
    </dgm:pt>
    <dgm:pt modelId="{BEC544A1-F0AA-824E-A656-4AAC3D46CC3B}" type="sibTrans" cxnId="{D4DCD6EF-DC1F-9948-8ADF-9979B16A4DDA}">
      <dgm:prSet/>
      <dgm:spPr/>
      <dgm:t>
        <a:bodyPr/>
        <a:lstStyle/>
        <a:p>
          <a:endParaRPr lang="en-US"/>
        </a:p>
      </dgm:t>
    </dgm:pt>
    <dgm:pt modelId="{DB5F35C1-9191-BA41-BFAB-3F0DF937923B}" type="pres">
      <dgm:prSet presAssocID="{12C5D831-9B1E-FD46-B6DB-45CAEE59F5D9}" presName="Name0" presStyleCnt="0">
        <dgm:presLayoutVars>
          <dgm:dir/>
          <dgm:animLvl val="lvl"/>
          <dgm:resizeHandles val="exact"/>
        </dgm:presLayoutVars>
      </dgm:prSet>
      <dgm:spPr/>
    </dgm:pt>
    <dgm:pt modelId="{267761D9-9845-FB4A-929F-229A6E62F9F4}" type="pres">
      <dgm:prSet presAssocID="{8C6575F9-2A15-BE45-909F-D101D94B84EC}" presName="parTxOnly" presStyleLbl="node1" presStyleIdx="0" presStyleCnt="3">
        <dgm:presLayoutVars>
          <dgm:chMax val="0"/>
          <dgm:chPref val="0"/>
          <dgm:bulletEnabled val="1"/>
        </dgm:presLayoutVars>
      </dgm:prSet>
      <dgm:spPr/>
    </dgm:pt>
    <dgm:pt modelId="{D9CE2FEE-62D3-F541-A4A3-AE17EAA7985D}" type="pres">
      <dgm:prSet presAssocID="{C190531D-23F6-8C45-A184-9F46D630A32B}" presName="parTxOnlySpace" presStyleCnt="0"/>
      <dgm:spPr/>
    </dgm:pt>
    <dgm:pt modelId="{ED011B3B-A95F-2749-BC36-4BD085E69E11}" type="pres">
      <dgm:prSet presAssocID="{F58277B6-9CCA-DA44-980C-10B42397A742}" presName="parTxOnly" presStyleLbl="node1" presStyleIdx="1" presStyleCnt="3">
        <dgm:presLayoutVars>
          <dgm:chMax val="0"/>
          <dgm:chPref val="0"/>
          <dgm:bulletEnabled val="1"/>
        </dgm:presLayoutVars>
      </dgm:prSet>
      <dgm:spPr/>
    </dgm:pt>
    <dgm:pt modelId="{87292664-BA61-D548-9B3C-65BAC164EC3B}" type="pres">
      <dgm:prSet presAssocID="{5768202F-69D4-CF48-847F-8AC9260978A1}" presName="parTxOnlySpace" presStyleCnt="0"/>
      <dgm:spPr/>
    </dgm:pt>
    <dgm:pt modelId="{51BC60BA-233A-144F-8D78-071F543DEA05}" type="pres">
      <dgm:prSet presAssocID="{38D8B68A-9353-DA4A-8CE0-7DA1D2798DFD}" presName="parTxOnly" presStyleLbl="node1" presStyleIdx="2" presStyleCnt="3">
        <dgm:presLayoutVars>
          <dgm:chMax val="0"/>
          <dgm:chPref val="0"/>
          <dgm:bulletEnabled val="1"/>
        </dgm:presLayoutVars>
      </dgm:prSet>
      <dgm:spPr/>
    </dgm:pt>
  </dgm:ptLst>
  <dgm:cxnLst>
    <dgm:cxn modelId="{C97ADD47-138C-B843-9800-388CC83D01B6}" type="presOf" srcId="{F58277B6-9CCA-DA44-980C-10B42397A742}" destId="{ED011B3B-A95F-2749-BC36-4BD085E69E11}" srcOrd="0" destOrd="0" presId="urn:microsoft.com/office/officeart/2005/8/layout/chevron1"/>
    <dgm:cxn modelId="{BD34D321-5B07-154C-83E4-A636624CFE4C}" type="presOf" srcId="{12C5D831-9B1E-FD46-B6DB-45CAEE59F5D9}" destId="{DB5F35C1-9191-BA41-BFAB-3F0DF937923B}" srcOrd="0" destOrd="0" presId="urn:microsoft.com/office/officeart/2005/8/layout/chevron1"/>
    <dgm:cxn modelId="{0BBD4E1C-850B-6B44-978F-38C25DD52AC4}" type="presOf" srcId="{38D8B68A-9353-DA4A-8CE0-7DA1D2798DFD}" destId="{51BC60BA-233A-144F-8D78-071F543DEA05}" srcOrd="0" destOrd="0" presId="urn:microsoft.com/office/officeart/2005/8/layout/chevron1"/>
    <dgm:cxn modelId="{046FF206-E72D-4D46-8B94-87DC3D5DDD31}" srcId="{12C5D831-9B1E-FD46-B6DB-45CAEE59F5D9}" destId="{F58277B6-9CCA-DA44-980C-10B42397A742}" srcOrd="1" destOrd="0" parTransId="{9B3A7841-A8A9-4B4F-A199-7F797CB0E441}" sibTransId="{5768202F-69D4-CF48-847F-8AC9260978A1}"/>
    <dgm:cxn modelId="{D4DCD6EF-DC1F-9948-8ADF-9979B16A4DDA}" srcId="{12C5D831-9B1E-FD46-B6DB-45CAEE59F5D9}" destId="{38D8B68A-9353-DA4A-8CE0-7DA1D2798DFD}" srcOrd="2" destOrd="0" parTransId="{CAC468EF-35B0-054B-9AE4-3D2858F6892B}" sibTransId="{BEC544A1-F0AA-824E-A656-4AAC3D46CC3B}"/>
    <dgm:cxn modelId="{442F0C52-DE9D-8F47-B1FB-36A40EE36001}" srcId="{12C5D831-9B1E-FD46-B6DB-45CAEE59F5D9}" destId="{8C6575F9-2A15-BE45-909F-D101D94B84EC}" srcOrd="0" destOrd="0" parTransId="{4458EE4A-B315-B043-95B7-C8A620FA086E}" sibTransId="{C190531D-23F6-8C45-A184-9F46D630A32B}"/>
    <dgm:cxn modelId="{F6FC4430-D01C-9F4C-841D-00C57C4558D6}" type="presOf" srcId="{8C6575F9-2A15-BE45-909F-D101D94B84EC}" destId="{267761D9-9845-FB4A-929F-229A6E62F9F4}" srcOrd="0" destOrd="0" presId="urn:microsoft.com/office/officeart/2005/8/layout/chevron1"/>
    <dgm:cxn modelId="{62C31F30-C0CB-554A-94F0-DF83CDD79E1B}" type="presParOf" srcId="{DB5F35C1-9191-BA41-BFAB-3F0DF937923B}" destId="{267761D9-9845-FB4A-929F-229A6E62F9F4}" srcOrd="0" destOrd="0" presId="urn:microsoft.com/office/officeart/2005/8/layout/chevron1"/>
    <dgm:cxn modelId="{3D821A2C-D8E5-AA4C-8A08-132B875084AF}" type="presParOf" srcId="{DB5F35C1-9191-BA41-BFAB-3F0DF937923B}" destId="{D9CE2FEE-62D3-F541-A4A3-AE17EAA7985D}" srcOrd="1" destOrd="0" presId="urn:microsoft.com/office/officeart/2005/8/layout/chevron1"/>
    <dgm:cxn modelId="{B5A025E4-1229-8748-ADFB-11ED56DDB58F}" type="presParOf" srcId="{DB5F35C1-9191-BA41-BFAB-3F0DF937923B}" destId="{ED011B3B-A95F-2749-BC36-4BD085E69E11}" srcOrd="2" destOrd="0" presId="urn:microsoft.com/office/officeart/2005/8/layout/chevron1"/>
    <dgm:cxn modelId="{6B0EFA9A-0821-7C4A-ABF1-3D956AB328D5}" type="presParOf" srcId="{DB5F35C1-9191-BA41-BFAB-3F0DF937923B}" destId="{87292664-BA61-D548-9B3C-65BAC164EC3B}" srcOrd="3" destOrd="0" presId="urn:microsoft.com/office/officeart/2005/8/layout/chevron1"/>
    <dgm:cxn modelId="{8C9F9B01-F1EF-F64A-9AA8-692AB69B5773}" type="presParOf" srcId="{DB5F35C1-9191-BA41-BFAB-3F0DF937923B}" destId="{51BC60BA-233A-144F-8D78-071F543DEA0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2C5D831-9B1E-FD46-B6DB-45CAEE59F5D9}" type="doc">
      <dgm:prSet loTypeId="urn:microsoft.com/office/officeart/2005/8/layout/chevron1" loCatId="" qsTypeId="urn:microsoft.com/office/officeart/2005/8/quickstyle/simple2" qsCatId="simple" csTypeId="urn:microsoft.com/office/officeart/2005/8/colors/accent2_3" csCatId="accent2" phldr="1"/>
      <dgm:spPr/>
    </dgm:pt>
    <dgm:pt modelId="{8C6575F9-2A15-BE45-909F-D101D94B84EC}">
      <dgm:prSet phldrT="[Text]"/>
      <dgm:spPr/>
      <dgm:t>
        <a:bodyPr/>
        <a:lstStyle/>
        <a:p>
          <a:r>
            <a:rPr lang="en-US" dirty="0"/>
            <a:t>Case background</a:t>
          </a:r>
        </a:p>
      </dgm:t>
    </dgm:pt>
    <dgm:pt modelId="{4458EE4A-B315-B043-95B7-C8A620FA086E}" type="parTrans" cxnId="{442F0C52-DE9D-8F47-B1FB-36A40EE36001}">
      <dgm:prSet/>
      <dgm:spPr/>
      <dgm:t>
        <a:bodyPr/>
        <a:lstStyle/>
        <a:p>
          <a:endParaRPr lang="en-US"/>
        </a:p>
      </dgm:t>
    </dgm:pt>
    <dgm:pt modelId="{C190531D-23F6-8C45-A184-9F46D630A32B}" type="sibTrans" cxnId="{442F0C52-DE9D-8F47-B1FB-36A40EE36001}">
      <dgm:prSet/>
      <dgm:spPr/>
      <dgm:t>
        <a:bodyPr/>
        <a:lstStyle/>
        <a:p>
          <a:endParaRPr lang="en-US"/>
        </a:p>
      </dgm:t>
    </dgm:pt>
    <dgm:pt modelId="{F58277B6-9CCA-DA44-980C-10B42397A742}">
      <dgm:prSet phldrT="[Text]"/>
      <dgm:spPr/>
      <dgm:t>
        <a:bodyPr/>
        <a:lstStyle/>
        <a:p>
          <a:r>
            <a:rPr lang="en-US" dirty="0"/>
            <a:t>Considerations</a:t>
          </a:r>
        </a:p>
      </dgm:t>
    </dgm:pt>
    <dgm:pt modelId="{9B3A7841-A8A9-4B4F-A199-7F797CB0E441}" type="parTrans" cxnId="{046FF206-E72D-4D46-8B94-87DC3D5DDD31}">
      <dgm:prSet/>
      <dgm:spPr/>
      <dgm:t>
        <a:bodyPr/>
        <a:lstStyle/>
        <a:p>
          <a:endParaRPr lang="en-US"/>
        </a:p>
      </dgm:t>
    </dgm:pt>
    <dgm:pt modelId="{5768202F-69D4-CF48-847F-8AC9260978A1}" type="sibTrans" cxnId="{046FF206-E72D-4D46-8B94-87DC3D5DDD31}">
      <dgm:prSet/>
      <dgm:spPr/>
      <dgm:t>
        <a:bodyPr/>
        <a:lstStyle/>
        <a:p>
          <a:endParaRPr lang="en-US"/>
        </a:p>
      </dgm:t>
    </dgm:pt>
    <dgm:pt modelId="{38D8B68A-9353-DA4A-8CE0-7DA1D2798DFD}">
      <dgm:prSet phldrT="[Text]"/>
      <dgm:spPr/>
      <dgm:t>
        <a:bodyPr/>
        <a:lstStyle/>
        <a:p>
          <a:r>
            <a:rPr lang="en-US" dirty="0"/>
            <a:t>Measure selection</a:t>
          </a:r>
        </a:p>
      </dgm:t>
    </dgm:pt>
    <dgm:pt modelId="{CAC468EF-35B0-054B-9AE4-3D2858F6892B}" type="parTrans" cxnId="{D4DCD6EF-DC1F-9948-8ADF-9979B16A4DDA}">
      <dgm:prSet/>
      <dgm:spPr/>
      <dgm:t>
        <a:bodyPr/>
        <a:lstStyle/>
        <a:p>
          <a:endParaRPr lang="en-US"/>
        </a:p>
      </dgm:t>
    </dgm:pt>
    <dgm:pt modelId="{BEC544A1-F0AA-824E-A656-4AAC3D46CC3B}" type="sibTrans" cxnId="{D4DCD6EF-DC1F-9948-8ADF-9979B16A4DDA}">
      <dgm:prSet/>
      <dgm:spPr/>
      <dgm:t>
        <a:bodyPr/>
        <a:lstStyle/>
        <a:p>
          <a:endParaRPr lang="en-US"/>
        </a:p>
      </dgm:t>
    </dgm:pt>
    <dgm:pt modelId="{DB5F35C1-9191-BA41-BFAB-3F0DF937923B}" type="pres">
      <dgm:prSet presAssocID="{12C5D831-9B1E-FD46-B6DB-45CAEE59F5D9}" presName="Name0" presStyleCnt="0">
        <dgm:presLayoutVars>
          <dgm:dir/>
          <dgm:animLvl val="lvl"/>
          <dgm:resizeHandles val="exact"/>
        </dgm:presLayoutVars>
      </dgm:prSet>
      <dgm:spPr/>
    </dgm:pt>
    <dgm:pt modelId="{267761D9-9845-FB4A-929F-229A6E62F9F4}" type="pres">
      <dgm:prSet presAssocID="{8C6575F9-2A15-BE45-909F-D101D94B84EC}" presName="parTxOnly" presStyleLbl="node1" presStyleIdx="0" presStyleCnt="3">
        <dgm:presLayoutVars>
          <dgm:chMax val="0"/>
          <dgm:chPref val="0"/>
          <dgm:bulletEnabled val="1"/>
        </dgm:presLayoutVars>
      </dgm:prSet>
      <dgm:spPr/>
    </dgm:pt>
    <dgm:pt modelId="{D9CE2FEE-62D3-F541-A4A3-AE17EAA7985D}" type="pres">
      <dgm:prSet presAssocID="{C190531D-23F6-8C45-A184-9F46D630A32B}" presName="parTxOnlySpace" presStyleCnt="0"/>
      <dgm:spPr/>
    </dgm:pt>
    <dgm:pt modelId="{ED011B3B-A95F-2749-BC36-4BD085E69E11}" type="pres">
      <dgm:prSet presAssocID="{F58277B6-9CCA-DA44-980C-10B42397A742}" presName="parTxOnly" presStyleLbl="node1" presStyleIdx="1" presStyleCnt="3">
        <dgm:presLayoutVars>
          <dgm:chMax val="0"/>
          <dgm:chPref val="0"/>
          <dgm:bulletEnabled val="1"/>
        </dgm:presLayoutVars>
      </dgm:prSet>
      <dgm:spPr/>
    </dgm:pt>
    <dgm:pt modelId="{87292664-BA61-D548-9B3C-65BAC164EC3B}" type="pres">
      <dgm:prSet presAssocID="{5768202F-69D4-CF48-847F-8AC9260978A1}" presName="parTxOnlySpace" presStyleCnt="0"/>
      <dgm:spPr/>
    </dgm:pt>
    <dgm:pt modelId="{51BC60BA-233A-144F-8D78-071F543DEA05}" type="pres">
      <dgm:prSet presAssocID="{38D8B68A-9353-DA4A-8CE0-7DA1D2798DFD}" presName="parTxOnly" presStyleLbl="node1" presStyleIdx="2" presStyleCnt="3">
        <dgm:presLayoutVars>
          <dgm:chMax val="0"/>
          <dgm:chPref val="0"/>
          <dgm:bulletEnabled val="1"/>
        </dgm:presLayoutVars>
      </dgm:prSet>
      <dgm:spPr/>
    </dgm:pt>
  </dgm:ptLst>
  <dgm:cxnLst>
    <dgm:cxn modelId="{EA9E122D-5E9F-9142-92D4-460AC9A8BA06}" type="presOf" srcId="{8C6575F9-2A15-BE45-909F-D101D94B84EC}" destId="{267761D9-9845-FB4A-929F-229A6E62F9F4}" srcOrd="0" destOrd="0" presId="urn:microsoft.com/office/officeart/2005/8/layout/chevron1"/>
    <dgm:cxn modelId="{56549CB6-593E-294E-A352-88E398B8D082}" type="presOf" srcId="{F58277B6-9CCA-DA44-980C-10B42397A742}" destId="{ED011B3B-A95F-2749-BC36-4BD085E69E11}" srcOrd="0" destOrd="0" presId="urn:microsoft.com/office/officeart/2005/8/layout/chevron1"/>
    <dgm:cxn modelId="{442F0C52-DE9D-8F47-B1FB-36A40EE36001}" srcId="{12C5D831-9B1E-FD46-B6DB-45CAEE59F5D9}" destId="{8C6575F9-2A15-BE45-909F-D101D94B84EC}" srcOrd="0" destOrd="0" parTransId="{4458EE4A-B315-B043-95B7-C8A620FA086E}" sibTransId="{C190531D-23F6-8C45-A184-9F46D630A32B}"/>
    <dgm:cxn modelId="{D4DCD6EF-DC1F-9948-8ADF-9979B16A4DDA}" srcId="{12C5D831-9B1E-FD46-B6DB-45CAEE59F5D9}" destId="{38D8B68A-9353-DA4A-8CE0-7DA1D2798DFD}" srcOrd="2" destOrd="0" parTransId="{CAC468EF-35B0-054B-9AE4-3D2858F6892B}" sibTransId="{BEC544A1-F0AA-824E-A656-4AAC3D46CC3B}"/>
    <dgm:cxn modelId="{315E8E79-A0E8-1743-B904-E5B00789C302}" type="presOf" srcId="{38D8B68A-9353-DA4A-8CE0-7DA1D2798DFD}" destId="{51BC60BA-233A-144F-8D78-071F543DEA05}" srcOrd="0" destOrd="0" presId="urn:microsoft.com/office/officeart/2005/8/layout/chevron1"/>
    <dgm:cxn modelId="{76B44590-270F-214B-B328-6C452716A64E}" type="presOf" srcId="{12C5D831-9B1E-FD46-B6DB-45CAEE59F5D9}" destId="{DB5F35C1-9191-BA41-BFAB-3F0DF937923B}" srcOrd="0" destOrd="0" presId="urn:microsoft.com/office/officeart/2005/8/layout/chevron1"/>
    <dgm:cxn modelId="{046FF206-E72D-4D46-8B94-87DC3D5DDD31}" srcId="{12C5D831-9B1E-FD46-B6DB-45CAEE59F5D9}" destId="{F58277B6-9CCA-DA44-980C-10B42397A742}" srcOrd="1" destOrd="0" parTransId="{9B3A7841-A8A9-4B4F-A199-7F797CB0E441}" sibTransId="{5768202F-69D4-CF48-847F-8AC9260978A1}"/>
    <dgm:cxn modelId="{2D4200EF-4647-2240-80CE-303AD8FAFECD}" type="presParOf" srcId="{DB5F35C1-9191-BA41-BFAB-3F0DF937923B}" destId="{267761D9-9845-FB4A-929F-229A6E62F9F4}" srcOrd="0" destOrd="0" presId="urn:microsoft.com/office/officeart/2005/8/layout/chevron1"/>
    <dgm:cxn modelId="{FB41F068-6B2A-4B4A-A889-0EA8D4A19897}" type="presParOf" srcId="{DB5F35C1-9191-BA41-BFAB-3F0DF937923B}" destId="{D9CE2FEE-62D3-F541-A4A3-AE17EAA7985D}" srcOrd="1" destOrd="0" presId="urn:microsoft.com/office/officeart/2005/8/layout/chevron1"/>
    <dgm:cxn modelId="{20677F6C-B6F6-FC4D-A473-9FEEBBE7DC77}" type="presParOf" srcId="{DB5F35C1-9191-BA41-BFAB-3F0DF937923B}" destId="{ED011B3B-A95F-2749-BC36-4BD085E69E11}" srcOrd="2" destOrd="0" presId="urn:microsoft.com/office/officeart/2005/8/layout/chevron1"/>
    <dgm:cxn modelId="{F5EA59C1-F5D8-0B4F-8CCC-845480B3AC12}" type="presParOf" srcId="{DB5F35C1-9191-BA41-BFAB-3F0DF937923B}" destId="{87292664-BA61-D548-9B3C-65BAC164EC3B}" srcOrd="3" destOrd="0" presId="urn:microsoft.com/office/officeart/2005/8/layout/chevron1"/>
    <dgm:cxn modelId="{DADADE47-1456-7444-9C61-1608AE65070E}" type="presParOf" srcId="{DB5F35C1-9191-BA41-BFAB-3F0DF937923B}" destId="{51BC60BA-233A-144F-8D78-071F543DEA0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2C5D831-9B1E-FD46-B6DB-45CAEE59F5D9}" type="doc">
      <dgm:prSet loTypeId="urn:microsoft.com/office/officeart/2005/8/layout/chevron1" loCatId="" qsTypeId="urn:microsoft.com/office/officeart/2005/8/quickstyle/simple2" qsCatId="simple" csTypeId="urn:microsoft.com/office/officeart/2005/8/colors/accent2_3" csCatId="accent2" phldr="1"/>
      <dgm:spPr/>
    </dgm:pt>
    <dgm:pt modelId="{8C6575F9-2A15-BE45-909F-D101D94B84EC}">
      <dgm:prSet phldrT="[Text]"/>
      <dgm:spPr/>
      <dgm:t>
        <a:bodyPr/>
        <a:lstStyle/>
        <a:p>
          <a:r>
            <a:rPr lang="en-US" dirty="0"/>
            <a:t>Case background</a:t>
          </a:r>
        </a:p>
      </dgm:t>
    </dgm:pt>
    <dgm:pt modelId="{4458EE4A-B315-B043-95B7-C8A620FA086E}" type="parTrans" cxnId="{442F0C52-DE9D-8F47-B1FB-36A40EE36001}">
      <dgm:prSet/>
      <dgm:spPr/>
      <dgm:t>
        <a:bodyPr/>
        <a:lstStyle/>
        <a:p>
          <a:endParaRPr lang="en-US"/>
        </a:p>
      </dgm:t>
    </dgm:pt>
    <dgm:pt modelId="{C190531D-23F6-8C45-A184-9F46D630A32B}" type="sibTrans" cxnId="{442F0C52-DE9D-8F47-B1FB-36A40EE36001}">
      <dgm:prSet/>
      <dgm:spPr/>
      <dgm:t>
        <a:bodyPr/>
        <a:lstStyle/>
        <a:p>
          <a:endParaRPr lang="en-US"/>
        </a:p>
      </dgm:t>
    </dgm:pt>
    <dgm:pt modelId="{F58277B6-9CCA-DA44-980C-10B42397A742}">
      <dgm:prSet phldrT="[Text]"/>
      <dgm:spPr/>
      <dgm:t>
        <a:bodyPr/>
        <a:lstStyle/>
        <a:p>
          <a:r>
            <a:rPr lang="en-US" dirty="0"/>
            <a:t>Considerations</a:t>
          </a:r>
        </a:p>
      </dgm:t>
    </dgm:pt>
    <dgm:pt modelId="{9B3A7841-A8A9-4B4F-A199-7F797CB0E441}" type="parTrans" cxnId="{046FF206-E72D-4D46-8B94-87DC3D5DDD31}">
      <dgm:prSet/>
      <dgm:spPr/>
      <dgm:t>
        <a:bodyPr/>
        <a:lstStyle/>
        <a:p>
          <a:endParaRPr lang="en-US"/>
        </a:p>
      </dgm:t>
    </dgm:pt>
    <dgm:pt modelId="{5768202F-69D4-CF48-847F-8AC9260978A1}" type="sibTrans" cxnId="{046FF206-E72D-4D46-8B94-87DC3D5DDD31}">
      <dgm:prSet/>
      <dgm:spPr/>
      <dgm:t>
        <a:bodyPr/>
        <a:lstStyle/>
        <a:p>
          <a:endParaRPr lang="en-US"/>
        </a:p>
      </dgm:t>
    </dgm:pt>
    <dgm:pt modelId="{38D8B68A-9353-DA4A-8CE0-7DA1D2798DFD}">
      <dgm:prSet phldrT="[Text]"/>
      <dgm:spPr/>
      <dgm:t>
        <a:bodyPr/>
        <a:lstStyle/>
        <a:p>
          <a:r>
            <a:rPr lang="en-US" dirty="0"/>
            <a:t>Measure selection</a:t>
          </a:r>
        </a:p>
      </dgm:t>
    </dgm:pt>
    <dgm:pt modelId="{CAC468EF-35B0-054B-9AE4-3D2858F6892B}" type="parTrans" cxnId="{D4DCD6EF-DC1F-9948-8ADF-9979B16A4DDA}">
      <dgm:prSet/>
      <dgm:spPr/>
      <dgm:t>
        <a:bodyPr/>
        <a:lstStyle/>
        <a:p>
          <a:endParaRPr lang="en-US"/>
        </a:p>
      </dgm:t>
    </dgm:pt>
    <dgm:pt modelId="{BEC544A1-F0AA-824E-A656-4AAC3D46CC3B}" type="sibTrans" cxnId="{D4DCD6EF-DC1F-9948-8ADF-9979B16A4DDA}">
      <dgm:prSet/>
      <dgm:spPr/>
      <dgm:t>
        <a:bodyPr/>
        <a:lstStyle/>
        <a:p>
          <a:endParaRPr lang="en-US"/>
        </a:p>
      </dgm:t>
    </dgm:pt>
    <dgm:pt modelId="{DB5F35C1-9191-BA41-BFAB-3F0DF937923B}" type="pres">
      <dgm:prSet presAssocID="{12C5D831-9B1E-FD46-B6DB-45CAEE59F5D9}" presName="Name0" presStyleCnt="0">
        <dgm:presLayoutVars>
          <dgm:dir/>
          <dgm:animLvl val="lvl"/>
          <dgm:resizeHandles val="exact"/>
        </dgm:presLayoutVars>
      </dgm:prSet>
      <dgm:spPr/>
    </dgm:pt>
    <dgm:pt modelId="{267761D9-9845-FB4A-929F-229A6E62F9F4}" type="pres">
      <dgm:prSet presAssocID="{8C6575F9-2A15-BE45-909F-D101D94B84EC}" presName="parTxOnly" presStyleLbl="node1" presStyleIdx="0" presStyleCnt="3">
        <dgm:presLayoutVars>
          <dgm:chMax val="0"/>
          <dgm:chPref val="0"/>
          <dgm:bulletEnabled val="1"/>
        </dgm:presLayoutVars>
      </dgm:prSet>
      <dgm:spPr/>
    </dgm:pt>
    <dgm:pt modelId="{D9CE2FEE-62D3-F541-A4A3-AE17EAA7985D}" type="pres">
      <dgm:prSet presAssocID="{C190531D-23F6-8C45-A184-9F46D630A32B}" presName="parTxOnlySpace" presStyleCnt="0"/>
      <dgm:spPr/>
    </dgm:pt>
    <dgm:pt modelId="{ED011B3B-A95F-2749-BC36-4BD085E69E11}" type="pres">
      <dgm:prSet presAssocID="{F58277B6-9CCA-DA44-980C-10B42397A742}" presName="parTxOnly" presStyleLbl="node1" presStyleIdx="1" presStyleCnt="3">
        <dgm:presLayoutVars>
          <dgm:chMax val="0"/>
          <dgm:chPref val="0"/>
          <dgm:bulletEnabled val="1"/>
        </dgm:presLayoutVars>
      </dgm:prSet>
      <dgm:spPr/>
    </dgm:pt>
    <dgm:pt modelId="{87292664-BA61-D548-9B3C-65BAC164EC3B}" type="pres">
      <dgm:prSet presAssocID="{5768202F-69D4-CF48-847F-8AC9260978A1}" presName="parTxOnlySpace" presStyleCnt="0"/>
      <dgm:spPr/>
    </dgm:pt>
    <dgm:pt modelId="{51BC60BA-233A-144F-8D78-071F543DEA05}" type="pres">
      <dgm:prSet presAssocID="{38D8B68A-9353-DA4A-8CE0-7DA1D2798DFD}" presName="parTxOnly" presStyleLbl="node1" presStyleIdx="2" presStyleCnt="3">
        <dgm:presLayoutVars>
          <dgm:chMax val="0"/>
          <dgm:chPref val="0"/>
          <dgm:bulletEnabled val="1"/>
        </dgm:presLayoutVars>
      </dgm:prSet>
      <dgm:spPr/>
    </dgm:pt>
  </dgm:ptLst>
  <dgm:cxnLst>
    <dgm:cxn modelId="{7DAFDABE-AA40-A443-8CA7-2F98C39A2308}" type="presOf" srcId="{F58277B6-9CCA-DA44-980C-10B42397A742}" destId="{ED011B3B-A95F-2749-BC36-4BD085E69E11}" srcOrd="0" destOrd="0" presId="urn:microsoft.com/office/officeart/2005/8/layout/chevron1"/>
    <dgm:cxn modelId="{63E3544C-55EA-074D-A4BE-616F09D20373}" type="presOf" srcId="{12C5D831-9B1E-FD46-B6DB-45CAEE59F5D9}" destId="{DB5F35C1-9191-BA41-BFAB-3F0DF937923B}" srcOrd="0" destOrd="0" presId="urn:microsoft.com/office/officeart/2005/8/layout/chevron1"/>
    <dgm:cxn modelId="{442F0C52-DE9D-8F47-B1FB-36A40EE36001}" srcId="{12C5D831-9B1E-FD46-B6DB-45CAEE59F5D9}" destId="{8C6575F9-2A15-BE45-909F-D101D94B84EC}" srcOrd="0" destOrd="0" parTransId="{4458EE4A-B315-B043-95B7-C8A620FA086E}" sibTransId="{C190531D-23F6-8C45-A184-9F46D630A32B}"/>
    <dgm:cxn modelId="{D4DCD6EF-DC1F-9948-8ADF-9979B16A4DDA}" srcId="{12C5D831-9B1E-FD46-B6DB-45CAEE59F5D9}" destId="{38D8B68A-9353-DA4A-8CE0-7DA1D2798DFD}" srcOrd="2" destOrd="0" parTransId="{CAC468EF-35B0-054B-9AE4-3D2858F6892B}" sibTransId="{BEC544A1-F0AA-824E-A656-4AAC3D46CC3B}"/>
    <dgm:cxn modelId="{1265DDCA-F2CA-014E-A106-20400036AB3A}" type="presOf" srcId="{8C6575F9-2A15-BE45-909F-D101D94B84EC}" destId="{267761D9-9845-FB4A-929F-229A6E62F9F4}" srcOrd="0" destOrd="0" presId="urn:microsoft.com/office/officeart/2005/8/layout/chevron1"/>
    <dgm:cxn modelId="{2B63952B-8241-9D4C-8DD0-D3C8A5E5B836}" type="presOf" srcId="{38D8B68A-9353-DA4A-8CE0-7DA1D2798DFD}" destId="{51BC60BA-233A-144F-8D78-071F543DEA05}" srcOrd="0" destOrd="0" presId="urn:microsoft.com/office/officeart/2005/8/layout/chevron1"/>
    <dgm:cxn modelId="{046FF206-E72D-4D46-8B94-87DC3D5DDD31}" srcId="{12C5D831-9B1E-FD46-B6DB-45CAEE59F5D9}" destId="{F58277B6-9CCA-DA44-980C-10B42397A742}" srcOrd="1" destOrd="0" parTransId="{9B3A7841-A8A9-4B4F-A199-7F797CB0E441}" sibTransId="{5768202F-69D4-CF48-847F-8AC9260978A1}"/>
    <dgm:cxn modelId="{60244903-67EC-C246-BEDC-4F60FC765F32}" type="presParOf" srcId="{DB5F35C1-9191-BA41-BFAB-3F0DF937923B}" destId="{267761D9-9845-FB4A-929F-229A6E62F9F4}" srcOrd="0" destOrd="0" presId="urn:microsoft.com/office/officeart/2005/8/layout/chevron1"/>
    <dgm:cxn modelId="{93100401-A3B6-CF45-8FC3-2448E345EF5A}" type="presParOf" srcId="{DB5F35C1-9191-BA41-BFAB-3F0DF937923B}" destId="{D9CE2FEE-62D3-F541-A4A3-AE17EAA7985D}" srcOrd="1" destOrd="0" presId="urn:microsoft.com/office/officeart/2005/8/layout/chevron1"/>
    <dgm:cxn modelId="{841CDA43-52A1-034D-954A-A283D57369E4}" type="presParOf" srcId="{DB5F35C1-9191-BA41-BFAB-3F0DF937923B}" destId="{ED011B3B-A95F-2749-BC36-4BD085E69E11}" srcOrd="2" destOrd="0" presId="urn:microsoft.com/office/officeart/2005/8/layout/chevron1"/>
    <dgm:cxn modelId="{8A4C772F-86E0-B048-8DB4-7276DA1F781E}" type="presParOf" srcId="{DB5F35C1-9191-BA41-BFAB-3F0DF937923B}" destId="{87292664-BA61-D548-9B3C-65BAC164EC3B}" srcOrd="3" destOrd="0" presId="urn:microsoft.com/office/officeart/2005/8/layout/chevron1"/>
    <dgm:cxn modelId="{4409C7EE-BDA3-7C4D-A67A-8A586022AAD5}" type="presParOf" srcId="{DB5F35C1-9191-BA41-BFAB-3F0DF937923B}" destId="{51BC60BA-233A-144F-8D78-071F543DEA0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2C5D831-9B1E-FD46-B6DB-45CAEE59F5D9}" type="doc">
      <dgm:prSet loTypeId="urn:microsoft.com/office/officeart/2005/8/layout/chevron1" loCatId="" qsTypeId="urn:microsoft.com/office/officeart/2005/8/quickstyle/simple2" qsCatId="simple" csTypeId="urn:microsoft.com/office/officeart/2005/8/colors/accent2_3" csCatId="accent2" phldr="1"/>
      <dgm:spPr/>
    </dgm:pt>
    <dgm:pt modelId="{8C6575F9-2A15-BE45-909F-D101D94B84EC}">
      <dgm:prSet phldrT="[Text]"/>
      <dgm:spPr/>
      <dgm:t>
        <a:bodyPr/>
        <a:lstStyle/>
        <a:p>
          <a:r>
            <a:rPr lang="en-US" dirty="0"/>
            <a:t>Case background</a:t>
          </a:r>
        </a:p>
      </dgm:t>
    </dgm:pt>
    <dgm:pt modelId="{4458EE4A-B315-B043-95B7-C8A620FA086E}" type="parTrans" cxnId="{442F0C52-DE9D-8F47-B1FB-36A40EE36001}">
      <dgm:prSet/>
      <dgm:spPr/>
      <dgm:t>
        <a:bodyPr/>
        <a:lstStyle/>
        <a:p>
          <a:endParaRPr lang="en-US"/>
        </a:p>
      </dgm:t>
    </dgm:pt>
    <dgm:pt modelId="{C190531D-23F6-8C45-A184-9F46D630A32B}" type="sibTrans" cxnId="{442F0C52-DE9D-8F47-B1FB-36A40EE36001}">
      <dgm:prSet/>
      <dgm:spPr/>
      <dgm:t>
        <a:bodyPr/>
        <a:lstStyle/>
        <a:p>
          <a:endParaRPr lang="en-US"/>
        </a:p>
      </dgm:t>
    </dgm:pt>
    <dgm:pt modelId="{F58277B6-9CCA-DA44-980C-10B42397A742}">
      <dgm:prSet phldrT="[Text]"/>
      <dgm:spPr/>
      <dgm:t>
        <a:bodyPr/>
        <a:lstStyle/>
        <a:p>
          <a:r>
            <a:rPr lang="en-US" dirty="0"/>
            <a:t>Considerations</a:t>
          </a:r>
        </a:p>
      </dgm:t>
    </dgm:pt>
    <dgm:pt modelId="{9B3A7841-A8A9-4B4F-A199-7F797CB0E441}" type="parTrans" cxnId="{046FF206-E72D-4D46-8B94-87DC3D5DDD31}">
      <dgm:prSet/>
      <dgm:spPr/>
      <dgm:t>
        <a:bodyPr/>
        <a:lstStyle/>
        <a:p>
          <a:endParaRPr lang="en-US"/>
        </a:p>
      </dgm:t>
    </dgm:pt>
    <dgm:pt modelId="{5768202F-69D4-CF48-847F-8AC9260978A1}" type="sibTrans" cxnId="{046FF206-E72D-4D46-8B94-87DC3D5DDD31}">
      <dgm:prSet/>
      <dgm:spPr/>
      <dgm:t>
        <a:bodyPr/>
        <a:lstStyle/>
        <a:p>
          <a:endParaRPr lang="en-US"/>
        </a:p>
      </dgm:t>
    </dgm:pt>
    <dgm:pt modelId="{38D8B68A-9353-DA4A-8CE0-7DA1D2798DFD}">
      <dgm:prSet phldrT="[Text]"/>
      <dgm:spPr/>
      <dgm:t>
        <a:bodyPr/>
        <a:lstStyle/>
        <a:p>
          <a:r>
            <a:rPr lang="en-US" dirty="0"/>
            <a:t>Measure selection</a:t>
          </a:r>
        </a:p>
      </dgm:t>
    </dgm:pt>
    <dgm:pt modelId="{CAC468EF-35B0-054B-9AE4-3D2858F6892B}" type="parTrans" cxnId="{D4DCD6EF-DC1F-9948-8ADF-9979B16A4DDA}">
      <dgm:prSet/>
      <dgm:spPr/>
      <dgm:t>
        <a:bodyPr/>
        <a:lstStyle/>
        <a:p>
          <a:endParaRPr lang="en-US"/>
        </a:p>
      </dgm:t>
    </dgm:pt>
    <dgm:pt modelId="{BEC544A1-F0AA-824E-A656-4AAC3D46CC3B}" type="sibTrans" cxnId="{D4DCD6EF-DC1F-9948-8ADF-9979B16A4DDA}">
      <dgm:prSet/>
      <dgm:spPr/>
      <dgm:t>
        <a:bodyPr/>
        <a:lstStyle/>
        <a:p>
          <a:endParaRPr lang="en-US"/>
        </a:p>
      </dgm:t>
    </dgm:pt>
    <dgm:pt modelId="{DB5F35C1-9191-BA41-BFAB-3F0DF937923B}" type="pres">
      <dgm:prSet presAssocID="{12C5D831-9B1E-FD46-B6DB-45CAEE59F5D9}" presName="Name0" presStyleCnt="0">
        <dgm:presLayoutVars>
          <dgm:dir/>
          <dgm:animLvl val="lvl"/>
          <dgm:resizeHandles val="exact"/>
        </dgm:presLayoutVars>
      </dgm:prSet>
      <dgm:spPr/>
    </dgm:pt>
    <dgm:pt modelId="{267761D9-9845-FB4A-929F-229A6E62F9F4}" type="pres">
      <dgm:prSet presAssocID="{8C6575F9-2A15-BE45-909F-D101D94B84EC}" presName="parTxOnly" presStyleLbl="node1" presStyleIdx="0" presStyleCnt="3">
        <dgm:presLayoutVars>
          <dgm:chMax val="0"/>
          <dgm:chPref val="0"/>
          <dgm:bulletEnabled val="1"/>
        </dgm:presLayoutVars>
      </dgm:prSet>
      <dgm:spPr/>
    </dgm:pt>
    <dgm:pt modelId="{D9CE2FEE-62D3-F541-A4A3-AE17EAA7985D}" type="pres">
      <dgm:prSet presAssocID="{C190531D-23F6-8C45-A184-9F46D630A32B}" presName="parTxOnlySpace" presStyleCnt="0"/>
      <dgm:spPr/>
    </dgm:pt>
    <dgm:pt modelId="{ED011B3B-A95F-2749-BC36-4BD085E69E11}" type="pres">
      <dgm:prSet presAssocID="{F58277B6-9CCA-DA44-980C-10B42397A742}" presName="parTxOnly" presStyleLbl="node1" presStyleIdx="1" presStyleCnt="3">
        <dgm:presLayoutVars>
          <dgm:chMax val="0"/>
          <dgm:chPref val="0"/>
          <dgm:bulletEnabled val="1"/>
        </dgm:presLayoutVars>
      </dgm:prSet>
      <dgm:spPr/>
    </dgm:pt>
    <dgm:pt modelId="{87292664-BA61-D548-9B3C-65BAC164EC3B}" type="pres">
      <dgm:prSet presAssocID="{5768202F-69D4-CF48-847F-8AC9260978A1}" presName="parTxOnlySpace" presStyleCnt="0"/>
      <dgm:spPr/>
    </dgm:pt>
    <dgm:pt modelId="{51BC60BA-233A-144F-8D78-071F543DEA05}" type="pres">
      <dgm:prSet presAssocID="{38D8B68A-9353-DA4A-8CE0-7DA1D2798DFD}" presName="parTxOnly" presStyleLbl="node1" presStyleIdx="2" presStyleCnt="3">
        <dgm:presLayoutVars>
          <dgm:chMax val="0"/>
          <dgm:chPref val="0"/>
          <dgm:bulletEnabled val="1"/>
        </dgm:presLayoutVars>
      </dgm:prSet>
      <dgm:spPr/>
    </dgm:pt>
  </dgm:ptLst>
  <dgm:cxnLst>
    <dgm:cxn modelId="{2E8A488D-A1E8-7044-8DB6-D986873D00E7}" type="presOf" srcId="{38D8B68A-9353-DA4A-8CE0-7DA1D2798DFD}" destId="{51BC60BA-233A-144F-8D78-071F543DEA05}" srcOrd="0" destOrd="0" presId="urn:microsoft.com/office/officeart/2005/8/layout/chevron1"/>
    <dgm:cxn modelId="{442F0C52-DE9D-8F47-B1FB-36A40EE36001}" srcId="{12C5D831-9B1E-FD46-B6DB-45CAEE59F5D9}" destId="{8C6575F9-2A15-BE45-909F-D101D94B84EC}" srcOrd="0" destOrd="0" parTransId="{4458EE4A-B315-B043-95B7-C8A620FA086E}" sibTransId="{C190531D-23F6-8C45-A184-9F46D630A32B}"/>
    <dgm:cxn modelId="{D4DCD6EF-DC1F-9948-8ADF-9979B16A4DDA}" srcId="{12C5D831-9B1E-FD46-B6DB-45CAEE59F5D9}" destId="{38D8B68A-9353-DA4A-8CE0-7DA1D2798DFD}" srcOrd="2" destOrd="0" parTransId="{CAC468EF-35B0-054B-9AE4-3D2858F6892B}" sibTransId="{BEC544A1-F0AA-824E-A656-4AAC3D46CC3B}"/>
    <dgm:cxn modelId="{A309D4DF-764B-E645-9E35-F02F4B05C81F}" type="presOf" srcId="{8C6575F9-2A15-BE45-909F-D101D94B84EC}" destId="{267761D9-9845-FB4A-929F-229A6E62F9F4}" srcOrd="0" destOrd="0" presId="urn:microsoft.com/office/officeart/2005/8/layout/chevron1"/>
    <dgm:cxn modelId="{7EC79C5E-E58D-C641-87BE-FB411C18E96F}" type="presOf" srcId="{F58277B6-9CCA-DA44-980C-10B42397A742}" destId="{ED011B3B-A95F-2749-BC36-4BD085E69E11}" srcOrd="0" destOrd="0" presId="urn:microsoft.com/office/officeart/2005/8/layout/chevron1"/>
    <dgm:cxn modelId="{EEF2F852-9E17-7648-AC0B-8E83878EB26C}" type="presOf" srcId="{12C5D831-9B1E-FD46-B6DB-45CAEE59F5D9}" destId="{DB5F35C1-9191-BA41-BFAB-3F0DF937923B}" srcOrd="0" destOrd="0" presId="urn:microsoft.com/office/officeart/2005/8/layout/chevron1"/>
    <dgm:cxn modelId="{046FF206-E72D-4D46-8B94-87DC3D5DDD31}" srcId="{12C5D831-9B1E-FD46-B6DB-45CAEE59F5D9}" destId="{F58277B6-9CCA-DA44-980C-10B42397A742}" srcOrd="1" destOrd="0" parTransId="{9B3A7841-A8A9-4B4F-A199-7F797CB0E441}" sibTransId="{5768202F-69D4-CF48-847F-8AC9260978A1}"/>
    <dgm:cxn modelId="{9D185C90-42EF-F24C-94EA-FED0282E92E4}" type="presParOf" srcId="{DB5F35C1-9191-BA41-BFAB-3F0DF937923B}" destId="{267761D9-9845-FB4A-929F-229A6E62F9F4}" srcOrd="0" destOrd="0" presId="urn:microsoft.com/office/officeart/2005/8/layout/chevron1"/>
    <dgm:cxn modelId="{8F9C0C99-1AB1-B042-AC9D-E7CB07F2AA2E}" type="presParOf" srcId="{DB5F35C1-9191-BA41-BFAB-3F0DF937923B}" destId="{D9CE2FEE-62D3-F541-A4A3-AE17EAA7985D}" srcOrd="1" destOrd="0" presId="urn:microsoft.com/office/officeart/2005/8/layout/chevron1"/>
    <dgm:cxn modelId="{A5645DBA-B873-9A48-965D-56BB19CBC6AD}" type="presParOf" srcId="{DB5F35C1-9191-BA41-BFAB-3F0DF937923B}" destId="{ED011B3B-A95F-2749-BC36-4BD085E69E11}" srcOrd="2" destOrd="0" presId="urn:microsoft.com/office/officeart/2005/8/layout/chevron1"/>
    <dgm:cxn modelId="{3FAC5936-34AF-8144-92C6-DFBB82B7EB5B}" type="presParOf" srcId="{DB5F35C1-9191-BA41-BFAB-3F0DF937923B}" destId="{87292664-BA61-D548-9B3C-65BAC164EC3B}" srcOrd="3" destOrd="0" presId="urn:microsoft.com/office/officeart/2005/8/layout/chevron1"/>
    <dgm:cxn modelId="{48C36CED-1467-CB40-B649-1D71457731E2}" type="presParOf" srcId="{DB5F35C1-9191-BA41-BFAB-3F0DF937923B}" destId="{51BC60BA-233A-144F-8D78-071F543DEA0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2C5D831-9B1E-FD46-B6DB-45CAEE59F5D9}" type="doc">
      <dgm:prSet loTypeId="urn:microsoft.com/office/officeart/2005/8/layout/chevron1" loCatId="" qsTypeId="urn:microsoft.com/office/officeart/2005/8/quickstyle/simple2" qsCatId="simple" csTypeId="urn:microsoft.com/office/officeart/2005/8/colors/accent2_3" csCatId="accent2" phldr="1"/>
      <dgm:spPr/>
    </dgm:pt>
    <dgm:pt modelId="{8C6575F9-2A15-BE45-909F-D101D94B84EC}">
      <dgm:prSet phldrT="[Text]"/>
      <dgm:spPr/>
      <dgm:t>
        <a:bodyPr/>
        <a:lstStyle/>
        <a:p>
          <a:r>
            <a:rPr lang="en-US" dirty="0"/>
            <a:t>Case background</a:t>
          </a:r>
        </a:p>
      </dgm:t>
    </dgm:pt>
    <dgm:pt modelId="{4458EE4A-B315-B043-95B7-C8A620FA086E}" type="parTrans" cxnId="{442F0C52-DE9D-8F47-B1FB-36A40EE36001}">
      <dgm:prSet/>
      <dgm:spPr/>
      <dgm:t>
        <a:bodyPr/>
        <a:lstStyle/>
        <a:p>
          <a:endParaRPr lang="en-US"/>
        </a:p>
      </dgm:t>
    </dgm:pt>
    <dgm:pt modelId="{C190531D-23F6-8C45-A184-9F46D630A32B}" type="sibTrans" cxnId="{442F0C52-DE9D-8F47-B1FB-36A40EE36001}">
      <dgm:prSet/>
      <dgm:spPr/>
      <dgm:t>
        <a:bodyPr/>
        <a:lstStyle/>
        <a:p>
          <a:endParaRPr lang="en-US"/>
        </a:p>
      </dgm:t>
    </dgm:pt>
    <dgm:pt modelId="{F58277B6-9CCA-DA44-980C-10B42397A742}">
      <dgm:prSet phldrT="[Text]"/>
      <dgm:spPr/>
      <dgm:t>
        <a:bodyPr/>
        <a:lstStyle/>
        <a:p>
          <a:r>
            <a:rPr lang="en-US" dirty="0"/>
            <a:t>Considerations</a:t>
          </a:r>
        </a:p>
      </dgm:t>
    </dgm:pt>
    <dgm:pt modelId="{9B3A7841-A8A9-4B4F-A199-7F797CB0E441}" type="parTrans" cxnId="{046FF206-E72D-4D46-8B94-87DC3D5DDD31}">
      <dgm:prSet/>
      <dgm:spPr/>
      <dgm:t>
        <a:bodyPr/>
        <a:lstStyle/>
        <a:p>
          <a:endParaRPr lang="en-US"/>
        </a:p>
      </dgm:t>
    </dgm:pt>
    <dgm:pt modelId="{5768202F-69D4-CF48-847F-8AC9260978A1}" type="sibTrans" cxnId="{046FF206-E72D-4D46-8B94-87DC3D5DDD31}">
      <dgm:prSet/>
      <dgm:spPr/>
      <dgm:t>
        <a:bodyPr/>
        <a:lstStyle/>
        <a:p>
          <a:endParaRPr lang="en-US"/>
        </a:p>
      </dgm:t>
    </dgm:pt>
    <dgm:pt modelId="{38D8B68A-9353-DA4A-8CE0-7DA1D2798DFD}">
      <dgm:prSet phldrT="[Text]"/>
      <dgm:spPr/>
      <dgm:t>
        <a:bodyPr/>
        <a:lstStyle/>
        <a:p>
          <a:r>
            <a:rPr lang="en-US" dirty="0"/>
            <a:t>Measure selection</a:t>
          </a:r>
        </a:p>
      </dgm:t>
    </dgm:pt>
    <dgm:pt modelId="{CAC468EF-35B0-054B-9AE4-3D2858F6892B}" type="parTrans" cxnId="{D4DCD6EF-DC1F-9948-8ADF-9979B16A4DDA}">
      <dgm:prSet/>
      <dgm:spPr/>
      <dgm:t>
        <a:bodyPr/>
        <a:lstStyle/>
        <a:p>
          <a:endParaRPr lang="en-US"/>
        </a:p>
      </dgm:t>
    </dgm:pt>
    <dgm:pt modelId="{BEC544A1-F0AA-824E-A656-4AAC3D46CC3B}" type="sibTrans" cxnId="{D4DCD6EF-DC1F-9948-8ADF-9979B16A4DDA}">
      <dgm:prSet/>
      <dgm:spPr/>
      <dgm:t>
        <a:bodyPr/>
        <a:lstStyle/>
        <a:p>
          <a:endParaRPr lang="en-US"/>
        </a:p>
      </dgm:t>
    </dgm:pt>
    <dgm:pt modelId="{DB5F35C1-9191-BA41-BFAB-3F0DF937923B}" type="pres">
      <dgm:prSet presAssocID="{12C5D831-9B1E-FD46-B6DB-45CAEE59F5D9}" presName="Name0" presStyleCnt="0">
        <dgm:presLayoutVars>
          <dgm:dir/>
          <dgm:animLvl val="lvl"/>
          <dgm:resizeHandles val="exact"/>
        </dgm:presLayoutVars>
      </dgm:prSet>
      <dgm:spPr/>
    </dgm:pt>
    <dgm:pt modelId="{267761D9-9845-FB4A-929F-229A6E62F9F4}" type="pres">
      <dgm:prSet presAssocID="{8C6575F9-2A15-BE45-909F-D101D94B84EC}" presName="parTxOnly" presStyleLbl="node1" presStyleIdx="0" presStyleCnt="3">
        <dgm:presLayoutVars>
          <dgm:chMax val="0"/>
          <dgm:chPref val="0"/>
          <dgm:bulletEnabled val="1"/>
        </dgm:presLayoutVars>
      </dgm:prSet>
      <dgm:spPr/>
    </dgm:pt>
    <dgm:pt modelId="{D9CE2FEE-62D3-F541-A4A3-AE17EAA7985D}" type="pres">
      <dgm:prSet presAssocID="{C190531D-23F6-8C45-A184-9F46D630A32B}" presName="parTxOnlySpace" presStyleCnt="0"/>
      <dgm:spPr/>
    </dgm:pt>
    <dgm:pt modelId="{ED011B3B-A95F-2749-BC36-4BD085E69E11}" type="pres">
      <dgm:prSet presAssocID="{F58277B6-9CCA-DA44-980C-10B42397A742}" presName="parTxOnly" presStyleLbl="node1" presStyleIdx="1" presStyleCnt="3">
        <dgm:presLayoutVars>
          <dgm:chMax val="0"/>
          <dgm:chPref val="0"/>
          <dgm:bulletEnabled val="1"/>
        </dgm:presLayoutVars>
      </dgm:prSet>
      <dgm:spPr/>
    </dgm:pt>
    <dgm:pt modelId="{87292664-BA61-D548-9B3C-65BAC164EC3B}" type="pres">
      <dgm:prSet presAssocID="{5768202F-69D4-CF48-847F-8AC9260978A1}" presName="parTxOnlySpace" presStyleCnt="0"/>
      <dgm:spPr/>
    </dgm:pt>
    <dgm:pt modelId="{51BC60BA-233A-144F-8D78-071F543DEA05}" type="pres">
      <dgm:prSet presAssocID="{38D8B68A-9353-DA4A-8CE0-7DA1D2798DFD}" presName="parTxOnly" presStyleLbl="node1" presStyleIdx="2" presStyleCnt="3">
        <dgm:presLayoutVars>
          <dgm:chMax val="0"/>
          <dgm:chPref val="0"/>
          <dgm:bulletEnabled val="1"/>
        </dgm:presLayoutVars>
      </dgm:prSet>
      <dgm:spPr/>
    </dgm:pt>
  </dgm:ptLst>
  <dgm:cxnLst>
    <dgm:cxn modelId="{70D8E65F-198C-0F43-91FF-FDF54CDFDC5C}" type="presOf" srcId="{38D8B68A-9353-DA4A-8CE0-7DA1D2798DFD}" destId="{51BC60BA-233A-144F-8D78-071F543DEA05}" srcOrd="0" destOrd="0" presId="urn:microsoft.com/office/officeart/2005/8/layout/chevron1"/>
    <dgm:cxn modelId="{442F0C52-DE9D-8F47-B1FB-36A40EE36001}" srcId="{12C5D831-9B1E-FD46-B6DB-45CAEE59F5D9}" destId="{8C6575F9-2A15-BE45-909F-D101D94B84EC}" srcOrd="0" destOrd="0" parTransId="{4458EE4A-B315-B043-95B7-C8A620FA086E}" sibTransId="{C190531D-23F6-8C45-A184-9F46D630A32B}"/>
    <dgm:cxn modelId="{D4DCD6EF-DC1F-9948-8ADF-9979B16A4DDA}" srcId="{12C5D831-9B1E-FD46-B6DB-45CAEE59F5D9}" destId="{38D8B68A-9353-DA4A-8CE0-7DA1D2798DFD}" srcOrd="2" destOrd="0" parTransId="{CAC468EF-35B0-054B-9AE4-3D2858F6892B}" sibTransId="{BEC544A1-F0AA-824E-A656-4AAC3D46CC3B}"/>
    <dgm:cxn modelId="{EBDDEFE5-83AB-5348-9049-91A43E3502A1}" type="presOf" srcId="{F58277B6-9CCA-DA44-980C-10B42397A742}" destId="{ED011B3B-A95F-2749-BC36-4BD085E69E11}" srcOrd="0" destOrd="0" presId="urn:microsoft.com/office/officeart/2005/8/layout/chevron1"/>
    <dgm:cxn modelId="{BE875A4D-5F97-E947-BBD4-5B477CC7119E}" type="presOf" srcId="{12C5D831-9B1E-FD46-B6DB-45CAEE59F5D9}" destId="{DB5F35C1-9191-BA41-BFAB-3F0DF937923B}" srcOrd="0" destOrd="0" presId="urn:microsoft.com/office/officeart/2005/8/layout/chevron1"/>
    <dgm:cxn modelId="{2CC7298D-A0DE-DB47-A993-7C6D9654EBA5}" type="presOf" srcId="{8C6575F9-2A15-BE45-909F-D101D94B84EC}" destId="{267761D9-9845-FB4A-929F-229A6E62F9F4}" srcOrd="0" destOrd="0" presId="urn:microsoft.com/office/officeart/2005/8/layout/chevron1"/>
    <dgm:cxn modelId="{046FF206-E72D-4D46-8B94-87DC3D5DDD31}" srcId="{12C5D831-9B1E-FD46-B6DB-45CAEE59F5D9}" destId="{F58277B6-9CCA-DA44-980C-10B42397A742}" srcOrd="1" destOrd="0" parTransId="{9B3A7841-A8A9-4B4F-A199-7F797CB0E441}" sibTransId="{5768202F-69D4-CF48-847F-8AC9260978A1}"/>
    <dgm:cxn modelId="{1C4FC8F5-78CC-B546-B45F-287CE7917D2F}" type="presParOf" srcId="{DB5F35C1-9191-BA41-BFAB-3F0DF937923B}" destId="{267761D9-9845-FB4A-929F-229A6E62F9F4}" srcOrd="0" destOrd="0" presId="urn:microsoft.com/office/officeart/2005/8/layout/chevron1"/>
    <dgm:cxn modelId="{4570866C-7733-BD43-96AA-A57302A02E9F}" type="presParOf" srcId="{DB5F35C1-9191-BA41-BFAB-3F0DF937923B}" destId="{D9CE2FEE-62D3-F541-A4A3-AE17EAA7985D}" srcOrd="1" destOrd="0" presId="urn:microsoft.com/office/officeart/2005/8/layout/chevron1"/>
    <dgm:cxn modelId="{B4A0FBCF-D593-BD4D-8650-BFC009B1D466}" type="presParOf" srcId="{DB5F35C1-9191-BA41-BFAB-3F0DF937923B}" destId="{ED011B3B-A95F-2749-BC36-4BD085E69E11}" srcOrd="2" destOrd="0" presId="urn:microsoft.com/office/officeart/2005/8/layout/chevron1"/>
    <dgm:cxn modelId="{5CDD8A22-F5E5-094C-8279-8520E5F438EF}" type="presParOf" srcId="{DB5F35C1-9191-BA41-BFAB-3F0DF937923B}" destId="{87292664-BA61-D548-9B3C-65BAC164EC3B}" srcOrd="3" destOrd="0" presId="urn:microsoft.com/office/officeart/2005/8/layout/chevron1"/>
    <dgm:cxn modelId="{EFE05347-9E89-D94F-AFDD-92F0E805376F}" type="presParOf" srcId="{DB5F35C1-9191-BA41-BFAB-3F0DF937923B}" destId="{51BC60BA-233A-144F-8D78-071F543DEA0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2C5D831-9B1E-FD46-B6DB-45CAEE59F5D9}" type="doc">
      <dgm:prSet loTypeId="urn:microsoft.com/office/officeart/2005/8/layout/chevron1" loCatId="" qsTypeId="urn:microsoft.com/office/officeart/2005/8/quickstyle/simple2" qsCatId="simple" csTypeId="urn:microsoft.com/office/officeart/2005/8/colors/accent2_3" csCatId="accent2" phldr="1"/>
      <dgm:spPr/>
    </dgm:pt>
    <dgm:pt modelId="{8C6575F9-2A15-BE45-909F-D101D94B84EC}">
      <dgm:prSet phldrT="[Text]"/>
      <dgm:spPr/>
      <dgm:t>
        <a:bodyPr/>
        <a:lstStyle/>
        <a:p>
          <a:r>
            <a:rPr lang="en-US" dirty="0"/>
            <a:t>Case background</a:t>
          </a:r>
        </a:p>
      </dgm:t>
    </dgm:pt>
    <dgm:pt modelId="{4458EE4A-B315-B043-95B7-C8A620FA086E}" type="parTrans" cxnId="{442F0C52-DE9D-8F47-B1FB-36A40EE36001}">
      <dgm:prSet/>
      <dgm:spPr/>
      <dgm:t>
        <a:bodyPr/>
        <a:lstStyle/>
        <a:p>
          <a:endParaRPr lang="en-US"/>
        </a:p>
      </dgm:t>
    </dgm:pt>
    <dgm:pt modelId="{C190531D-23F6-8C45-A184-9F46D630A32B}" type="sibTrans" cxnId="{442F0C52-DE9D-8F47-B1FB-36A40EE36001}">
      <dgm:prSet/>
      <dgm:spPr/>
      <dgm:t>
        <a:bodyPr/>
        <a:lstStyle/>
        <a:p>
          <a:endParaRPr lang="en-US"/>
        </a:p>
      </dgm:t>
    </dgm:pt>
    <dgm:pt modelId="{F58277B6-9CCA-DA44-980C-10B42397A742}">
      <dgm:prSet phldrT="[Text]"/>
      <dgm:spPr/>
      <dgm:t>
        <a:bodyPr/>
        <a:lstStyle/>
        <a:p>
          <a:r>
            <a:rPr lang="en-US" dirty="0"/>
            <a:t>Considerations</a:t>
          </a:r>
        </a:p>
      </dgm:t>
    </dgm:pt>
    <dgm:pt modelId="{9B3A7841-A8A9-4B4F-A199-7F797CB0E441}" type="parTrans" cxnId="{046FF206-E72D-4D46-8B94-87DC3D5DDD31}">
      <dgm:prSet/>
      <dgm:spPr/>
      <dgm:t>
        <a:bodyPr/>
        <a:lstStyle/>
        <a:p>
          <a:endParaRPr lang="en-US"/>
        </a:p>
      </dgm:t>
    </dgm:pt>
    <dgm:pt modelId="{5768202F-69D4-CF48-847F-8AC9260978A1}" type="sibTrans" cxnId="{046FF206-E72D-4D46-8B94-87DC3D5DDD31}">
      <dgm:prSet/>
      <dgm:spPr/>
      <dgm:t>
        <a:bodyPr/>
        <a:lstStyle/>
        <a:p>
          <a:endParaRPr lang="en-US"/>
        </a:p>
      </dgm:t>
    </dgm:pt>
    <dgm:pt modelId="{38D8B68A-9353-DA4A-8CE0-7DA1D2798DFD}">
      <dgm:prSet phldrT="[Text]"/>
      <dgm:spPr/>
      <dgm:t>
        <a:bodyPr/>
        <a:lstStyle/>
        <a:p>
          <a:r>
            <a:rPr lang="en-US" dirty="0"/>
            <a:t>Measure selection</a:t>
          </a:r>
        </a:p>
      </dgm:t>
    </dgm:pt>
    <dgm:pt modelId="{CAC468EF-35B0-054B-9AE4-3D2858F6892B}" type="parTrans" cxnId="{D4DCD6EF-DC1F-9948-8ADF-9979B16A4DDA}">
      <dgm:prSet/>
      <dgm:spPr/>
      <dgm:t>
        <a:bodyPr/>
        <a:lstStyle/>
        <a:p>
          <a:endParaRPr lang="en-US"/>
        </a:p>
      </dgm:t>
    </dgm:pt>
    <dgm:pt modelId="{BEC544A1-F0AA-824E-A656-4AAC3D46CC3B}" type="sibTrans" cxnId="{D4DCD6EF-DC1F-9948-8ADF-9979B16A4DDA}">
      <dgm:prSet/>
      <dgm:spPr/>
      <dgm:t>
        <a:bodyPr/>
        <a:lstStyle/>
        <a:p>
          <a:endParaRPr lang="en-US"/>
        </a:p>
      </dgm:t>
    </dgm:pt>
    <dgm:pt modelId="{DB5F35C1-9191-BA41-BFAB-3F0DF937923B}" type="pres">
      <dgm:prSet presAssocID="{12C5D831-9B1E-FD46-B6DB-45CAEE59F5D9}" presName="Name0" presStyleCnt="0">
        <dgm:presLayoutVars>
          <dgm:dir/>
          <dgm:animLvl val="lvl"/>
          <dgm:resizeHandles val="exact"/>
        </dgm:presLayoutVars>
      </dgm:prSet>
      <dgm:spPr/>
    </dgm:pt>
    <dgm:pt modelId="{267761D9-9845-FB4A-929F-229A6E62F9F4}" type="pres">
      <dgm:prSet presAssocID="{8C6575F9-2A15-BE45-909F-D101D94B84EC}" presName="parTxOnly" presStyleLbl="node1" presStyleIdx="0" presStyleCnt="3">
        <dgm:presLayoutVars>
          <dgm:chMax val="0"/>
          <dgm:chPref val="0"/>
          <dgm:bulletEnabled val="1"/>
        </dgm:presLayoutVars>
      </dgm:prSet>
      <dgm:spPr/>
    </dgm:pt>
    <dgm:pt modelId="{D9CE2FEE-62D3-F541-A4A3-AE17EAA7985D}" type="pres">
      <dgm:prSet presAssocID="{C190531D-23F6-8C45-A184-9F46D630A32B}" presName="parTxOnlySpace" presStyleCnt="0"/>
      <dgm:spPr/>
    </dgm:pt>
    <dgm:pt modelId="{ED011B3B-A95F-2749-BC36-4BD085E69E11}" type="pres">
      <dgm:prSet presAssocID="{F58277B6-9CCA-DA44-980C-10B42397A742}" presName="parTxOnly" presStyleLbl="node1" presStyleIdx="1" presStyleCnt="3">
        <dgm:presLayoutVars>
          <dgm:chMax val="0"/>
          <dgm:chPref val="0"/>
          <dgm:bulletEnabled val="1"/>
        </dgm:presLayoutVars>
      </dgm:prSet>
      <dgm:spPr/>
    </dgm:pt>
    <dgm:pt modelId="{87292664-BA61-D548-9B3C-65BAC164EC3B}" type="pres">
      <dgm:prSet presAssocID="{5768202F-69D4-CF48-847F-8AC9260978A1}" presName="parTxOnlySpace" presStyleCnt="0"/>
      <dgm:spPr/>
    </dgm:pt>
    <dgm:pt modelId="{51BC60BA-233A-144F-8D78-071F543DEA05}" type="pres">
      <dgm:prSet presAssocID="{38D8B68A-9353-DA4A-8CE0-7DA1D2798DFD}" presName="parTxOnly" presStyleLbl="node1" presStyleIdx="2" presStyleCnt="3">
        <dgm:presLayoutVars>
          <dgm:chMax val="0"/>
          <dgm:chPref val="0"/>
          <dgm:bulletEnabled val="1"/>
        </dgm:presLayoutVars>
      </dgm:prSet>
      <dgm:spPr/>
    </dgm:pt>
  </dgm:ptLst>
  <dgm:cxnLst>
    <dgm:cxn modelId="{7DAFDABE-AA40-A443-8CA7-2F98C39A2308}" type="presOf" srcId="{F58277B6-9CCA-DA44-980C-10B42397A742}" destId="{ED011B3B-A95F-2749-BC36-4BD085E69E11}" srcOrd="0" destOrd="0" presId="urn:microsoft.com/office/officeart/2005/8/layout/chevron1"/>
    <dgm:cxn modelId="{63E3544C-55EA-074D-A4BE-616F09D20373}" type="presOf" srcId="{12C5D831-9B1E-FD46-B6DB-45CAEE59F5D9}" destId="{DB5F35C1-9191-BA41-BFAB-3F0DF937923B}" srcOrd="0" destOrd="0" presId="urn:microsoft.com/office/officeart/2005/8/layout/chevron1"/>
    <dgm:cxn modelId="{442F0C52-DE9D-8F47-B1FB-36A40EE36001}" srcId="{12C5D831-9B1E-FD46-B6DB-45CAEE59F5D9}" destId="{8C6575F9-2A15-BE45-909F-D101D94B84EC}" srcOrd="0" destOrd="0" parTransId="{4458EE4A-B315-B043-95B7-C8A620FA086E}" sibTransId="{C190531D-23F6-8C45-A184-9F46D630A32B}"/>
    <dgm:cxn modelId="{D4DCD6EF-DC1F-9948-8ADF-9979B16A4DDA}" srcId="{12C5D831-9B1E-FD46-B6DB-45CAEE59F5D9}" destId="{38D8B68A-9353-DA4A-8CE0-7DA1D2798DFD}" srcOrd="2" destOrd="0" parTransId="{CAC468EF-35B0-054B-9AE4-3D2858F6892B}" sibTransId="{BEC544A1-F0AA-824E-A656-4AAC3D46CC3B}"/>
    <dgm:cxn modelId="{1265DDCA-F2CA-014E-A106-20400036AB3A}" type="presOf" srcId="{8C6575F9-2A15-BE45-909F-D101D94B84EC}" destId="{267761D9-9845-FB4A-929F-229A6E62F9F4}" srcOrd="0" destOrd="0" presId="urn:microsoft.com/office/officeart/2005/8/layout/chevron1"/>
    <dgm:cxn modelId="{2B63952B-8241-9D4C-8DD0-D3C8A5E5B836}" type="presOf" srcId="{38D8B68A-9353-DA4A-8CE0-7DA1D2798DFD}" destId="{51BC60BA-233A-144F-8D78-071F543DEA05}" srcOrd="0" destOrd="0" presId="urn:microsoft.com/office/officeart/2005/8/layout/chevron1"/>
    <dgm:cxn modelId="{046FF206-E72D-4D46-8B94-87DC3D5DDD31}" srcId="{12C5D831-9B1E-FD46-B6DB-45CAEE59F5D9}" destId="{F58277B6-9CCA-DA44-980C-10B42397A742}" srcOrd="1" destOrd="0" parTransId="{9B3A7841-A8A9-4B4F-A199-7F797CB0E441}" sibTransId="{5768202F-69D4-CF48-847F-8AC9260978A1}"/>
    <dgm:cxn modelId="{60244903-67EC-C246-BEDC-4F60FC765F32}" type="presParOf" srcId="{DB5F35C1-9191-BA41-BFAB-3F0DF937923B}" destId="{267761D9-9845-FB4A-929F-229A6E62F9F4}" srcOrd="0" destOrd="0" presId="urn:microsoft.com/office/officeart/2005/8/layout/chevron1"/>
    <dgm:cxn modelId="{93100401-A3B6-CF45-8FC3-2448E345EF5A}" type="presParOf" srcId="{DB5F35C1-9191-BA41-BFAB-3F0DF937923B}" destId="{D9CE2FEE-62D3-F541-A4A3-AE17EAA7985D}" srcOrd="1" destOrd="0" presId="urn:microsoft.com/office/officeart/2005/8/layout/chevron1"/>
    <dgm:cxn modelId="{841CDA43-52A1-034D-954A-A283D57369E4}" type="presParOf" srcId="{DB5F35C1-9191-BA41-BFAB-3F0DF937923B}" destId="{ED011B3B-A95F-2749-BC36-4BD085E69E11}" srcOrd="2" destOrd="0" presId="urn:microsoft.com/office/officeart/2005/8/layout/chevron1"/>
    <dgm:cxn modelId="{8A4C772F-86E0-B048-8DB4-7276DA1F781E}" type="presParOf" srcId="{DB5F35C1-9191-BA41-BFAB-3F0DF937923B}" destId="{87292664-BA61-D548-9B3C-65BAC164EC3B}" srcOrd="3" destOrd="0" presId="urn:microsoft.com/office/officeart/2005/8/layout/chevron1"/>
    <dgm:cxn modelId="{4409C7EE-BDA3-7C4D-A67A-8A586022AAD5}" type="presParOf" srcId="{DB5F35C1-9191-BA41-BFAB-3F0DF937923B}" destId="{51BC60BA-233A-144F-8D78-071F543DEA0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2C5D831-9B1E-FD46-B6DB-45CAEE59F5D9}" type="doc">
      <dgm:prSet loTypeId="urn:microsoft.com/office/officeart/2005/8/layout/chevron1" loCatId="" qsTypeId="urn:microsoft.com/office/officeart/2005/8/quickstyle/simple2" qsCatId="simple" csTypeId="urn:microsoft.com/office/officeart/2005/8/colors/accent2_3" csCatId="accent2" phldr="1"/>
      <dgm:spPr/>
    </dgm:pt>
    <dgm:pt modelId="{8C6575F9-2A15-BE45-909F-D101D94B84EC}">
      <dgm:prSet phldrT="[Text]"/>
      <dgm:spPr/>
      <dgm:t>
        <a:bodyPr/>
        <a:lstStyle/>
        <a:p>
          <a:r>
            <a:rPr lang="en-US" dirty="0"/>
            <a:t>Case background</a:t>
          </a:r>
        </a:p>
      </dgm:t>
    </dgm:pt>
    <dgm:pt modelId="{4458EE4A-B315-B043-95B7-C8A620FA086E}" type="parTrans" cxnId="{442F0C52-DE9D-8F47-B1FB-36A40EE36001}">
      <dgm:prSet/>
      <dgm:spPr/>
      <dgm:t>
        <a:bodyPr/>
        <a:lstStyle/>
        <a:p>
          <a:endParaRPr lang="en-US"/>
        </a:p>
      </dgm:t>
    </dgm:pt>
    <dgm:pt modelId="{C190531D-23F6-8C45-A184-9F46D630A32B}" type="sibTrans" cxnId="{442F0C52-DE9D-8F47-B1FB-36A40EE36001}">
      <dgm:prSet/>
      <dgm:spPr/>
      <dgm:t>
        <a:bodyPr/>
        <a:lstStyle/>
        <a:p>
          <a:endParaRPr lang="en-US"/>
        </a:p>
      </dgm:t>
    </dgm:pt>
    <dgm:pt modelId="{F58277B6-9CCA-DA44-980C-10B42397A742}">
      <dgm:prSet phldrT="[Text]"/>
      <dgm:spPr/>
      <dgm:t>
        <a:bodyPr/>
        <a:lstStyle/>
        <a:p>
          <a:r>
            <a:rPr lang="en-US" dirty="0"/>
            <a:t>Considerations</a:t>
          </a:r>
        </a:p>
      </dgm:t>
    </dgm:pt>
    <dgm:pt modelId="{9B3A7841-A8A9-4B4F-A199-7F797CB0E441}" type="parTrans" cxnId="{046FF206-E72D-4D46-8B94-87DC3D5DDD31}">
      <dgm:prSet/>
      <dgm:spPr/>
      <dgm:t>
        <a:bodyPr/>
        <a:lstStyle/>
        <a:p>
          <a:endParaRPr lang="en-US"/>
        </a:p>
      </dgm:t>
    </dgm:pt>
    <dgm:pt modelId="{5768202F-69D4-CF48-847F-8AC9260978A1}" type="sibTrans" cxnId="{046FF206-E72D-4D46-8B94-87DC3D5DDD31}">
      <dgm:prSet/>
      <dgm:spPr/>
      <dgm:t>
        <a:bodyPr/>
        <a:lstStyle/>
        <a:p>
          <a:endParaRPr lang="en-US"/>
        </a:p>
      </dgm:t>
    </dgm:pt>
    <dgm:pt modelId="{38D8B68A-9353-DA4A-8CE0-7DA1D2798DFD}">
      <dgm:prSet phldrT="[Text]"/>
      <dgm:spPr/>
      <dgm:t>
        <a:bodyPr/>
        <a:lstStyle/>
        <a:p>
          <a:r>
            <a:rPr lang="en-US" dirty="0"/>
            <a:t>Measure selection</a:t>
          </a:r>
        </a:p>
      </dgm:t>
    </dgm:pt>
    <dgm:pt modelId="{CAC468EF-35B0-054B-9AE4-3D2858F6892B}" type="parTrans" cxnId="{D4DCD6EF-DC1F-9948-8ADF-9979B16A4DDA}">
      <dgm:prSet/>
      <dgm:spPr/>
      <dgm:t>
        <a:bodyPr/>
        <a:lstStyle/>
        <a:p>
          <a:endParaRPr lang="en-US"/>
        </a:p>
      </dgm:t>
    </dgm:pt>
    <dgm:pt modelId="{BEC544A1-F0AA-824E-A656-4AAC3D46CC3B}" type="sibTrans" cxnId="{D4DCD6EF-DC1F-9948-8ADF-9979B16A4DDA}">
      <dgm:prSet/>
      <dgm:spPr/>
      <dgm:t>
        <a:bodyPr/>
        <a:lstStyle/>
        <a:p>
          <a:endParaRPr lang="en-US"/>
        </a:p>
      </dgm:t>
    </dgm:pt>
    <dgm:pt modelId="{DB5F35C1-9191-BA41-BFAB-3F0DF937923B}" type="pres">
      <dgm:prSet presAssocID="{12C5D831-9B1E-FD46-B6DB-45CAEE59F5D9}" presName="Name0" presStyleCnt="0">
        <dgm:presLayoutVars>
          <dgm:dir/>
          <dgm:animLvl val="lvl"/>
          <dgm:resizeHandles val="exact"/>
        </dgm:presLayoutVars>
      </dgm:prSet>
      <dgm:spPr/>
    </dgm:pt>
    <dgm:pt modelId="{267761D9-9845-FB4A-929F-229A6E62F9F4}" type="pres">
      <dgm:prSet presAssocID="{8C6575F9-2A15-BE45-909F-D101D94B84EC}" presName="parTxOnly" presStyleLbl="node1" presStyleIdx="0" presStyleCnt="3">
        <dgm:presLayoutVars>
          <dgm:chMax val="0"/>
          <dgm:chPref val="0"/>
          <dgm:bulletEnabled val="1"/>
        </dgm:presLayoutVars>
      </dgm:prSet>
      <dgm:spPr/>
    </dgm:pt>
    <dgm:pt modelId="{D9CE2FEE-62D3-F541-A4A3-AE17EAA7985D}" type="pres">
      <dgm:prSet presAssocID="{C190531D-23F6-8C45-A184-9F46D630A32B}" presName="parTxOnlySpace" presStyleCnt="0"/>
      <dgm:spPr/>
    </dgm:pt>
    <dgm:pt modelId="{ED011B3B-A95F-2749-BC36-4BD085E69E11}" type="pres">
      <dgm:prSet presAssocID="{F58277B6-9CCA-DA44-980C-10B42397A742}" presName="parTxOnly" presStyleLbl="node1" presStyleIdx="1" presStyleCnt="3">
        <dgm:presLayoutVars>
          <dgm:chMax val="0"/>
          <dgm:chPref val="0"/>
          <dgm:bulletEnabled val="1"/>
        </dgm:presLayoutVars>
      </dgm:prSet>
      <dgm:spPr/>
    </dgm:pt>
    <dgm:pt modelId="{87292664-BA61-D548-9B3C-65BAC164EC3B}" type="pres">
      <dgm:prSet presAssocID="{5768202F-69D4-CF48-847F-8AC9260978A1}" presName="parTxOnlySpace" presStyleCnt="0"/>
      <dgm:spPr/>
    </dgm:pt>
    <dgm:pt modelId="{51BC60BA-233A-144F-8D78-071F543DEA05}" type="pres">
      <dgm:prSet presAssocID="{38D8B68A-9353-DA4A-8CE0-7DA1D2798DFD}" presName="parTxOnly" presStyleLbl="node1" presStyleIdx="2" presStyleCnt="3">
        <dgm:presLayoutVars>
          <dgm:chMax val="0"/>
          <dgm:chPref val="0"/>
          <dgm:bulletEnabled val="1"/>
        </dgm:presLayoutVars>
      </dgm:prSet>
      <dgm:spPr/>
    </dgm:pt>
  </dgm:ptLst>
  <dgm:cxnLst>
    <dgm:cxn modelId="{2E8A488D-A1E8-7044-8DB6-D986873D00E7}" type="presOf" srcId="{38D8B68A-9353-DA4A-8CE0-7DA1D2798DFD}" destId="{51BC60BA-233A-144F-8D78-071F543DEA05}" srcOrd="0" destOrd="0" presId="urn:microsoft.com/office/officeart/2005/8/layout/chevron1"/>
    <dgm:cxn modelId="{442F0C52-DE9D-8F47-B1FB-36A40EE36001}" srcId="{12C5D831-9B1E-FD46-B6DB-45CAEE59F5D9}" destId="{8C6575F9-2A15-BE45-909F-D101D94B84EC}" srcOrd="0" destOrd="0" parTransId="{4458EE4A-B315-B043-95B7-C8A620FA086E}" sibTransId="{C190531D-23F6-8C45-A184-9F46D630A32B}"/>
    <dgm:cxn modelId="{D4DCD6EF-DC1F-9948-8ADF-9979B16A4DDA}" srcId="{12C5D831-9B1E-FD46-B6DB-45CAEE59F5D9}" destId="{38D8B68A-9353-DA4A-8CE0-7DA1D2798DFD}" srcOrd="2" destOrd="0" parTransId="{CAC468EF-35B0-054B-9AE4-3D2858F6892B}" sibTransId="{BEC544A1-F0AA-824E-A656-4AAC3D46CC3B}"/>
    <dgm:cxn modelId="{A309D4DF-764B-E645-9E35-F02F4B05C81F}" type="presOf" srcId="{8C6575F9-2A15-BE45-909F-D101D94B84EC}" destId="{267761D9-9845-FB4A-929F-229A6E62F9F4}" srcOrd="0" destOrd="0" presId="urn:microsoft.com/office/officeart/2005/8/layout/chevron1"/>
    <dgm:cxn modelId="{7EC79C5E-E58D-C641-87BE-FB411C18E96F}" type="presOf" srcId="{F58277B6-9CCA-DA44-980C-10B42397A742}" destId="{ED011B3B-A95F-2749-BC36-4BD085E69E11}" srcOrd="0" destOrd="0" presId="urn:microsoft.com/office/officeart/2005/8/layout/chevron1"/>
    <dgm:cxn modelId="{EEF2F852-9E17-7648-AC0B-8E83878EB26C}" type="presOf" srcId="{12C5D831-9B1E-FD46-B6DB-45CAEE59F5D9}" destId="{DB5F35C1-9191-BA41-BFAB-3F0DF937923B}" srcOrd="0" destOrd="0" presId="urn:microsoft.com/office/officeart/2005/8/layout/chevron1"/>
    <dgm:cxn modelId="{046FF206-E72D-4D46-8B94-87DC3D5DDD31}" srcId="{12C5D831-9B1E-FD46-B6DB-45CAEE59F5D9}" destId="{F58277B6-9CCA-DA44-980C-10B42397A742}" srcOrd="1" destOrd="0" parTransId="{9B3A7841-A8A9-4B4F-A199-7F797CB0E441}" sibTransId="{5768202F-69D4-CF48-847F-8AC9260978A1}"/>
    <dgm:cxn modelId="{9D185C90-42EF-F24C-94EA-FED0282E92E4}" type="presParOf" srcId="{DB5F35C1-9191-BA41-BFAB-3F0DF937923B}" destId="{267761D9-9845-FB4A-929F-229A6E62F9F4}" srcOrd="0" destOrd="0" presId="urn:microsoft.com/office/officeart/2005/8/layout/chevron1"/>
    <dgm:cxn modelId="{8F9C0C99-1AB1-B042-AC9D-E7CB07F2AA2E}" type="presParOf" srcId="{DB5F35C1-9191-BA41-BFAB-3F0DF937923B}" destId="{D9CE2FEE-62D3-F541-A4A3-AE17EAA7985D}" srcOrd="1" destOrd="0" presId="urn:microsoft.com/office/officeart/2005/8/layout/chevron1"/>
    <dgm:cxn modelId="{A5645DBA-B873-9A48-965D-56BB19CBC6AD}" type="presParOf" srcId="{DB5F35C1-9191-BA41-BFAB-3F0DF937923B}" destId="{ED011B3B-A95F-2749-BC36-4BD085E69E11}" srcOrd="2" destOrd="0" presId="urn:microsoft.com/office/officeart/2005/8/layout/chevron1"/>
    <dgm:cxn modelId="{3FAC5936-34AF-8144-92C6-DFBB82B7EB5B}" type="presParOf" srcId="{DB5F35C1-9191-BA41-BFAB-3F0DF937923B}" destId="{87292664-BA61-D548-9B3C-65BAC164EC3B}" srcOrd="3" destOrd="0" presId="urn:microsoft.com/office/officeart/2005/8/layout/chevron1"/>
    <dgm:cxn modelId="{48C36CED-1467-CB40-B649-1D71457731E2}" type="presParOf" srcId="{DB5F35C1-9191-BA41-BFAB-3F0DF937923B}" destId="{51BC60BA-233A-144F-8D78-071F543DEA0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2C5D831-9B1E-FD46-B6DB-45CAEE59F5D9}" type="doc">
      <dgm:prSet loTypeId="urn:microsoft.com/office/officeart/2005/8/layout/chevron1" loCatId="" qsTypeId="urn:microsoft.com/office/officeart/2005/8/quickstyle/simple2" qsCatId="simple" csTypeId="urn:microsoft.com/office/officeart/2005/8/colors/accent2_3" csCatId="accent2" phldr="1"/>
      <dgm:spPr/>
    </dgm:pt>
    <dgm:pt modelId="{8C6575F9-2A15-BE45-909F-D101D94B84EC}">
      <dgm:prSet phldrT="[Text]"/>
      <dgm:spPr/>
      <dgm:t>
        <a:bodyPr/>
        <a:lstStyle/>
        <a:p>
          <a:r>
            <a:rPr lang="en-US" dirty="0"/>
            <a:t>Case background</a:t>
          </a:r>
        </a:p>
      </dgm:t>
    </dgm:pt>
    <dgm:pt modelId="{4458EE4A-B315-B043-95B7-C8A620FA086E}" type="parTrans" cxnId="{442F0C52-DE9D-8F47-B1FB-36A40EE36001}">
      <dgm:prSet/>
      <dgm:spPr/>
      <dgm:t>
        <a:bodyPr/>
        <a:lstStyle/>
        <a:p>
          <a:endParaRPr lang="en-US"/>
        </a:p>
      </dgm:t>
    </dgm:pt>
    <dgm:pt modelId="{C190531D-23F6-8C45-A184-9F46D630A32B}" type="sibTrans" cxnId="{442F0C52-DE9D-8F47-B1FB-36A40EE36001}">
      <dgm:prSet/>
      <dgm:spPr/>
      <dgm:t>
        <a:bodyPr/>
        <a:lstStyle/>
        <a:p>
          <a:endParaRPr lang="en-US"/>
        </a:p>
      </dgm:t>
    </dgm:pt>
    <dgm:pt modelId="{F58277B6-9CCA-DA44-980C-10B42397A742}">
      <dgm:prSet phldrT="[Text]"/>
      <dgm:spPr/>
      <dgm:t>
        <a:bodyPr/>
        <a:lstStyle/>
        <a:p>
          <a:r>
            <a:rPr lang="en-US" dirty="0"/>
            <a:t>Considerations</a:t>
          </a:r>
        </a:p>
      </dgm:t>
    </dgm:pt>
    <dgm:pt modelId="{9B3A7841-A8A9-4B4F-A199-7F797CB0E441}" type="parTrans" cxnId="{046FF206-E72D-4D46-8B94-87DC3D5DDD31}">
      <dgm:prSet/>
      <dgm:spPr/>
      <dgm:t>
        <a:bodyPr/>
        <a:lstStyle/>
        <a:p>
          <a:endParaRPr lang="en-US"/>
        </a:p>
      </dgm:t>
    </dgm:pt>
    <dgm:pt modelId="{5768202F-69D4-CF48-847F-8AC9260978A1}" type="sibTrans" cxnId="{046FF206-E72D-4D46-8B94-87DC3D5DDD31}">
      <dgm:prSet/>
      <dgm:spPr/>
      <dgm:t>
        <a:bodyPr/>
        <a:lstStyle/>
        <a:p>
          <a:endParaRPr lang="en-US"/>
        </a:p>
      </dgm:t>
    </dgm:pt>
    <dgm:pt modelId="{38D8B68A-9353-DA4A-8CE0-7DA1D2798DFD}">
      <dgm:prSet phldrT="[Text]"/>
      <dgm:spPr/>
      <dgm:t>
        <a:bodyPr/>
        <a:lstStyle/>
        <a:p>
          <a:r>
            <a:rPr lang="en-US" dirty="0"/>
            <a:t>Measure selection</a:t>
          </a:r>
        </a:p>
      </dgm:t>
    </dgm:pt>
    <dgm:pt modelId="{CAC468EF-35B0-054B-9AE4-3D2858F6892B}" type="parTrans" cxnId="{D4DCD6EF-DC1F-9948-8ADF-9979B16A4DDA}">
      <dgm:prSet/>
      <dgm:spPr/>
      <dgm:t>
        <a:bodyPr/>
        <a:lstStyle/>
        <a:p>
          <a:endParaRPr lang="en-US"/>
        </a:p>
      </dgm:t>
    </dgm:pt>
    <dgm:pt modelId="{BEC544A1-F0AA-824E-A656-4AAC3D46CC3B}" type="sibTrans" cxnId="{D4DCD6EF-DC1F-9948-8ADF-9979B16A4DDA}">
      <dgm:prSet/>
      <dgm:spPr/>
      <dgm:t>
        <a:bodyPr/>
        <a:lstStyle/>
        <a:p>
          <a:endParaRPr lang="en-US"/>
        </a:p>
      </dgm:t>
    </dgm:pt>
    <dgm:pt modelId="{DB5F35C1-9191-BA41-BFAB-3F0DF937923B}" type="pres">
      <dgm:prSet presAssocID="{12C5D831-9B1E-FD46-B6DB-45CAEE59F5D9}" presName="Name0" presStyleCnt="0">
        <dgm:presLayoutVars>
          <dgm:dir/>
          <dgm:animLvl val="lvl"/>
          <dgm:resizeHandles val="exact"/>
        </dgm:presLayoutVars>
      </dgm:prSet>
      <dgm:spPr/>
    </dgm:pt>
    <dgm:pt modelId="{267761D9-9845-FB4A-929F-229A6E62F9F4}" type="pres">
      <dgm:prSet presAssocID="{8C6575F9-2A15-BE45-909F-D101D94B84EC}" presName="parTxOnly" presStyleLbl="node1" presStyleIdx="0" presStyleCnt="3">
        <dgm:presLayoutVars>
          <dgm:chMax val="0"/>
          <dgm:chPref val="0"/>
          <dgm:bulletEnabled val="1"/>
        </dgm:presLayoutVars>
      </dgm:prSet>
      <dgm:spPr/>
    </dgm:pt>
    <dgm:pt modelId="{D9CE2FEE-62D3-F541-A4A3-AE17EAA7985D}" type="pres">
      <dgm:prSet presAssocID="{C190531D-23F6-8C45-A184-9F46D630A32B}" presName="parTxOnlySpace" presStyleCnt="0"/>
      <dgm:spPr/>
    </dgm:pt>
    <dgm:pt modelId="{ED011B3B-A95F-2749-BC36-4BD085E69E11}" type="pres">
      <dgm:prSet presAssocID="{F58277B6-9CCA-DA44-980C-10B42397A742}" presName="parTxOnly" presStyleLbl="node1" presStyleIdx="1" presStyleCnt="3">
        <dgm:presLayoutVars>
          <dgm:chMax val="0"/>
          <dgm:chPref val="0"/>
          <dgm:bulletEnabled val="1"/>
        </dgm:presLayoutVars>
      </dgm:prSet>
      <dgm:spPr/>
    </dgm:pt>
    <dgm:pt modelId="{87292664-BA61-D548-9B3C-65BAC164EC3B}" type="pres">
      <dgm:prSet presAssocID="{5768202F-69D4-CF48-847F-8AC9260978A1}" presName="parTxOnlySpace" presStyleCnt="0"/>
      <dgm:spPr/>
    </dgm:pt>
    <dgm:pt modelId="{51BC60BA-233A-144F-8D78-071F543DEA05}" type="pres">
      <dgm:prSet presAssocID="{38D8B68A-9353-DA4A-8CE0-7DA1D2798DFD}" presName="parTxOnly" presStyleLbl="node1" presStyleIdx="2" presStyleCnt="3">
        <dgm:presLayoutVars>
          <dgm:chMax val="0"/>
          <dgm:chPref val="0"/>
          <dgm:bulletEnabled val="1"/>
        </dgm:presLayoutVars>
      </dgm:prSet>
      <dgm:spPr/>
    </dgm:pt>
  </dgm:ptLst>
  <dgm:cxnLst>
    <dgm:cxn modelId="{70D8E65F-198C-0F43-91FF-FDF54CDFDC5C}" type="presOf" srcId="{38D8B68A-9353-DA4A-8CE0-7DA1D2798DFD}" destId="{51BC60BA-233A-144F-8D78-071F543DEA05}" srcOrd="0" destOrd="0" presId="urn:microsoft.com/office/officeart/2005/8/layout/chevron1"/>
    <dgm:cxn modelId="{442F0C52-DE9D-8F47-B1FB-36A40EE36001}" srcId="{12C5D831-9B1E-FD46-B6DB-45CAEE59F5D9}" destId="{8C6575F9-2A15-BE45-909F-D101D94B84EC}" srcOrd="0" destOrd="0" parTransId="{4458EE4A-B315-B043-95B7-C8A620FA086E}" sibTransId="{C190531D-23F6-8C45-A184-9F46D630A32B}"/>
    <dgm:cxn modelId="{D4DCD6EF-DC1F-9948-8ADF-9979B16A4DDA}" srcId="{12C5D831-9B1E-FD46-B6DB-45CAEE59F5D9}" destId="{38D8B68A-9353-DA4A-8CE0-7DA1D2798DFD}" srcOrd="2" destOrd="0" parTransId="{CAC468EF-35B0-054B-9AE4-3D2858F6892B}" sibTransId="{BEC544A1-F0AA-824E-A656-4AAC3D46CC3B}"/>
    <dgm:cxn modelId="{EBDDEFE5-83AB-5348-9049-91A43E3502A1}" type="presOf" srcId="{F58277B6-9CCA-DA44-980C-10B42397A742}" destId="{ED011B3B-A95F-2749-BC36-4BD085E69E11}" srcOrd="0" destOrd="0" presId="urn:microsoft.com/office/officeart/2005/8/layout/chevron1"/>
    <dgm:cxn modelId="{BE875A4D-5F97-E947-BBD4-5B477CC7119E}" type="presOf" srcId="{12C5D831-9B1E-FD46-B6DB-45CAEE59F5D9}" destId="{DB5F35C1-9191-BA41-BFAB-3F0DF937923B}" srcOrd="0" destOrd="0" presId="urn:microsoft.com/office/officeart/2005/8/layout/chevron1"/>
    <dgm:cxn modelId="{2CC7298D-A0DE-DB47-A993-7C6D9654EBA5}" type="presOf" srcId="{8C6575F9-2A15-BE45-909F-D101D94B84EC}" destId="{267761D9-9845-FB4A-929F-229A6E62F9F4}" srcOrd="0" destOrd="0" presId="urn:microsoft.com/office/officeart/2005/8/layout/chevron1"/>
    <dgm:cxn modelId="{046FF206-E72D-4D46-8B94-87DC3D5DDD31}" srcId="{12C5D831-9B1E-FD46-B6DB-45CAEE59F5D9}" destId="{F58277B6-9CCA-DA44-980C-10B42397A742}" srcOrd="1" destOrd="0" parTransId="{9B3A7841-A8A9-4B4F-A199-7F797CB0E441}" sibTransId="{5768202F-69D4-CF48-847F-8AC9260978A1}"/>
    <dgm:cxn modelId="{1C4FC8F5-78CC-B546-B45F-287CE7917D2F}" type="presParOf" srcId="{DB5F35C1-9191-BA41-BFAB-3F0DF937923B}" destId="{267761D9-9845-FB4A-929F-229A6E62F9F4}" srcOrd="0" destOrd="0" presId="urn:microsoft.com/office/officeart/2005/8/layout/chevron1"/>
    <dgm:cxn modelId="{4570866C-7733-BD43-96AA-A57302A02E9F}" type="presParOf" srcId="{DB5F35C1-9191-BA41-BFAB-3F0DF937923B}" destId="{D9CE2FEE-62D3-F541-A4A3-AE17EAA7985D}" srcOrd="1" destOrd="0" presId="urn:microsoft.com/office/officeart/2005/8/layout/chevron1"/>
    <dgm:cxn modelId="{B4A0FBCF-D593-BD4D-8650-BFC009B1D466}" type="presParOf" srcId="{DB5F35C1-9191-BA41-BFAB-3F0DF937923B}" destId="{ED011B3B-A95F-2749-BC36-4BD085E69E11}" srcOrd="2" destOrd="0" presId="urn:microsoft.com/office/officeart/2005/8/layout/chevron1"/>
    <dgm:cxn modelId="{5CDD8A22-F5E5-094C-8279-8520E5F438EF}" type="presParOf" srcId="{DB5F35C1-9191-BA41-BFAB-3F0DF937923B}" destId="{87292664-BA61-D548-9B3C-65BAC164EC3B}" srcOrd="3" destOrd="0" presId="urn:microsoft.com/office/officeart/2005/8/layout/chevron1"/>
    <dgm:cxn modelId="{EFE05347-9E89-D94F-AFDD-92F0E805376F}" type="presParOf" srcId="{DB5F35C1-9191-BA41-BFAB-3F0DF937923B}" destId="{51BC60BA-233A-144F-8D78-071F543DEA0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2C5D831-9B1E-FD46-B6DB-45CAEE59F5D9}" type="doc">
      <dgm:prSet loTypeId="urn:microsoft.com/office/officeart/2005/8/layout/chevron1" loCatId="" qsTypeId="urn:microsoft.com/office/officeart/2005/8/quickstyle/simple2" qsCatId="simple" csTypeId="urn:microsoft.com/office/officeart/2005/8/colors/accent2_3" csCatId="accent2" phldr="1"/>
      <dgm:spPr/>
    </dgm:pt>
    <dgm:pt modelId="{8C6575F9-2A15-BE45-909F-D101D94B84EC}">
      <dgm:prSet phldrT="[Text]"/>
      <dgm:spPr/>
      <dgm:t>
        <a:bodyPr/>
        <a:lstStyle/>
        <a:p>
          <a:r>
            <a:rPr lang="en-US" dirty="0"/>
            <a:t>Case background</a:t>
          </a:r>
        </a:p>
      </dgm:t>
    </dgm:pt>
    <dgm:pt modelId="{4458EE4A-B315-B043-95B7-C8A620FA086E}" type="parTrans" cxnId="{442F0C52-DE9D-8F47-B1FB-36A40EE36001}">
      <dgm:prSet/>
      <dgm:spPr/>
      <dgm:t>
        <a:bodyPr/>
        <a:lstStyle/>
        <a:p>
          <a:endParaRPr lang="en-US"/>
        </a:p>
      </dgm:t>
    </dgm:pt>
    <dgm:pt modelId="{C190531D-23F6-8C45-A184-9F46D630A32B}" type="sibTrans" cxnId="{442F0C52-DE9D-8F47-B1FB-36A40EE36001}">
      <dgm:prSet/>
      <dgm:spPr/>
      <dgm:t>
        <a:bodyPr/>
        <a:lstStyle/>
        <a:p>
          <a:endParaRPr lang="en-US"/>
        </a:p>
      </dgm:t>
    </dgm:pt>
    <dgm:pt modelId="{F58277B6-9CCA-DA44-980C-10B42397A742}">
      <dgm:prSet phldrT="[Text]"/>
      <dgm:spPr/>
      <dgm:t>
        <a:bodyPr/>
        <a:lstStyle/>
        <a:p>
          <a:r>
            <a:rPr lang="en-US" dirty="0"/>
            <a:t>Considerations</a:t>
          </a:r>
        </a:p>
      </dgm:t>
    </dgm:pt>
    <dgm:pt modelId="{9B3A7841-A8A9-4B4F-A199-7F797CB0E441}" type="parTrans" cxnId="{046FF206-E72D-4D46-8B94-87DC3D5DDD31}">
      <dgm:prSet/>
      <dgm:spPr/>
      <dgm:t>
        <a:bodyPr/>
        <a:lstStyle/>
        <a:p>
          <a:endParaRPr lang="en-US"/>
        </a:p>
      </dgm:t>
    </dgm:pt>
    <dgm:pt modelId="{5768202F-69D4-CF48-847F-8AC9260978A1}" type="sibTrans" cxnId="{046FF206-E72D-4D46-8B94-87DC3D5DDD31}">
      <dgm:prSet/>
      <dgm:spPr/>
      <dgm:t>
        <a:bodyPr/>
        <a:lstStyle/>
        <a:p>
          <a:endParaRPr lang="en-US"/>
        </a:p>
      </dgm:t>
    </dgm:pt>
    <dgm:pt modelId="{38D8B68A-9353-DA4A-8CE0-7DA1D2798DFD}">
      <dgm:prSet phldrT="[Text]"/>
      <dgm:spPr/>
      <dgm:t>
        <a:bodyPr/>
        <a:lstStyle/>
        <a:p>
          <a:r>
            <a:rPr lang="en-US" dirty="0"/>
            <a:t>Measure selection</a:t>
          </a:r>
        </a:p>
      </dgm:t>
    </dgm:pt>
    <dgm:pt modelId="{CAC468EF-35B0-054B-9AE4-3D2858F6892B}" type="parTrans" cxnId="{D4DCD6EF-DC1F-9948-8ADF-9979B16A4DDA}">
      <dgm:prSet/>
      <dgm:spPr/>
      <dgm:t>
        <a:bodyPr/>
        <a:lstStyle/>
        <a:p>
          <a:endParaRPr lang="en-US"/>
        </a:p>
      </dgm:t>
    </dgm:pt>
    <dgm:pt modelId="{BEC544A1-F0AA-824E-A656-4AAC3D46CC3B}" type="sibTrans" cxnId="{D4DCD6EF-DC1F-9948-8ADF-9979B16A4DDA}">
      <dgm:prSet/>
      <dgm:spPr/>
      <dgm:t>
        <a:bodyPr/>
        <a:lstStyle/>
        <a:p>
          <a:endParaRPr lang="en-US"/>
        </a:p>
      </dgm:t>
    </dgm:pt>
    <dgm:pt modelId="{DB5F35C1-9191-BA41-BFAB-3F0DF937923B}" type="pres">
      <dgm:prSet presAssocID="{12C5D831-9B1E-FD46-B6DB-45CAEE59F5D9}" presName="Name0" presStyleCnt="0">
        <dgm:presLayoutVars>
          <dgm:dir/>
          <dgm:animLvl val="lvl"/>
          <dgm:resizeHandles val="exact"/>
        </dgm:presLayoutVars>
      </dgm:prSet>
      <dgm:spPr/>
    </dgm:pt>
    <dgm:pt modelId="{267761D9-9845-FB4A-929F-229A6E62F9F4}" type="pres">
      <dgm:prSet presAssocID="{8C6575F9-2A15-BE45-909F-D101D94B84EC}" presName="parTxOnly" presStyleLbl="node1" presStyleIdx="0" presStyleCnt="3">
        <dgm:presLayoutVars>
          <dgm:chMax val="0"/>
          <dgm:chPref val="0"/>
          <dgm:bulletEnabled val="1"/>
        </dgm:presLayoutVars>
      </dgm:prSet>
      <dgm:spPr/>
    </dgm:pt>
    <dgm:pt modelId="{D9CE2FEE-62D3-F541-A4A3-AE17EAA7985D}" type="pres">
      <dgm:prSet presAssocID="{C190531D-23F6-8C45-A184-9F46D630A32B}" presName="parTxOnlySpace" presStyleCnt="0"/>
      <dgm:spPr/>
    </dgm:pt>
    <dgm:pt modelId="{ED011B3B-A95F-2749-BC36-4BD085E69E11}" type="pres">
      <dgm:prSet presAssocID="{F58277B6-9CCA-DA44-980C-10B42397A742}" presName="parTxOnly" presStyleLbl="node1" presStyleIdx="1" presStyleCnt="3">
        <dgm:presLayoutVars>
          <dgm:chMax val="0"/>
          <dgm:chPref val="0"/>
          <dgm:bulletEnabled val="1"/>
        </dgm:presLayoutVars>
      </dgm:prSet>
      <dgm:spPr/>
    </dgm:pt>
    <dgm:pt modelId="{87292664-BA61-D548-9B3C-65BAC164EC3B}" type="pres">
      <dgm:prSet presAssocID="{5768202F-69D4-CF48-847F-8AC9260978A1}" presName="parTxOnlySpace" presStyleCnt="0"/>
      <dgm:spPr/>
    </dgm:pt>
    <dgm:pt modelId="{51BC60BA-233A-144F-8D78-071F543DEA05}" type="pres">
      <dgm:prSet presAssocID="{38D8B68A-9353-DA4A-8CE0-7DA1D2798DFD}" presName="parTxOnly" presStyleLbl="node1" presStyleIdx="2" presStyleCnt="3">
        <dgm:presLayoutVars>
          <dgm:chMax val="0"/>
          <dgm:chPref val="0"/>
          <dgm:bulletEnabled val="1"/>
        </dgm:presLayoutVars>
      </dgm:prSet>
      <dgm:spPr/>
    </dgm:pt>
  </dgm:ptLst>
  <dgm:cxnLst>
    <dgm:cxn modelId="{7DAFDABE-AA40-A443-8CA7-2F98C39A2308}" type="presOf" srcId="{F58277B6-9CCA-DA44-980C-10B42397A742}" destId="{ED011B3B-A95F-2749-BC36-4BD085E69E11}" srcOrd="0" destOrd="0" presId="urn:microsoft.com/office/officeart/2005/8/layout/chevron1"/>
    <dgm:cxn modelId="{63E3544C-55EA-074D-A4BE-616F09D20373}" type="presOf" srcId="{12C5D831-9B1E-FD46-B6DB-45CAEE59F5D9}" destId="{DB5F35C1-9191-BA41-BFAB-3F0DF937923B}" srcOrd="0" destOrd="0" presId="urn:microsoft.com/office/officeart/2005/8/layout/chevron1"/>
    <dgm:cxn modelId="{442F0C52-DE9D-8F47-B1FB-36A40EE36001}" srcId="{12C5D831-9B1E-FD46-B6DB-45CAEE59F5D9}" destId="{8C6575F9-2A15-BE45-909F-D101D94B84EC}" srcOrd="0" destOrd="0" parTransId="{4458EE4A-B315-B043-95B7-C8A620FA086E}" sibTransId="{C190531D-23F6-8C45-A184-9F46D630A32B}"/>
    <dgm:cxn modelId="{D4DCD6EF-DC1F-9948-8ADF-9979B16A4DDA}" srcId="{12C5D831-9B1E-FD46-B6DB-45CAEE59F5D9}" destId="{38D8B68A-9353-DA4A-8CE0-7DA1D2798DFD}" srcOrd="2" destOrd="0" parTransId="{CAC468EF-35B0-054B-9AE4-3D2858F6892B}" sibTransId="{BEC544A1-F0AA-824E-A656-4AAC3D46CC3B}"/>
    <dgm:cxn modelId="{1265DDCA-F2CA-014E-A106-20400036AB3A}" type="presOf" srcId="{8C6575F9-2A15-BE45-909F-D101D94B84EC}" destId="{267761D9-9845-FB4A-929F-229A6E62F9F4}" srcOrd="0" destOrd="0" presId="urn:microsoft.com/office/officeart/2005/8/layout/chevron1"/>
    <dgm:cxn modelId="{2B63952B-8241-9D4C-8DD0-D3C8A5E5B836}" type="presOf" srcId="{38D8B68A-9353-DA4A-8CE0-7DA1D2798DFD}" destId="{51BC60BA-233A-144F-8D78-071F543DEA05}" srcOrd="0" destOrd="0" presId="urn:microsoft.com/office/officeart/2005/8/layout/chevron1"/>
    <dgm:cxn modelId="{046FF206-E72D-4D46-8B94-87DC3D5DDD31}" srcId="{12C5D831-9B1E-FD46-B6DB-45CAEE59F5D9}" destId="{F58277B6-9CCA-DA44-980C-10B42397A742}" srcOrd="1" destOrd="0" parTransId="{9B3A7841-A8A9-4B4F-A199-7F797CB0E441}" sibTransId="{5768202F-69D4-CF48-847F-8AC9260978A1}"/>
    <dgm:cxn modelId="{60244903-67EC-C246-BEDC-4F60FC765F32}" type="presParOf" srcId="{DB5F35C1-9191-BA41-BFAB-3F0DF937923B}" destId="{267761D9-9845-FB4A-929F-229A6E62F9F4}" srcOrd="0" destOrd="0" presId="urn:microsoft.com/office/officeart/2005/8/layout/chevron1"/>
    <dgm:cxn modelId="{93100401-A3B6-CF45-8FC3-2448E345EF5A}" type="presParOf" srcId="{DB5F35C1-9191-BA41-BFAB-3F0DF937923B}" destId="{D9CE2FEE-62D3-F541-A4A3-AE17EAA7985D}" srcOrd="1" destOrd="0" presId="urn:microsoft.com/office/officeart/2005/8/layout/chevron1"/>
    <dgm:cxn modelId="{841CDA43-52A1-034D-954A-A283D57369E4}" type="presParOf" srcId="{DB5F35C1-9191-BA41-BFAB-3F0DF937923B}" destId="{ED011B3B-A95F-2749-BC36-4BD085E69E11}" srcOrd="2" destOrd="0" presId="urn:microsoft.com/office/officeart/2005/8/layout/chevron1"/>
    <dgm:cxn modelId="{8A4C772F-86E0-B048-8DB4-7276DA1F781E}" type="presParOf" srcId="{DB5F35C1-9191-BA41-BFAB-3F0DF937923B}" destId="{87292664-BA61-D548-9B3C-65BAC164EC3B}" srcOrd="3" destOrd="0" presId="urn:microsoft.com/office/officeart/2005/8/layout/chevron1"/>
    <dgm:cxn modelId="{4409C7EE-BDA3-7C4D-A67A-8A586022AAD5}" type="presParOf" srcId="{DB5F35C1-9191-BA41-BFAB-3F0DF937923B}" destId="{51BC60BA-233A-144F-8D78-071F543DEA0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2C5D831-9B1E-FD46-B6DB-45CAEE59F5D9}" type="doc">
      <dgm:prSet loTypeId="urn:microsoft.com/office/officeart/2005/8/layout/chevron1" loCatId="" qsTypeId="urn:microsoft.com/office/officeart/2005/8/quickstyle/simple2" qsCatId="simple" csTypeId="urn:microsoft.com/office/officeart/2005/8/colors/accent2_3" csCatId="accent2" phldr="1"/>
      <dgm:spPr/>
    </dgm:pt>
    <dgm:pt modelId="{8C6575F9-2A15-BE45-909F-D101D94B84EC}">
      <dgm:prSet phldrT="[Text]"/>
      <dgm:spPr/>
      <dgm:t>
        <a:bodyPr/>
        <a:lstStyle/>
        <a:p>
          <a:r>
            <a:rPr lang="en-US" dirty="0"/>
            <a:t>Case background</a:t>
          </a:r>
        </a:p>
      </dgm:t>
    </dgm:pt>
    <dgm:pt modelId="{4458EE4A-B315-B043-95B7-C8A620FA086E}" type="parTrans" cxnId="{442F0C52-DE9D-8F47-B1FB-36A40EE36001}">
      <dgm:prSet/>
      <dgm:spPr/>
      <dgm:t>
        <a:bodyPr/>
        <a:lstStyle/>
        <a:p>
          <a:endParaRPr lang="en-US"/>
        </a:p>
      </dgm:t>
    </dgm:pt>
    <dgm:pt modelId="{C190531D-23F6-8C45-A184-9F46D630A32B}" type="sibTrans" cxnId="{442F0C52-DE9D-8F47-B1FB-36A40EE36001}">
      <dgm:prSet/>
      <dgm:spPr/>
      <dgm:t>
        <a:bodyPr/>
        <a:lstStyle/>
        <a:p>
          <a:endParaRPr lang="en-US"/>
        </a:p>
      </dgm:t>
    </dgm:pt>
    <dgm:pt modelId="{F58277B6-9CCA-DA44-980C-10B42397A742}">
      <dgm:prSet phldrT="[Text]"/>
      <dgm:spPr/>
      <dgm:t>
        <a:bodyPr/>
        <a:lstStyle/>
        <a:p>
          <a:r>
            <a:rPr lang="en-US" dirty="0"/>
            <a:t>Considerations</a:t>
          </a:r>
        </a:p>
      </dgm:t>
    </dgm:pt>
    <dgm:pt modelId="{9B3A7841-A8A9-4B4F-A199-7F797CB0E441}" type="parTrans" cxnId="{046FF206-E72D-4D46-8B94-87DC3D5DDD31}">
      <dgm:prSet/>
      <dgm:spPr/>
      <dgm:t>
        <a:bodyPr/>
        <a:lstStyle/>
        <a:p>
          <a:endParaRPr lang="en-US"/>
        </a:p>
      </dgm:t>
    </dgm:pt>
    <dgm:pt modelId="{5768202F-69D4-CF48-847F-8AC9260978A1}" type="sibTrans" cxnId="{046FF206-E72D-4D46-8B94-87DC3D5DDD31}">
      <dgm:prSet/>
      <dgm:spPr/>
      <dgm:t>
        <a:bodyPr/>
        <a:lstStyle/>
        <a:p>
          <a:endParaRPr lang="en-US"/>
        </a:p>
      </dgm:t>
    </dgm:pt>
    <dgm:pt modelId="{38D8B68A-9353-DA4A-8CE0-7DA1D2798DFD}">
      <dgm:prSet phldrT="[Text]"/>
      <dgm:spPr/>
      <dgm:t>
        <a:bodyPr/>
        <a:lstStyle/>
        <a:p>
          <a:r>
            <a:rPr lang="en-US" dirty="0"/>
            <a:t>Measure selection</a:t>
          </a:r>
        </a:p>
      </dgm:t>
    </dgm:pt>
    <dgm:pt modelId="{CAC468EF-35B0-054B-9AE4-3D2858F6892B}" type="parTrans" cxnId="{D4DCD6EF-DC1F-9948-8ADF-9979B16A4DDA}">
      <dgm:prSet/>
      <dgm:spPr/>
      <dgm:t>
        <a:bodyPr/>
        <a:lstStyle/>
        <a:p>
          <a:endParaRPr lang="en-US"/>
        </a:p>
      </dgm:t>
    </dgm:pt>
    <dgm:pt modelId="{BEC544A1-F0AA-824E-A656-4AAC3D46CC3B}" type="sibTrans" cxnId="{D4DCD6EF-DC1F-9948-8ADF-9979B16A4DDA}">
      <dgm:prSet/>
      <dgm:spPr/>
      <dgm:t>
        <a:bodyPr/>
        <a:lstStyle/>
        <a:p>
          <a:endParaRPr lang="en-US"/>
        </a:p>
      </dgm:t>
    </dgm:pt>
    <dgm:pt modelId="{DB5F35C1-9191-BA41-BFAB-3F0DF937923B}" type="pres">
      <dgm:prSet presAssocID="{12C5D831-9B1E-FD46-B6DB-45CAEE59F5D9}" presName="Name0" presStyleCnt="0">
        <dgm:presLayoutVars>
          <dgm:dir/>
          <dgm:animLvl val="lvl"/>
          <dgm:resizeHandles val="exact"/>
        </dgm:presLayoutVars>
      </dgm:prSet>
      <dgm:spPr/>
    </dgm:pt>
    <dgm:pt modelId="{267761D9-9845-FB4A-929F-229A6E62F9F4}" type="pres">
      <dgm:prSet presAssocID="{8C6575F9-2A15-BE45-909F-D101D94B84EC}" presName="parTxOnly" presStyleLbl="node1" presStyleIdx="0" presStyleCnt="3">
        <dgm:presLayoutVars>
          <dgm:chMax val="0"/>
          <dgm:chPref val="0"/>
          <dgm:bulletEnabled val="1"/>
        </dgm:presLayoutVars>
      </dgm:prSet>
      <dgm:spPr/>
    </dgm:pt>
    <dgm:pt modelId="{D9CE2FEE-62D3-F541-A4A3-AE17EAA7985D}" type="pres">
      <dgm:prSet presAssocID="{C190531D-23F6-8C45-A184-9F46D630A32B}" presName="parTxOnlySpace" presStyleCnt="0"/>
      <dgm:spPr/>
    </dgm:pt>
    <dgm:pt modelId="{ED011B3B-A95F-2749-BC36-4BD085E69E11}" type="pres">
      <dgm:prSet presAssocID="{F58277B6-9CCA-DA44-980C-10B42397A742}" presName="parTxOnly" presStyleLbl="node1" presStyleIdx="1" presStyleCnt="3">
        <dgm:presLayoutVars>
          <dgm:chMax val="0"/>
          <dgm:chPref val="0"/>
          <dgm:bulletEnabled val="1"/>
        </dgm:presLayoutVars>
      </dgm:prSet>
      <dgm:spPr/>
    </dgm:pt>
    <dgm:pt modelId="{87292664-BA61-D548-9B3C-65BAC164EC3B}" type="pres">
      <dgm:prSet presAssocID="{5768202F-69D4-CF48-847F-8AC9260978A1}" presName="parTxOnlySpace" presStyleCnt="0"/>
      <dgm:spPr/>
    </dgm:pt>
    <dgm:pt modelId="{51BC60BA-233A-144F-8D78-071F543DEA05}" type="pres">
      <dgm:prSet presAssocID="{38D8B68A-9353-DA4A-8CE0-7DA1D2798DFD}" presName="parTxOnly" presStyleLbl="node1" presStyleIdx="2" presStyleCnt="3">
        <dgm:presLayoutVars>
          <dgm:chMax val="0"/>
          <dgm:chPref val="0"/>
          <dgm:bulletEnabled val="1"/>
        </dgm:presLayoutVars>
      </dgm:prSet>
      <dgm:spPr/>
    </dgm:pt>
  </dgm:ptLst>
  <dgm:cxnLst>
    <dgm:cxn modelId="{2E8A488D-A1E8-7044-8DB6-D986873D00E7}" type="presOf" srcId="{38D8B68A-9353-DA4A-8CE0-7DA1D2798DFD}" destId="{51BC60BA-233A-144F-8D78-071F543DEA05}" srcOrd="0" destOrd="0" presId="urn:microsoft.com/office/officeart/2005/8/layout/chevron1"/>
    <dgm:cxn modelId="{442F0C52-DE9D-8F47-B1FB-36A40EE36001}" srcId="{12C5D831-9B1E-FD46-B6DB-45CAEE59F5D9}" destId="{8C6575F9-2A15-BE45-909F-D101D94B84EC}" srcOrd="0" destOrd="0" parTransId="{4458EE4A-B315-B043-95B7-C8A620FA086E}" sibTransId="{C190531D-23F6-8C45-A184-9F46D630A32B}"/>
    <dgm:cxn modelId="{D4DCD6EF-DC1F-9948-8ADF-9979B16A4DDA}" srcId="{12C5D831-9B1E-FD46-B6DB-45CAEE59F5D9}" destId="{38D8B68A-9353-DA4A-8CE0-7DA1D2798DFD}" srcOrd="2" destOrd="0" parTransId="{CAC468EF-35B0-054B-9AE4-3D2858F6892B}" sibTransId="{BEC544A1-F0AA-824E-A656-4AAC3D46CC3B}"/>
    <dgm:cxn modelId="{A309D4DF-764B-E645-9E35-F02F4B05C81F}" type="presOf" srcId="{8C6575F9-2A15-BE45-909F-D101D94B84EC}" destId="{267761D9-9845-FB4A-929F-229A6E62F9F4}" srcOrd="0" destOrd="0" presId="urn:microsoft.com/office/officeart/2005/8/layout/chevron1"/>
    <dgm:cxn modelId="{7EC79C5E-E58D-C641-87BE-FB411C18E96F}" type="presOf" srcId="{F58277B6-9CCA-DA44-980C-10B42397A742}" destId="{ED011B3B-A95F-2749-BC36-4BD085E69E11}" srcOrd="0" destOrd="0" presId="urn:microsoft.com/office/officeart/2005/8/layout/chevron1"/>
    <dgm:cxn modelId="{EEF2F852-9E17-7648-AC0B-8E83878EB26C}" type="presOf" srcId="{12C5D831-9B1E-FD46-B6DB-45CAEE59F5D9}" destId="{DB5F35C1-9191-BA41-BFAB-3F0DF937923B}" srcOrd="0" destOrd="0" presId="urn:microsoft.com/office/officeart/2005/8/layout/chevron1"/>
    <dgm:cxn modelId="{046FF206-E72D-4D46-8B94-87DC3D5DDD31}" srcId="{12C5D831-9B1E-FD46-B6DB-45CAEE59F5D9}" destId="{F58277B6-9CCA-DA44-980C-10B42397A742}" srcOrd="1" destOrd="0" parTransId="{9B3A7841-A8A9-4B4F-A199-7F797CB0E441}" sibTransId="{5768202F-69D4-CF48-847F-8AC9260978A1}"/>
    <dgm:cxn modelId="{9D185C90-42EF-F24C-94EA-FED0282E92E4}" type="presParOf" srcId="{DB5F35C1-9191-BA41-BFAB-3F0DF937923B}" destId="{267761D9-9845-FB4A-929F-229A6E62F9F4}" srcOrd="0" destOrd="0" presId="urn:microsoft.com/office/officeart/2005/8/layout/chevron1"/>
    <dgm:cxn modelId="{8F9C0C99-1AB1-B042-AC9D-E7CB07F2AA2E}" type="presParOf" srcId="{DB5F35C1-9191-BA41-BFAB-3F0DF937923B}" destId="{D9CE2FEE-62D3-F541-A4A3-AE17EAA7985D}" srcOrd="1" destOrd="0" presId="urn:microsoft.com/office/officeart/2005/8/layout/chevron1"/>
    <dgm:cxn modelId="{A5645DBA-B873-9A48-965D-56BB19CBC6AD}" type="presParOf" srcId="{DB5F35C1-9191-BA41-BFAB-3F0DF937923B}" destId="{ED011B3B-A95F-2749-BC36-4BD085E69E11}" srcOrd="2" destOrd="0" presId="urn:microsoft.com/office/officeart/2005/8/layout/chevron1"/>
    <dgm:cxn modelId="{3FAC5936-34AF-8144-92C6-DFBB82B7EB5B}" type="presParOf" srcId="{DB5F35C1-9191-BA41-BFAB-3F0DF937923B}" destId="{87292664-BA61-D548-9B3C-65BAC164EC3B}" srcOrd="3" destOrd="0" presId="urn:microsoft.com/office/officeart/2005/8/layout/chevron1"/>
    <dgm:cxn modelId="{48C36CED-1467-CB40-B649-1D71457731E2}" type="presParOf" srcId="{DB5F35C1-9191-BA41-BFAB-3F0DF937923B}" destId="{51BC60BA-233A-144F-8D78-071F543DEA0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EFEDA4-E532-CB4C-9778-78E2F57CCCD8}" type="doc">
      <dgm:prSet loTypeId="urn:microsoft.com/office/officeart/2005/8/layout/hList1" loCatId="" qsTypeId="urn:microsoft.com/office/officeart/2005/8/quickstyle/3D3" qsCatId="3D" csTypeId="urn:microsoft.com/office/officeart/2005/8/colors/accent2_2" csCatId="accent2" phldr="1"/>
      <dgm:spPr/>
      <dgm:t>
        <a:bodyPr/>
        <a:lstStyle/>
        <a:p>
          <a:endParaRPr lang="en-US"/>
        </a:p>
      </dgm:t>
    </dgm:pt>
    <dgm:pt modelId="{12C50057-F3CB-9D46-81CB-47F6FEB47B8B}">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a:spcAft>
              <a:spcPts val="0"/>
            </a:spcAft>
          </a:pPr>
          <a:r>
            <a:rPr lang="en-US" sz="2400" dirty="0">
              <a:latin typeface="+mj-lt"/>
              <a:cs typeface="Arial" panose="020B0604020202020204" pitchFamily="34" charset="0"/>
            </a:rPr>
            <a:t>Long-term: </a:t>
          </a:r>
        </a:p>
        <a:p>
          <a:pPr>
            <a:spcAft>
              <a:spcPts val="0"/>
            </a:spcAft>
          </a:pPr>
          <a:r>
            <a:rPr lang="en-US" sz="2400" dirty="0">
              <a:latin typeface="+mj-lt"/>
              <a:cs typeface="Arial" panose="020B0604020202020204" pitchFamily="34" charset="0"/>
            </a:rPr>
            <a:t>Less detailed accounting of intake for a long period</a:t>
          </a:r>
          <a:endParaRPr lang="en-US" sz="2400" i="1" dirty="0">
            <a:latin typeface="+mj-lt"/>
            <a:cs typeface="Arial" panose="020B0604020202020204" pitchFamily="34" charset="0"/>
          </a:endParaRPr>
        </a:p>
      </dgm:t>
    </dgm:pt>
    <dgm:pt modelId="{F1A1A51D-6F09-6D41-8A86-7638058D59C9}" type="parTrans" cxnId="{32EE246C-474C-7445-AEA8-35960DF11B65}">
      <dgm:prSet/>
      <dgm:spPr/>
      <dgm:t>
        <a:bodyPr/>
        <a:lstStyle/>
        <a:p>
          <a:endParaRPr lang="en-US" sz="1600"/>
        </a:p>
      </dgm:t>
    </dgm:pt>
    <dgm:pt modelId="{C01472C8-12B3-024E-834B-37982E4E959F}" type="sibTrans" cxnId="{32EE246C-474C-7445-AEA8-35960DF11B65}">
      <dgm:prSet/>
      <dgm:spPr/>
      <dgm:t>
        <a:bodyPr/>
        <a:lstStyle/>
        <a:p>
          <a:endParaRPr lang="en-US" sz="1600"/>
        </a:p>
      </dgm:t>
    </dgm:pt>
    <dgm:pt modelId="{4EACDF40-8BE7-2141-A082-1E7AAB6687C8}">
      <dgm:prSet custT="1">
        <dgm:style>
          <a:lnRef idx="2">
            <a:schemeClr val="dk1">
              <a:shade val="50000"/>
            </a:schemeClr>
          </a:lnRef>
          <a:fillRef idx="1">
            <a:schemeClr val="dk1"/>
          </a:fillRef>
          <a:effectRef idx="0">
            <a:schemeClr val="dk1"/>
          </a:effectRef>
          <a:fontRef idx="minor">
            <a:schemeClr val="lt1"/>
          </a:fontRef>
        </dgm:style>
      </dgm:prSet>
      <dgm:spPr>
        <a:solidFill>
          <a:schemeClr val="tx1">
            <a:lumMod val="10000"/>
            <a:lumOff val="90000"/>
          </a:schemeClr>
        </a:solidFill>
      </dgm:spPr>
      <dgm:t>
        <a:bodyPr/>
        <a:lstStyle/>
        <a:p>
          <a:r>
            <a:rPr lang="en-US" sz="2400" dirty="0">
              <a:latin typeface="+mj-lt"/>
              <a:cs typeface="Arial" panose="020B0604020202020204" pitchFamily="34" charset="0"/>
            </a:rPr>
            <a:t>Food frequency questionnaire</a:t>
          </a:r>
        </a:p>
      </dgm:t>
    </dgm:pt>
    <dgm:pt modelId="{96A1E93E-F740-F348-A43F-60129635629C}" type="parTrans" cxnId="{E61F797C-1EBB-BE4A-83F0-099428E44C35}">
      <dgm:prSet/>
      <dgm:spPr/>
      <dgm:t>
        <a:bodyPr/>
        <a:lstStyle/>
        <a:p>
          <a:endParaRPr lang="en-US" sz="1600"/>
        </a:p>
      </dgm:t>
    </dgm:pt>
    <dgm:pt modelId="{8C6FD0F8-6AA3-CA42-8003-A01C9C3B148B}" type="sibTrans" cxnId="{E61F797C-1EBB-BE4A-83F0-099428E44C35}">
      <dgm:prSet/>
      <dgm:spPr/>
      <dgm:t>
        <a:bodyPr/>
        <a:lstStyle/>
        <a:p>
          <a:endParaRPr lang="en-US" sz="1600"/>
        </a:p>
      </dgm:t>
    </dgm:pt>
    <dgm:pt modelId="{6C707667-72E1-3649-B879-7BF81BEEDA0E}">
      <dgm:prSet custT="1">
        <dgm:style>
          <a:lnRef idx="2">
            <a:schemeClr val="dk1">
              <a:shade val="50000"/>
            </a:schemeClr>
          </a:lnRef>
          <a:fillRef idx="1">
            <a:schemeClr val="dk1"/>
          </a:fillRef>
          <a:effectRef idx="0">
            <a:schemeClr val="dk1"/>
          </a:effectRef>
          <a:fontRef idx="minor">
            <a:schemeClr val="lt1"/>
          </a:fontRef>
        </dgm:style>
      </dgm:prSet>
      <dgm:spPr>
        <a:solidFill>
          <a:schemeClr val="tx1">
            <a:lumMod val="10000"/>
            <a:lumOff val="90000"/>
          </a:schemeClr>
        </a:solidFill>
      </dgm:spPr>
      <dgm:t>
        <a:bodyPr/>
        <a:lstStyle/>
        <a:p>
          <a:r>
            <a:rPr lang="en-US" sz="2400" dirty="0">
              <a:latin typeface="+mj-lt"/>
              <a:cs typeface="Arial" panose="020B0604020202020204" pitchFamily="34" charset="0"/>
            </a:rPr>
            <a:t>24-hour dietary recall</a:t>
          </a:r>
        </a:p>
      </dgm:t>
    </dgm:pt>
    <dgm:pt modelId="{A933BC4C-12D3-9848-B8A0-CAEC3049874D}" type="parTrans" cxnId="{5904AAC7-4070-FD4B-AF3A-45A7651CF5D1}">
      <dgm:prSet/>
      <dgm:spPr/>
      <dgm:t>
        <a:bodyPr/>
        <a:lstStyle/>
        <a:p>
          <a:endParaRPr lang="en-US" sz="1600"/>
        </a:p>
      </dgm:t>
    </dgm:pt>
    <dgm:pt modelId="{C928723A-A80E-D540-B18E-A28B27F54A1B}" type="sibTrans" cxnId="{5904AAC7-4070-FD4B-AF3A-45A7651CF5D1}">
      <dgm:prSet/>
      <dgm:spPr/>
      <dgm:t>
        <a:bodyPr/>
        <a:lstStyle/>
        <a:p>
          <a:endParaRPr lang="en-US" sz="1600"/>
        </a:p>
      </dgm:t>
    </dgm:pt>
    <dgm:pt modelId="{333AFD3C-994C-1141-BF1A-CC50365AB570}">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a:spcAft>
              <a:spcPts val="0"/>
            </a:spcAft>
          </a:pPr>
          <a:r>
            <a:rPr lang="en-US" sz="2400" dirty="0">
              <a:latin typeface="+mj-lt"/>
              <a:cs typeface="Arial" panose="020B0604020202020204" pitchFamily="34" charset="0"/>
            </a:rPr>
            <a:t>Short-term: </a:t>
          </a:r>
        </a:p>
        <a:p>
          <a:pPr>
            <a:spcAft>
              <a:spcPts val="0"/>
            </a:spcAft>
          </a:pPr>
          <a:r>
            <a:rPr lang="en-US" sz="2400" dirty="0">
              <a:latin typeface="+mj-lt"/>
              <a:cs typeface="Arial" panose="020B0604020202020204" pitchFamily="34" charset="0"/>
            </a:rPr>
            <a:t>Detailed accounting of intake for a day </a:t>
          </a:r>
        </a:p>
        <a:p>
          <a:pPr>
            <a:spcAft>
              <a:spcPts val="0"/>
            </a:spcAft>
          </a:pPr>
          <a:r>
            <a:rPr lang="en-US" sz="2400" dirty="0">
              <a:latin typeface="+mj-lt"/>
              <a:cs typeface="Arial" panose="020B0604020202020204" pitchFamily="34" charset="0"/>
            </a:rPr>
            <a:t>or a few days</a:t>
          </a:r>
          <a:endParaRPr lang="en-US" sz="2400" i="1" dirty="0">
            <a:latin typeface="+mj-lt"/>
            <a:cs typeface="Arial" panose="020B0604020202020204" pitchFamily="34" charset="0"/>
          </a:endParaRPr>
        </a:p>
      </dgm:t>
    </dgm:pt>
    <dgm:pt modelId="{7F55589E-DC85-5B43-B734-6D7ABC2BB38F}" type="sibTrans" cxnId="{217342C2-1964-EE4E-B4E6-82DC1CD1A537}">
      <dgm:prSet/>
      <dgm:spPr/>
      <dgm:t>
        <a:bodyPr/>
        <a:lstStyle/>
        <a:p>
          <a:endParaRPr lang="en-US" sz="1600"/>
        </a:p>
      </dgm:t>
    </dgm:pt>
    <dgm:pt modelId="{D796EC43-1D44-FC43-902C-FC3B8709EE79}" type="parTrans" cxnId="{217342C2-1964-EE4E-B4E6-82DC1CD1A537}">
      <dgm:prSet/>
      <dgm:spPr/>
      <dgm:t>
        <a:bodyPr/>
        <a:lstStyle/>
        <a:p>
          <a:endParaRPr lang="en-US" sz="1600"/>
        </a:p>
      </dgm:t>
    </dgm:pt>
    <dgm:pt modelId="{7CE7D588-DB4D-9C48-AE3D-B02D4E26FF99}">
      <dgm:prSet custT="1">
        <dgm:style>
          <a:lnRef idx="2">
            <a:schemeClr val="dk1">
              <a:shade val="50000"/>
            </a:schemeClr>
          </a:lnRef>
          <a:fillRef idx="1">
            <a:schemeClr val="dk1"/>
          </a:fillRef>
          <a:effectRef idx="0">
            <a:schemeClr val="dk1"/>
          </a:effectRef>
          <a:fontRef idx="minor">
            <a:schemeClr val="lt1"/>
          </a:fontRef>
        </dgm:style>
      </dgm:prSet>
      <dgm:spPr>
        <a:solidFill>
          <a:schemeClr val="tx1">
            <a:lumMod val="10000"/>
            <a:lumOff val="90000"/>
          </a:schemeClr>
        </a:solidFill>
      </dgm:spPr>
      <dgm:t>
        <a:bodyPr/>
        <a:lstStyle/>
        <a:p>
          <a:r>
            <a:rPr lang="en-US" sz="2400" dirty="0">
              <a:latin typeface="+mj-lt"/>
              <a:cs typeface="Arial" panose="020B0604020202020204" pitchFamily="34" charset="0"/>
            </a:rPr>
            <a:t>Screener</a:t>
          </a:r>
        </a:p>
      </dgm:t>
    </dgm:pt>
    <dgm:pt modelId="{2B39ECD9-23A0-FE42-B7B6-B87BD012A026}" type="parTrans" cxnId="{37FE348A-AAE7-4F4C-BF8B-EB45C47C7DA6}">
      <dgm:prSet/>
      <dgm:spPr/>
      <dgm:t>
        <a:bodyPr/>
        <a:lstStyle/>
        <a:p>
          <a:endParaRPr lang="en-US" sz="1600"/>
        </a:p>
      </dgm:t>
    </dgm:pt>
    <dgm:pt modelId="{5610F024-E8A4-F747-9968-0E6133EAE042}" type="sibTrans" cxnId="{37FE348A-AAE7-4F4C-BF8B-EB45C47C7DA6}">
      <dgm:prSet/>
      <dgm:spPr/>
      <dgm:t>
        <a:bodyPr/>
        <a:lstStyle/>
        <a:p>
          <a:endParaRPr lang="en-US" sz="1600"/>
        </a:p>
      </dgm:t>
    </dgm:pt>
    <dgm:pt modelId="{A2A894B8-450F-364D-AB60-818466980EE2}">
      <dgm:prSet custT="1">
        <dgm:style>
          <a:lnRef idx="2">
            <a:schemeClr val="dk1">
              <a:shade val="50000"/>
            </a:schemeClr>
          </a:lnRef>
          <a:fillRef idx="1">
            <a:schemeClr val="dk1"/>
          </a:fillRef>
          <a:effectRef idx="0">
            <a:schemeClr val="dk1"/>
          </a:effectRef>
          <a:fontRef idx="minor">
            <a:schemeClr val="lt1"/>
          </a:fontRef>
        </dgm:style>
      </dgm:prSet>
      <dgm:spPr>
        <a:solidFill>
          <a:schemeClr val="tx1">
            <a:lumMod val="10000"/>
            <a:lumOff val="90000"/>
          </a:schemeClr>
        </a:solidFill>
      </dgm:spPr>
      <dgm:t>
        <a:bodyPr/>
        <a:lstStyle/>
        <a:p>
          <a:r>
            <a:rPr lang="en-US" sz="2400" dirty="0">
              <a:latin typeface="+mj-lt"/>
              <a:cs typeface="Arial" panose="020B0604020202020204" pitchFamily="34" charset="0"/>
            </a:rPr>
            <a:t>Food record/diary</a:t>
          </a:r>
        </a:p>
      </dgm:t>
    </dgm:pt>
    <dgm:pt modelId="{D1083AD2-1198-1C47-B08C-7F10A9F54D0B}" type="parTrans" cxnId="{F1700124-A14C-CA44-92ED-1D7070AAE805}">
      <dgm:prSet/>
      <dgm:spPr/>
      <dgm:t>
        <a:bodyPr/>
        <a:lstStyle/>
        <a:p>
          <a:endParaRPr lang="en-US" sz="1600"/>
        </a:p>
      </dgm:t>
    </dgm:pt>
    <dgm:pt modelId="{670C0AAE-EAE4-FF44-9138-5D0223C900CF}" type="sibTrans" cxnId="{F1700124-A14C-CA44-92ED-1D7070AAE805}">
      <dgm:prSet/>
      <dgm:spPr/>
      <dgm:t>
        <a:bodyPr/>
        <a:lstStyle/>
        <a:p>
          <a:endParaRPr lang="en-US" sz="1600"/>
        </a:p>
      </dgm:t>
    </dgm:pt>
    <dgm:pt modelId="{99E929C6-1364-7743-ACE0-1547A53ED429}" type="pres">
      <dgm:prSet presAssocID="{6CEFEDA4-E532-CB4C-9778-78E2F57CCCD8}" presName="Name0" presStyleCnt="0">
        <dgm:presLayoutVars>
          <dgm:dir/>
          <dgm:animLvl val="lvl"/>
          <dgm:resizeHandles val="exact"/>
        </dgm:presLayoutVars>
      </dgm:prSet>
      <dgm:spPr/>
    </dgm:pt>
    <dgm:pt modelId="{631D6FC9-1F06-1143-9C2D-7F9B149053AD}" type="pres">
      <dgm:prSet presAssocID="{333AFD3C-994C-1141-BF1A-CC50365AB570}" presName="composite" presStyleCnt="0"/>
      <dgm:spPr/>
    </dgm:pt>
    <dgm:pt modelId="{E97DF585-925D-0649-91F1-E56CF1D42ACF}" type="pres">
      <dgm:prSet presAssocID="{333AFD3C-994C-1141-BF1A-CC50365AB570}" presName="parTx" presStyleLbl="alignNode1" presStyleIdx="0" presStyleCnt="2">
        <dgm:presLayoutVars>
          <dgm:chMax val="0"/>
          <dgm:chPref val="0"/>
          <dgm:bulletEnabled val="1"/>
        </dgm:presLayoutVars>
      </dgm:prSet>
      <dgm:spPr/>
    </dgm:pt>
    <dgm:pt modelId="{70826FB2-9CB4-8448-A848-17A9C88AB445}" type="pres">
      <dgm:prSet presAssocID="{333AFD3C-994C-1141-BF1A-CC50365AB570}" presName="desTx" presStyleLbl="alignAccFollowNode1" presStyleIdx="0" presStyleCnt="2">
        <dgm:presLayoutVars>
          <dgm:bulletEnabled val="1"/>
        </dgm:presLayoutVars>
      </dgm:prSet>
      <dgm:spPr/>
    </dgm:pt>
    <dgm:pt modelId="{12E74EB5-DAFB-B244-A8E0-DE71A612D584}" type="pres">
      <dgm:prSet presAssocID="{7F55589E-DC85-5B43-B734-6D7ABC2BB38F}" presName="space" presStyleCnt="0"/>
      <dgm:spPr/>
    </dgm:pt>
    <dgm:pt modelId="{B8281EF3-9C91-9346-B807-4766E3C8E9D8}" type="pres">
      <dgm:prSet presAssocID="{12C50057-F3CB-9D46-81CB-47F6FEB47B8B}" presName="composite" presStyleCnt="0"/>
      <dgm:spPr/>
    </dgm:pt>
    <dgm:pt modelId="{500A6201-9F03-6540-9DB1-E6E1D0869D34}" type="pres">
      <dgm:prSet presAssocID="{12C50057-F3CB-9D46-81CB-47F6FEB47B8B}" presName="parTx" presStyleLbl="alignNode1" presStyleIdx="1" presStyleCnt="2" custLinFactNeighborX="1" custLinFactNeighborY="775">
        <dgm:presLayoutVars>
          <dgm:chMax val="0"/>
          <dgm:chPref val="0"/>
          <dgm:bulletEnabled val="1"/>
        </dgm:presLayoutVars>
      </dgm:prSet>
      <dgm:spPr/>
    </dgm:pt>
    <dgm:pt modelId="{D7CEFDEF-FA03-F147-BD76-73236A3F9505}" type="pres">
      <dgm:prSet presAssocID="{12C50057-F3CB-9D46-81CB-47F6FEB47B8B}" presName="desTx" presStyleLbl="alignAccFollowNode1" presStyleIdx="1" presStyleCnt="2">
        <dgm:presLayoutVars>
          <dgm:bulletEnabled val="1"/>
        </dgm:presLayoutVars>
      </dgm:prSet>
      <dgm:spPr/>
    </dgm:pt>
  </dgm:ptLst>
  <dgm:cxnLst>
    <dgm:cxn modelId="{217342C2-1964-EE4E-B4E6-82DC1CD1A537}" srcId="{6CEFEDA4-E532-CB4C-9778-78E2F57CCCD8}" destId="{333AFD3C-994C-1141-BF1A-CC50365AB570}" srcOrd="0" destOrd="0" parTransId="{D796EC43-1D44-FC43-902C-FC3B8709EE79}" sibTransId="{7F55589E-DC85-5B43-B734-6D7ABC2BB38F}"/>
    <dgm:cxn modelId="{0FB9406E-ADF4-0B4C-A2A1-913EBFBE094E}" type="presOf" srcId="{A2A894B8-450F-364D-AB60-818466980EE2}" destId="{70826FB2-9CB4-8448-A848-17A9C88AB445}" srcOrd="0" destOrd="1" presId="urn:microsoft.com/office/officeart/2005/8/layout/hList1"/>
    <dgm:cxn modelId="{37FE348A-AAE7-4F4C-BF8B-EB45C47C7DA6}" srcId="{12C50057-F3CB-9D46-81CB-47F6FEB47B8B}" destId="{7CE7D588-DB4D-9C48-AE3D-B02D4E26FF99}" srcOrd="1" destOrd="0" parTransId="{2B39ECD9-23A0-FE42-B7B6-B87BD012A026}" sibTransId="{5610F024-E8A4-F747-9968-0E6133EAE042}"/>
    <dgm:cxn modelId="{3DFE2D02-9FB6-6A40-B878-81923D9EA451}" type="presOf" srcId="{7CE7D588-DB4D-9C48-AE3D-B02D4E26FF99}" destId="{D7CEFDEF-FA03-F147-BD76-73236A3F9505}" srcOrd="0" destOrd="1" presId="urn:microsoft.com/office/officeart/2005/8/layout/hList1"/>
    <dgm:cxn modelId="{3E61A364-6066-9646-AD63-B598795E93C4}" type="presOf" srcId="{6CEFEDA4-E532-CB4C-9778-78E2F57CCCD8}" destId="{99E929C6-1364-7743-ACE0-1547A53ED429}" srcOrd="0" destOrd="0" presId="urn:microsoft.com/office/officeart/2005/8/layout/hList1"/>
    <dgm:cxn modelId="{00E29B96-9A64-AD49-B5F4-FFCAFB11246D}" type="presOf" srcId="{4EACDF40-8BE7-2141-A082-1E7AAB6687C8}" destId="{D7CEFDEF-FA03-F147-BD76-73236A3F9505}" srcOrd="0" destOrd="0" presId="urn:microsoft.com/office/officeart/2005/8/layout/hList1"/>
    <dgm:cxn modelId="{E61F797C-1EBB-BE4A-83F0-099428E44C35}" srcId="{12C50057-F3CB-9D46-81CB-47F6FEB47B8B}" destId="{4EACDF40-8BE7-2141-A082-1E7AAB6687C8}" srcOrd="0" destOrd="0" parTransId="{96A1E93E-F740-F348-A43F-60129635629C}" sibTransId="{8C6FD0F8-6AA3-CA42-8003-A01C9C3B148B}"/>
    <dgm:cxn modelId="{F1700124-A14C-CA44-92ED-1D7070AAE805}" srcId="{333AFD3C-994C-1141-BF1A-CC50365AB570}" destId="{A2A894B8-450F-364D-AB60-818466980EE2}" srcOrd="1" destOrd="0" parTransId="{D1083AD2-1198-1C47-B08C-7F10A9F54D0B}" sibTransId="{670C0AAE-EAE4-FF44-9138-5D0223C900CF}"/>
    <dgm:cxn modelId="{66B83C05-C2F3-3349-8FD6-21372373E4DB}" type="presOf" srcId="{12C50057-F3CB-9D46-81CB-47F6FEB47B8B}" destId="{500A6201-9F03-6540-9DB1-E6E1D0869D34}" srcOrd="0" destOrd="0" presId="urn:microsoft.com/office/officeart/2005/8/layout/hList1"/>
    <dgm:cxn modelId="{2E91C472-CCEA-B740-8708-5C2B7B7DC713}" type="presOf" srcId="{6C707667-72E1-3649-B879-7BF81BEEDA0E}" destId="{70826FB2-9CB4-8448-A848-17A9C88AB445}" srcOrd="0" destOrd="0" presId="urn:microsoft.com/office/officeart/2005/8/layout/hList1"/>
    <dgm:cxn modelId="{5904AAC7-4070-FD4B-AF3A-45A7651CF5D1}" srcId="{333AFD3C-994C-1141-BF1A-CC50365AB570}" destId="{6C707667-72E1-3649-B879-7BF81BEEDA0E}" srcOrd="0" destOrd="0" parTransId="{A933BC4C-12D3-9848-B8A0-CAEC3049874D}" sibTransId="{C928723A-A80E-D540-B18E-A28B27F54A1B}"/>
    <dgm:cxn modelId="{422E2F23-785A-EA4D-80CC-3F1A6BA4DF23}" type="presOf" srcId="{333AFD3C-994C-1141-BF1A-CC50365AB570}" destId="{E97DF585-925D-0649-91F1-E56CF1D42ACF}" srcOrd="0" destOrd="0" presId="urn:microsoft.com/office/officeart/2005/8/layout/hList1"/>
    <dgm:cxn modelId="{32EE246C-474C-7445-AEA8-35960DF11B65}" srcId="{6CEFEDA4-E532-CB4C-9778-78E2F57CCCD8}" destId="{12C50057-F3CB-9D46-81CB-47F6FEB47B8B}" srcOrd="1" destOrd="0" parTransId="{F1A1A51D-6F09-6D41-8A86-7638058D59C9}" sibTransId="{C01472C8-12B3-024E-834B-37982E4E959F}"/>
    <dgm:cxn modelId="{BBE0617F-D8D9-D043-97C8-D28EBAEFA9C9}" type="presParOf" srcId="{99E929C6-1364-7743-ACE0-1547A53ED429}" destId="{631D6FC9-1F06-1143-9C2D-7F9B149053AD}" srcOrd="0" destOrd="0" presId="urn:microsoft.com/office/officeart/2005/8/layout/hList1"/>
    <dgm:cxn modelId="{8881CC05-5F2C-5E4B-8D17-C7CF5ADF166D}" type="presParOf" srcId="{631D6FC9-1F06-1143-9C2D-7F9B149053AD}" destId="{E97DF585-925D-0649-91F1-E56CF1D42ACF}" srcOrd="0" destOrd="0" presId="urn:microsoft.com/office/officeart/2005/8/layout/hList1"/>
    <dgm:cxn modelId="{D10ADCF8-82DA-004A-8348-65E3F6DAAD69}" type="presParOf" srcId="{631D6FC9-1F06-1143-9C2D-7F9B149053AD}" destId="{70826FB2-9CB4-8448-A848-17A9C88AB445}" srcOrd="1" destOrd="0" presId="urn:microsoft.com/office/officeart/2005/8/layout/hList1"/>
    <dgm:cxn modelId="{222B7EA1-1B44-0E4B-96CE-B29CD4CFE695}" type="presParOf" srcId="{99E929C6-1364-7743-ACE0-1547A53ED429}" destId="{12E74EB5-DAFB-B244-A8E0-DE71A612D584}" srcOrd="1" destOrd="0" presId="urn:microsoft.com/office/officeart/2005/8/layout/hList1"/>
    <dgm:cxn modelId="{48BEC4CA-647D-BB43-B0D1-526DF2F21393}" type="presParOf" srcId="{99E929C6-1364-7743-ACE0-1547A53ED429}" destId="{B8281EF3-9C91-9346-B807-4766E3C8E9D8}" srcOrd="2" destOrd="0" presId="urn:microsoft.com/office/officeart/2005/8/layout/hList1"/>
    <dgm:cxn modelId="{67ACE3FD-92B7-4E43-A0C4-9D3B8A3EC5A4}" type="presParOf" srcId="{B8281EF3-9C91-9346-B807-4766E3C8E9D8}" destId="{500A6201-9F03-6540-9DB1-E6E1D0869D34}" srcOrd="0" destOrd="0" presId="urn:microsoft.com/office/officeart/2005/8/layout/hList1"/>
    <dgm:cxn modelId="{6BD73476-9E0C-AB48-911D-4D87FEE8D535}" type="presParOf" srcId="{B8281EF3-9C91-9346-B807-4766E3C8E9D8}" destId="{D7CEFDEF-FA03-F147-BD76-73236A3F9505}" srcOrd="1" destOrd="0" presId="urn:microsoft.com/office/officeart/2005/8/layout/hLis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2C5D831-9B1E-FD46-B6DB-45CAEE59F5D9}" type="doc">
      <dgm:prSet loTypeId="urn:microsoft.com/office/officeart/2005/8/layout/chevron1" loCatId="" qsTypeId="urn:microsoft.com/office/officeart/2005/8/quickstyle/simple2" qsCatId="simple" csTypeId="urn:microsoft.com/office/officeart/2005/8/colors/accent2_3" csCatId="accent2" phldr="1"/>
      <dgm:spPr/>
    </dgm:pt>
    <dgm:pt modelId="{8C6575F9-2A15-BE45-909F-D101D94B84EC}">
      <dgm:prSet phldrT="[Text]"/>
      <dgm:spPr/>
      <dgm:t>
        <a:bodyPr/>
        <a:lstStyle/>
        <a:p>
          <a:r>
            <a:rPr lang="en-US" dirty="0"/>
            <a:t>Case background</a:t>
          </a:r>
        </a:p>
      </dgm:t>
    </dgm:pt>
    <dgm:pt modelId="{4458EE4A-B315-B043-95B7-C8A620FA086E}" type="parTrans" cxnId="{442F0C52-DE9D-8F47-B1FB-36A40EE36001}">
      <dgm:prSet/>
      <dgm:spPr/>
      <dgm:t>
        <a:bodyPr/>
        <a:lstStyle/>
        <a:p>
          <a:endParaRPr lang="en-US"/>
        </a:p>
      </dgm:t>
    </dgm:pt>
    <dgm:pt modelId="{C190531D-23F6-8C45-A184-9F46D630A32B}" type="sibTrans" cxnId="{442F0C52-DE9D-8F47-B1FB-36A40EE36001}">
      <dgm:prSet/>
      <dgm:spPr/>
      <dgm:t>
        <a:bodyPr/>
        <a:lstStyle/>
        <a:p>
          <a:endParaRPr lang="en-US"/>
        </a:p>
      </dgm:t>
    </dgm:pt>
    <dgm:pt modelId="{F58277B6-9CCA-DA44-980C-10B42397A742}">
      <dgm:prSet phldrT="[Text]"/>
      <dgm:spPr/>
      <dgm:t>
        <a:bodyPr/>
        <a:lstStyle/>
        <a:p>
          <a:r>
            <a:rPr lang="en-US" dirty="0"/>
            <a:t>Considerations</a:t>
          </a:r>
        </a:p>
      </dgm:t>
    </dgm:pt>
    <dgm:pt modelId="{9B3A7841-A8A9-4B4F-A199-7F797CB0E441}" type="parTrans" cxnId="{046FF206-E72D-4D46-8B94-87DC3D5DDD31}">
      <dgm:prSet/>
      <dgm:spPr/>
      <dgm:t>
        <a:bodyPr/>
        <a:lstStyle/>
        <a:p>
          <a:endParaRPr lang="en-US"/>
        </a:p>
      </dgm:t>
    </dgm:pt>
    <dgm:pt modelId="{5768202F-69D4-CF48-847F-8AC9260978A1}" type="sibTrans" cxnId="{046FF206-E72D-4D46-8B94-87DC3D5DDD31}">
      <dgm:prSet/>
      <dgm:spPr/>
      <dgm:t>
        <a:bodyPr/>
        <a:lstStyle/>
        <a:p>
          <a:endParaRPr lang="en-US"/>
        </a:p>
      </dgm:t>
    </dgm:pt>
    <dgm:pt modelId="{38D8B68A-9353-DA4A-8CE0-7DA1D2798DFD}">
      <dgm:prSet phldrT="[Text]"/>
      <dgm:spPr/>
      <dgm:t>
        <a:bodyPr/>
        <a:lstStyle/>
        <a:p>
          <a:r>
            <a:rPr lang="en-US" dirty="0"/>
            <a:t>Measure selection</a:t>
          </a:r>
        </a:p>
      </dgm:t>
    </dgm:pt>
    <dgm:pt modelId="{CAC468EF-35B0-054B-9AE4-3D2858F6892B}" type="parTrans" cxnId="{D4DCD6EF-DC1F-9948-8ADF-9979B16A4DDA}">
      <dgm:prSet/>
      <dgm:spPr/>
      <dgm:t>
        <a:bodyPr/>
        <a:lstStyle/>
        <a:p>
          <a:endParaRPr lang="en-US"/>
        </a:p>
      </dgm:t>
    </dgm:pt>
    <dgm:pt modelId="{BEC544A1-F0AA-824E-A656-4AAC3D46CC3B}" type="sibTrans" cxnId="{D4DCD6EF-DC1F-9948-8ADF-9979B16A4DDA}">
      <dgm:prSet/>
      <dgm:spPr/>
      <dgm:t>
        <a:bodyPr/>
        <a:lstStyle/>
        <a:p>
          <a:endParaRPr lang="en-US"/>
        </a:p>
      </dgm:t>
    </dgm:pt>
    <dgm:pt modelId="{DB5F35C1-9191-BA41-BFAB-3F0DF937923B}" type="pres">
      <dgm:prSet presAssocID="{12C5D831-9B1E-FD46-B6DB-45CAEE59F5D9}" presName="Name0" presStyleCnt="0">
        <dgm:presLayoutVars>
          <dgm:dir/>
          <dgm:animLvl val="lvl"/>
          <dgm:resizeHandles val="exact"/>
        </dgm:presLayoutVars>
      </dgm:prSet>
      <dgm:spPr/>
    </dgm:pt>
    <dgm:pt modelId="{267761D9-9845-FB4A-929F-229A6E62F9F4}" type="pres">
      <dgm:prSet presAssocID="{8C6575F9-2A15-BE45-909F-D101D94B84EC}" presName="parTxOnly" presStyleLbl="node1" presStyleIdx="0" presStyleCnt="3">
        <dgm:presLayoutVars>
          <dgm:chMax val="0"/>
          <dgm:chPref val="0"/>
          <dgm:bulletEnabled val="1"/>
        </dgm:presLayoutVars>
      </dgm:prSet>
      <dgm:spPr/>
    </dgm:pt>
    <dgm:pt modelId="{D9CE2FEE-62D3-F541-A4A3-AE17EAA7985D}" type="pres">
      <dgm:prSet presAssocID="{C190531D-23F6-8C45-A184-9F46D630A32B}" presName="parTxOnlySpace" presStyleCnt="0"/>
      <dgm:spPr/>
    </dgm:pt>
    <dgm:pt modelId="{ED011B3B-A95F-2749-BC36-4BD085E69E11}" type="pres">
      <dgm:prSet presAssocID="{F58277B6-9CCA-DA44-980C-10B42397A742}" presName="parTxOnly" presStyleLbl="node1" presStyleIdx="1" presStyleCnt="3">
        <dgm:presLayoutVars>
          <dgm:chMax val="0"/>
          <dgm:chPref val="0"/>
          <dgm:bulletEnabled val="1"/>
        </dgm:presLayoutVars>
      </dgm:prSet>
      <dgm:spPr/>
    </dgm:pt>
    <dgm:pt modelId="{87292664-BA61-D548-9B3C-65BAC164EC3B}" type="pres">
      <dgm:prSet presAssocID="{5768202F-69D4-CF48-847F-8AC9260978A1}" presName="parTxOnlySpace" presStyleCnt="0"/>
      <dgm:spPr/>
    </dgm:pt>
    <dgm:pt modelId="{51BC60BA-233A-144F-8D78-071F543DEA05}" type="pres">
      <dgm:prSet presAssocID="{38D8B68A-9353-DA4A-8CE0-7DA1D2798DFD}" presName="parTxOnly" presStyleLbl="node1" presStyleIdx="2" presStyleCnt="3">
        <dgm:presLayoutVars>
          <dgm:chMax val="0"/>
          <dgm:chPref val="0"/>
          <dgm:bulletEnabled val="1"/>
        </dgm:presLayoutVars>
      </dgm:prSet>
      <dgm:spPr/>
    </dgm:pt>
  </dgm:ptLst>
  <dgm:cxnLst>
    <dgm:cxn modelId="{70D8E65F-198C-0F43-91FF-FDF54CDFDC5C}" type="presOf" srcId="{38D8B68A-9353-DA4A-8CE0-7DA1D2798DFD}" destId="{51BC60BA-233A-144F-8D78-071F543DEA05}" srcOrd="0" destOrd="0" presId="urn:microsoft.com/office/officeart/2005/8/layout/chevron1"/>
    <dgm:cxn modelId="{442F0C52-DE9D-8F47-B1FB-36A40EE36001}" srcId="{12C5D831-9B1E-FD46-B6DB-45CAEE59F5D9}" destId="{8C6575F9-2A15-BE45-909F-D101D94B84EC}" srcOrd="0" destOrd="0" parTransId="{4458EE4A-B315-B043-95B7-C8A620FA086E}" sibTransId="{C190531D-23F6-8C45-A184-9F46D630A32B}"/>
    <dgm:cxn modelId="{D4DCD6EF-DC1F-9948-8ADF-9979B16A4DDA}" srcId="{12C5D831-9B1E-FD46-B6DB-45CAEE59F5D9}" destId="{38D8B68A-9353-DA4A-8CE0-7DA1D2798DFD}" srcOrd="2" destOrd="0" parTransId="{CAC468EF-35B0-054B-9AE4-3D2858F6892B}" sibTransId="{BEC544A1-F0AA-824E-A656-4AAC3D46CC3B}"/>
    <dgm:cxn modelId="{EBDDEFE5-83AB-5348-9049-91A43E3502A1}" type="presOf" srcId="{F58277B6-9CCA-DA44-980C-10B42397A742}" destId="{ED011B3B-A95F-2749-BC36-4BD085E69E11}" srcOrd="0" destOrd="0" presId="urn:microsoft.com/office/officeart/2005/8/layout/chevron1"/>
    <dgm:cxn modelId="{BE875A4D-5F97-E947-BBD4-5B477CC7119E}" type="presOf" srcId="{12C5D831-9B1E-FD46-B6DB-45CAEE59F5D9}" destId="{DB5F35C1-9191-BA41-BFAB-3F0DF937923B}" srcOrd="0" destOrd="0" presId="urn:microsoft.com/office/officeart/2005/8/layout/chevron1"/>
    <dgm:cxn modelId="{2CC7298D-A0DE-DB47-A993-7C6D9654EBA5}" type="presOf" srcId="{8C6575F9-2A15-BE45-909F-D101D94B84EC}" destId="{267761D9-9845-FB4A-929F-229A6E62F9F4}" srcOrd="0" destOrd="0" presId="urn:microsoft.com/office/officeart/2005/8/layout/chevron1"/>
    <dgm:cxn modelId="{046FF206-E72D-4D46-8B94-87DC3D5DDD31}" srcId="{12C5D831-9B1E-FD46-B6DB-45CAEE59F5D9}" destId="{F58277B6-9CCA-DA44-980C-10B42397A742}" srcOrd="1" destOrd="0" parTransId="{9B3A7841-A8A9-4B4F-A199-7F797CB0E441}" sibTransId="{5768202F-69D4-CF48-847F-8AC9260978A1}"/>
    <dgm:cxn modelId="{1C4FC8F5-78CC-B546-B45F-287CE7917D2F}" type="presParOf" srcId="{DB5F35C1-9191-BA41-BFAB-3F0DF937923B}" destId="{267761D9-9845-FB4A-929F-229A6E62F9F4}" srcOrd="0" destOrd="0" presId="urn:microsoft.com/office/officeart/2005/8/layout/chevron1"/>
    <dgm:cxn modelId="{4570866C-7733-BD43-96AA-A57302A02E9F}" type="presParOf" srcId="{DB5F35C1-9191-BA41-BFAB-3F0DF937923B}" destId="{D9CE2FEE-62D3-F541-A4A3-AE17EAA7985D}" srcOrd="1" destOrd="0" presId="urn:microsoft.com/office/officeart/2005/8/layout/chevron1"/>
    <dgm:cxn modelId="{B4A0FBCF-D593-BD4D-8650-BFC009B1D466}" type="presParOf" srcId="{DB5F35C1-9191-BA41-BFAB-3F0DF937923B}" destId="{ED011B3B-A95F-2749-BC36-4BD085E69E11}" srcOrd="2" destOrd="0" presId="urn:microsoft.com/office/officeart/2005/8/layout/chevron1"/>
    <dgm:cxn modelId="{5CDD8A22-F5E5-094C-8279-8520E5F438EF}" type="presParOf" srcId="{DB5F35C1-9191-BA41-BFAB-3F0DF937923B}" destId="{87292664-BA61-D548-9B3C-65BAC164EC3B}" srcOrd="3" destOrd="0" presId="urn:microsoft.com/office/officeart/2005/8/layout/chevron1"/>
    <dgm:cxn modelId="{EFE05347-9E89-D94F-AFDD-92F0E805376F}" type="presParOf" srcId="{DB5F35C1-9191-BA41-BFAB-3F0DF937923B}" destId="{51BC60BA-233A-144F-8D78-071F543DEA0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12C5D831-9B1E-FD46-B6DB-45CAEE59F5D9}" type="doc">
      <dgm:prSet loTypeId="urn:microsoft.com/office/officeart/2005/8/layout/chevron1" loCatId="" qsTypeId="urn:microsoft.com/office/officeart/2005/8/quickstyle/simple2" qsCatId="simple" csTypeId="urn:microsoft.com/office/officeart/2005/8/colors/accent2_3" csCatId="accent2" phldr="1"/>
      <dgm:spPr/>
    </dgm:pt>
    <dgm:pt modelId="{8C6575F9-2A15-BE45-909F-D101D94B84EC}">
      <dgm:prSet phldrT="[Text]"/>
      <dgm:spPr/>
      <dgm:t>
        <a:bodyPr/>
        <a:lstStyle/>
        <a:p>
          <a:r>
            <a:rPr lang="en-US" dirty="0"/>
            <a:t>Case background</a:t>
          </a:r>
        </a:p>
      </dgm:t>
    </dgm:pt>
    <dgm:pt modelId="{4458EE4A-B315-B043-95B7-C8A620FA086E}" type="parTrans" cxnId="{442F0C52-DE9D-8F47-B1FB-36A40EE36001}">
      <dgm:prSet/>
      <dgm:spPr/>
      <dgm:t>
        <a:bodyPr/>
        <a:lstStyle/>
        <a:p>
          <a:endParaRPr lang="en-US"/>
        </a:p>
      </dgm:t>
    </dgm:pt>
    <dgm:pt modelId="{C190531D-23F6-8C45-A184-9F46D630A32B}" type="sibTrans" cxnId="{442F0C52-DE9D-8F47-B1FB-36A40EE36001}">
      <dgm:prSet/>
      <dgm:spPr/>
      <dgm:t>
        <a:bodyPr/>
        <a:lstStyle/>
        <a:p>
          <a:endParaRPr lang="en-US"/>
        </a:p>
      </dgm:t>
    </dgm:pt>
    <dgm:pt modelId="{F58277B6-9CCA-DA44-980C-10B42397A742}">
      <dgm:prSet phldrT="[Text]"/>
      <dgm:spPr/>
      <dgm:t>
        <a:bodyPr/>
        <a:lstStyle/>
        <a:p>
          <a:r>
            <a:rPr lang="en-US" dirty="0"/>
            <a:t>Considerations</a:t>
          </a:r>
        </a:p>
      </dgm:t>
    </dgm:pt>
    <dgm:pt modelId="{9B3A7841-A8A9-4B4F-A199-7F797CB0E441}" type="parTrans" cxnId="{046FF206-E72D-4D46-8B94-87DC3D5DDD31}">
      <dgm:prSet/>
      <dgm:spPr/>
      <dgm:t>
        <a:bodyPr/>
        <a:lstStyle/>
        <a:p>
          <a:endParaRPr lang="en-US"/>
        </a:p>
      </dgm:t>
    </dgm:pt>
    <dgm:pt modelId="{5768202F-69D4-CF48-847F-8AC9260978A1}" type="sibTrans" cxnId="{046FF206-E72D-4D46-8B94-87DC3D5DDD31}">
      <dgm:prSet/>
      <dgm:spPr/>
      <dgm:t>
        <a:bodyPr/>
        <a:lstStyle/>
        <a:p>
          <a:endParaRPr lang="en-US"/>
        </a:p>
      </dgm:t>
    </dgm:pt>
    <dgm:pt modelId="{38D8B68A-9353-DA4A-8CE0-7DA1D2798DFD}">
      <dgm:prSet phldrT="[Text]"/>
      <dgm:spPr/>
      <dgm:t>
        <a:bodyPr/>
        <a:lstStyle/>
        <a:p>
          <a:r>
            <a:rPr lang="en-US" dirty="0"/>
            <a:t>Measure selection</a:t>
          </a:r>
        </a:p>
      </dgm:t>
    </dgm:pt>
    <dgm:pt modelId="{CAC468EF-35B0-054B-9AE4-3D2858F6892B}" type="parTrans" cxnId="{D4DCD6EF-DC1F-9948-8ADF-9979B16A4DDA}">
      <dgm:prSet/>
      <dgm:spPr/>
      <dgm:t>
        <a:bodyPr/>
        <a:lstStyle/>
        <a:p>
          <a:endParaRPr lang="en-US"/>
        </a:p>
      </dgm:t>
    </dgm:pt>
    <dgm:pt modelId="{BEC544A1-F0AA-824E-A656-4AAC3D46CC3B}" type="sibTrans" cxnId="{D4DCD6EF-DC1F-9948-8ADF-9979B16A4DDA}">
      <dgm:prSet/>
      <dgm:spPr/>
      <dgm:t>
        <a:bodyPr/>
        <a:lstStyle/>
        <a:p>
          <a:endParaRPr lang="en-US"/>
        </a:p>
      </dgm:t>
    </dgm:pt>
    <dgm:pt modelId="{DB5F35C1-9191-BA41-BFAB-3F0DF937923B}" type="pres">
      <dgm:prSet presAssocID="{12C5D831-9B1E-FD46-B6DB-45CAEE59F5D9}" presName="Name0" presStyleCnt="0">
        <dgm:presLayoutVars>
          <dgm:dir/>
          <dgm:animLvl val="lvl"/>
          <dgm:resizeHandles val="exact"/>
        </dgm:presLayoutVars>
      </dgm:prSet>
      <dgm:spPr/>
    </dgm:pt>
    <dgm:pt modelId="{267761D9-9845-FB4A-929F-229A6E62F9F4}" type="pres">
      <dgm:prSet presAssocID="{8C6575F9-2A15-BE45-909F-D101D94B84EC}" presName="parTxOnly" presStyleLbl="node1" presStyleIdx="0" presStyleCnt="3">
        <dgm:presLayoutVars>
          <dgm:chMax val="0"/>
          <dgm:chPref val="0"/>
          <dgm:bulletEnabled val="1"/>
        </dgm:presLayoutVars>
      </dgm:prSet>
      <dgm:spPr/>
    </dgm:pt>
    <dgm:pt modelId="{D9CE2FEE-62D3-F541-A4A3-AE17EAA7985D}" type="pres">
      <dgm:prSet presAssocID="{C190531D-23F6-8C45-A184-9F46D630A32B}" presName="parTxOnlySpace" presStyleCnt="0"/>
      <dgm:spPr/>
    </dgm:pt>
    <dgm:pt modelId="{ED011B3B-A95F-2749-BC36-4BD085E69E11}" type="pres">
      <dgm:prSet presAssocID="{F58277B6-9CCA-DA44-980C-10B42397A742}" presName="parTxOnly" presStyleLbl="node1" presStyleIdx="1" presStyleCnt="3">
        <dgm:presLayoutVars>
          <dgm:chMax val="0"/>
          <dgm:chPref val="0"/>
          <dgm:bulletEnabled val="1"/>
        </dgm:presLayoutVars>
      </dgm:prSet>
      <dgm:spPr/>
    </dgm:pt>
    <dgm:pt modelId="{87292664-BA61-D548-9B3C-65BAC164EC3B}" type="pres">
      <dgm:prSet presAssocID="{5768202F-69D4-CF48-847F-8AC9260978A1}" presName="parTxOnlySpace" presStyleCnt="0"/>
      <dgm:spPr/>
    </dgm:pt>
    <dgm:pt modelId="{51BC60BA-233A-144F-8D78-071F543DEA05}" type="pres">
      <dgm:prSet presAssocID="{38D8B68A-9353-DA4A-8CE0-7DA1D2798DFD}" presName="parTxOnly" presStyleLbl="node1" presStyleIdx="2" presStyleCnt="3">
        <dgm:presLayoutVars>
          <dgm:chMax val="0"/>
          <dgm:chPref val="0"/>
          <dgm:bulletEnabled val="1"/>
        </dgm:presLayoutVars>
      </dgm:prSet>
      <dgm:spPr/>
    </dgm:pt>
  </dgm:ptLst>
  <dgm:cxnLst>
    <dgm:cxn modelId="{7DAFDABE-AA40-A443-8CA7-2F98C39A2308}" type="presOf" srcId="{F58277B6-9CCA-DA44-980C-10B42397A742}" destId="{ED011B3B-A95F-2749-BC36-4BD085E69E11}" srcOrd="0" destOrd="0" presId="urn:microsoft.com/office/officeart/2005/8/layout/chevron1"/>
    <dgm:cxn modelId="{63E3544C-55EA-074D-A4BE-616F09D20373}" type="presOf" srcId="{12C5D831-9B1E-FD46-B6DB-45CAEE59F5D9}" destId="{DB5F35C1-9191-BA41-BFAB-3F0DF937923B}" srcOrd="0" destOrd="0" presId="urn:microsoft.com/office/officeart/2005/8/layout/chevron1"/>
    <dgm:cxn modelId="{442F0C52-DE9D-8F47-B1FB-36A40EE36001}" srcId="{12C5D831-9B1E-FD46-B6DB-45CAEE59F5D9}" destId="{8C6575F9-2A15-BE45-909F-D101D94B84EC}" srcOrd="0" destOrd="0" parTransId="{4458EE4A-B315-B043-95B7-C8A620FA086E}" sibTransId="{C190531D-23F6-8C45-A184-9F46D630A32B}"/>
    <dgm:cxn modelId="{D4DCD6EF-DC1F-9948-8ADF-9979B16A4DDA}" srcId="{12C5D831-9B1E-FD46-B6DB-45CAEE59F5D9}" destId="{38D8B68A-9353-DA4A-8CE0-7DA1D2798DFD}" srcOrd="2" destOrd="0" parTransId="{CAC468EF-35B0-054B-9AE4-3D2858F6892B}" sibTransId="{BEC544A1-F0AA-824E-A656-4AAC3D46CC3B}"/>
    <dgm:cxn modelId="{1265DDCA-F2CA-014E-A106-20400036AB3A}" type="presOf" srcId="{8C6575F9-2A15-BE45-909F-D101D94B84EC}" destId="{267761D9-9845-FB4A-929F-229A6E62F9F4}" srcOrd="0" destOrd="0" presId="urn:microsoft.com/office/officeart/2005/8/layout/chevron1"/>
    <dgm:cxn modelId="{2B63952B-8241-9D4C-8DD0-D3C8A5E5B836}" type="presOf" srcId="{38D8B68A-9353-DA4A-8CE0-7DA1D2798DFD}" destId="{51BC60BA-233A-144F-8D78-071F543DEA05}" srcOrd="0" destOrd="0" presId="urn:microsoft.com/office/officeart/2005/8/layout/chevron1"/>
    <dgm:cxn modelId="{046FF206-E72D-4D46-8B94-87DC3D5DDD31}" srcId="{12C5D831-9B1E-FD46-B6DB-45CAEE59F5D9}" destId="{F58277B6-9CCA-DA44-980C-10B42397A742}" srcOrd="1" destOrd="0" parTransId="{9B3A7841-A8A9-4B4F-A199-7F797CB0E441}" sibTransId="{5768202F-69D4-CF48-847F-8AC9260978A1}"/>
    <dgm:cxn modelId="{60244903-67EC-C246-BEDC-4F60FC765F32}" type="presParOf" srcId="{DB5F35C1-9191-BA41-BFAB-3F0DF937923B}" destId="{267761D9-9845-FB4A-929F-229A6E62F9F4}" srcOrd="0" destOrd="0" presId="urn:microsoft.com/office/officeart/2005/8/layout/chevron1"/>
    <dgm:cxn modelId="{93100401-A3B6-CF45-8FC3-2448E345EF5A}" type="presParOf" srcId="{DB5F35C1-9191-BA41-BFAB-3F0DF937923B}" destId="{D9CE2FEE-62D3-F541-A4A3-AE17EAA7985D}" srcOrd="1" destOrd="0" presId="urn:microsoft.com/office/officeart/2005/8/layout/chevron1"/>
    <dgm:cxn modelId="{841CDA43-52A1-034D-954A-A283D57369E4}" type="presParOf" srcId="{DB5F35C1-9191-BA41-BFAB-3F0DF937923B}" destId="{ED011B3B-A95F-2749-BC36-4BD085E69E11}" srcOrd="2" destOrd="0" presId="urn:microsoft.com/office/officeart/2005/8/layout/chevron1"/>
    <dgm:cxn modelId="{8A4C772F-86E0-B048-8DB4-7276DA1F781E}" type="presParOf" srcId="{DB5F35C1-9191-BA41-BFAB-3F0DF937923B}" destId="{87292664-BA61-D548-9B3C-65BAC164EC3B}" srcOrd="3" destOrd="0" presId="urn:microsoft.com/office/officeart/2005/8/layout/chevron1"/>
    <dgm:cxn modelId="{4409C7EE-BDA3-7C4D-A67A-8A586022AAD5}" type="presParOf" srcId="{DB5F35C1-9191-BA41-BFAB-3F0DF937923B}" destId="{51BC60BA-233A-144F-8D78-071F543DEA0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2C5D831-9B1E-FD46-B6DB-45CAEE59F5D9}" type="doc">
      <dgm:prSet loTypeId="urn:microsoft.com/office/officeart/2005/8/layout/chevron1" loCatId="" qsTypeId="urn:microsoft.com/office/officeart/2005/8/quickstyle/simple2" qsCatId="simple" csTypeId="urn:microsoft.com/office/officeart/2005/8/colors/accent2_3" csCatId="accent2" phldr="1"/>
      <dgm:spPr/>
    </dgm:pt>
    <dgm:pt modelId="{8C6575F9-2A15-BE45-909F-D101D94B84EC}">
      <dgm:prSet phldrT="[Text]"/>
      <dgm:spPr/>
      <dgm:t>
        <a:bodyPr/>
        <a:lstStyle/>
        <a:p>
          <a:r>
            <a:rPr lang="en-US" dirty="0"/>
            <a:t>Case background</a:t>
          </a:r>
        </a:p>
      </dgm:t>
    </dgm:pt>
    <dgm:pt modelId="{4458EE4A-B315-B043-95B7-C8A620FA086E}" type="parTrans" cxnId="{442F0C52-DE9D-8F47-B1FB-36A40EE36001}">
      <dgm:prSet/>
      <dgm:spPr/>
      <dgm:t>
        <a:bodyPr/>
        <a:lstStyle/>
        <a:p>
          <a:endParaRPr lang="en-US"/>
        </a:p>
      </dgm:t>
    </dgm:pt>
    <dgm:pt modelId="{C190531D-23F6-8C45-A184-9F46D630A32B}" type="sibTrans" cxnId="{442F0C52-DE9D-8F47-B1FB-36A40EE36001}">
      <dgm:prSet/>
      <dgm:spPr/>
      <dgm:t>
        <a:bodyPr/>
        <a:lstStyle/>
        <a:p>
          <a:endParaRPr lang="en-US"/>
        </a:p>
      </dgm:t>
    </dgm:pt>
    <dgm:pt modelId="{F58277B6-9CCA-DA44-980C-10B42397A742}">
      <dgm:prSet phldrT="[Text]"/>
      <dgm:spPr/>
      <dgm:t>
        <a:bodyPr/>
        <a:lstStyle/>
        <a:p>
          <a:r>
            <a:rPr lang="en-US" dirty="0"/>
            <a:t>Considerations</a:t>
          </a:r>
        </a:p>
      </dgm:t>
    </dgm:pt>
    <dgm:pt modelId="{9B3A7841-A8A9-4B4F-A199-7F797CB0E441}" type="parTrans" cxnId="{046FF206-E72D-4D46-8B94-87DC3D5DDD31}">
      <dgm:prSet/>
      <dgm:spPr/>
      <dgm:t>
        <a:bodyPr/>
        <a:lstStyle/>
        <a:p>
          <a:endParaRPr lang="en-US"/>
        </a:p>
      </dgm:t>
    </dgm:pt>
    <dgm:pt modelId="{5768202F-69D4-CF48-847F-8AC9260978A1}" type="sibTrans" cxnId="{046FF206-E72D-4D46-8B94-87DC3D5DDD31}">
      <dgm:prSet/>
      <dgm:spPr/>
      <dgm:t>
        <a:bodyPr/>
        <a:lstStyle/>
        <a:p>
          <a:endParaRPr lang="en-US"/>
        </a:p>
      </dgm:t>
    </dgm:pt>
    <dgm:pt modelId="{38D8B68A-9353-DA4A-8CE0-7DA1D2798DFD}">
      <dgm:prSet phldrT="[Text]"/>
      <dgm:spPr/>
      <dgm:t>
        <a:bodyPr/>
        <a:lstStyle/>
        <a:p>
          <a:r>
            <a:rPr lang="en-US" dirty="0"/>
            <a:t>Measure selection</a:t>
          </a:r>
        </a:p>
      </dgm:t>
    </dgm:pt>
    <dgm:pt modelId="{CAC468EF-35B0-054B-9AE4-3D2858F6892B}" type="parTrans" cxnId="{D4DCD6EF-DC1F-9948-8ADF-9979B16A4DDA}">
      <dgm:prSet/>
      <dgm:spPr/>
      <dgm:t>
        <a:bodyPr/>
        <a:lstStyle/>
        <a:p>
          <a:endParaRPr lang="en-US"/>
        </a:p>
      </dgm:t>
    </dgm:pt>
    <dgm:pt modelId="{BEC544A1-F0AA-824E-A656-4AAC3D46CC3B}" type="sibTrans" cxnId="{D4DCD6EF-DC1F-9948-8ADF-9979B16A4DDA}">
      <dgm:prSet/>
      <dgm:spPr/>
      <dgm:t>
        <a:bodyPr/>
        <a:lstStyle/>
        <a:p>
          <a:endParaRPr lang="en-US"/>
        </a:p>
      </dgm:t>
    </dgm:pt>
    <dgm:pt modelId="{DB5F35C1-9191-BA41-BFAB-3F0DF937923B}" type="pres">
      <dgm:prSet presAssocID="{12C5D831-9B1E-FD46-B6DB-45CAEE59F5D9}" presName="Name0" presStyleCnt="0">
        <dgm:presLayoutVars>
          <dgm:dir/>
          <dgm:animLvl val="lvl"/>
          <dgm:resizeHandles val="exact"/>
        </dgm:presLayoutVars>
      </dgm:prSet>
      <dgm:spPr/>
    </dgm:pt>
    <dgm:pt modelId="{267761D9-9845-FB4A-929F-229A6E62F9F4}" type="pres">
      <dgm:prSet presAssocID="{8C6575F9-2A15-BE45-909F-D101D94B84EC}" presName="parTxOnly" presStyleLbl="node1" presStyleIdx="0" presStyleCnt="3">
        <dgm:presLayoutVars>
          <dgm:chMax val="0"/>
          <dgm:chPref val="0"/>
          <dgm:bulletEnabled val="1"/>
        </dgm:presLayoutVars>
      </dgm:prSet>
      <dgm:spPr/>
    </dgm:pt>
    <dgm:pt modelId="{D9CE2FEE-62D3-F541-A4A3-AE17EAA7985D}" type="pres">
      <dgm:prSet presAssocID="{C190531D-23F6-8C45-A184-9F46D630A32B}" presName="parTxOnlySpace" presStyleCnt="0"/>
      <dgm:spPr/>
    </dgm:pt>
    <dgm:pt modelId="{ED011B3B-A95F-2749-BC36-4BD085E69E11}" type="pres">
      <dgm:prSet presAssocID="{F58277B6-9CCA-DA44-980C-10B42397A742}" presName="parTxOnly" presStyleLbl="node1" presStyleIdx="1" presStyleCnt="3">
        <dgm:presLayoutVars>
          <dgm:chMax val="0"/>
          <dgm:chPref val="0"/>
          <dgm:bulletEnabled val="1"/>
        </dgm:presLayoutVars>
      </dgm:prSet>
      <dgm:spPr/>
    </dgm:pt>
    <dgm:pt modelId="{87292664-BA61-D548-9B3C-65BAC164EC3B}" type="pres">
      <dgm:prSet presAssocID="{5768202F-69D4-CF48-847F-8AC9260978A1}" presName="parTxOnlySpace" presStyleCnt="0"/>
      <dgm:spPr/>
    </dgm:pt>
    <dgm:pt modelId="{51BC60BA-233A-144F-8D78-071F543DEA05}" type="pres">
      <dgm:prSet presAssocID="{38D8B68A-9353-DA4A-8CE0-7DA1D2798DFD}" presName="parTxOnly" presStyleLbl="node1" presStyleIdx="2" presStyleCnt="3">
        <dgm:presLayoutVars>
          <dgm:chMax val="0"/>
          <dgm:chPref val="0"/>
          <dgm:bulletEnabled val="1"/>
        </dgm:presLayoutVars>
      </dgm:prSet>
      <dgm:spPr/>
    </dgm:pt>
  </dgm:ptLst>
  <dgm:cxnLst>
    <dgm:cxn modelId="{2E8A488D-A1E8-7044-8DB6-D986873D00E7}" type="presOf" srcId="{38D8B68A-9353-DA4A-8CE0-7DA1D2798DFD}" destId="{51BC60BA-233A-144F-8D78-071F543DEA05}" srcOrd="0" destOrd="0" presId="urn:microsoft.com/office/officeart/2005/8/layout/chevron1"/>
    <dgm:cxn modelId="{442F0C52-DE9D-8F47-B1FB-36A40EE36001}" srcId="{12C5D831-9B1E-FD46-B6DB-45CAEE59F5D9}" destId="{8C6575F9-2A15-BE45-909F-D101D94B84EC}" srcOrd="0" destOrd="0" parTransId="{4458EE4A-B315-B043-95B7-C8A620FA086E}" sibTransId="{C190531D-23F6-8C45-A184-9F46D630A32B}"/>
    <dgm:cxn modelId="{D4DCD6EF-DC1F-9948-8ADF-9979B16A4DDA}" srcId="{12C5D831-9B1E-FD46-B6DB-45CAEE59F5D9}" destId="{38D8B68A-9353-DA4A-8CE0-7DA1D2798DFD}" srcOrd="2" destOrd="0" parTransId="{CAC468EF-35B0-054B-9AE4-3D2858F6892B}" sibTransId="{BEC544A1-F0AA-824E-A656-4AAC3D46CC3B}"/>
    <dgm:cxn modelId="{A309D4DF-764B-E645-9E35-F02F4B05C81F}" type="presOf" srcId="{8C6575F9-2A15-BE45-909F-D101D94B84EC}" destId="{267761D9-9845-FB4A-929F-229A6E62F9F4}" srcOrd="0" destOrd="0" presId="urn:microsoft.com/office/officeart/2005/8/layout/chevron1"/>
    <dgm:cxn modelId="{7EC79C5E-E58D-C641-87BE-FB411C18E96F}" type="presOf" srcId="{F58277B6-9CCA-DA44-980C-10B42397A742}" destId="{ED011B3B-A95F-2749-BC36-4BD085E69E11}" srcOrd="0" destOrd="0" presId="urn:microsoft.com/office/officeart/2005/8/layout/chevron1"/>
    <dgm:cxn modelId="{EEF2F852-9E17-7648-AC0B-8E83878EB26C}" type="presOf" srcId="{12C5D831-9B1E-FD46-B6DB-45CAEE59F5D9}" destId="{DB5F35C1-9191-BA41-BFAB-3F0DF937923B}" srcOrd="0" destOrd="0" presId="urn:microsoft.com/office/officeart/2005/8/layout/chevron1"/>
    <dgm:cxn modelId="{046FF206-E72D-4D46-8B94-87DC3D5DDD31}" srcId="{12C5D831-9B1E-FD46-B6DB-45CAEE59F5D9}" destId="{F58277B6-9CCA-DA44-980C-10B42397A742}" srcOrd="1" destOrd="0" parTransId="{9B3A7841-A8A9-4B4F-A199-7F797CB0E441}" sibTransId="{5768202F-69D4-CF48-847F-8AC9260978A1}"/>
    <dgm:cxn modelId="{9D185C90-42EF-F24C-94EA-FED0282E92E4}" type="presParOf" srcId="{DB5F35C1-9191-BA41-BFAB-3F0DF937923B}" destId="{267761D9-9845-FB4A-929F-229A6E62F9F4}" srcOrd="0" destOrd="0" presId="urn:microsoft.com/office/officeart/2005/8/layout/chevron1"/>
    <dgm:cxn modelId="{8F9C0C99-1AB1-B042-AC9D-E7CB07F2AA2E}" type="presParOf" srcId="{DB5F35C1-9191-BA41-BFAB-3F0DF937923B}" destId="{D9CE2FEE-62D3-F541-A4A3-AE17EAA7985D}" srcOrd="1" destOrd="0" presId="urn:microsoft.com/office/officeart/2005/8/layout/chevron1"/>
    <dgm:cxn modelId="{A5645DBA-B873-9A48-965D-56BB19CBC6AD}" type="presParOf" srcId="{DB5F35C1-9191-BA41-BFAB-3F0DF937923B}" destId="{ED011B3B-A95F-2749-BC36-4BD085E69E11}" srcOrd="2" destOrd="0" presId="urn:microsoft.com/office/officeart/2005/8/layout/chevron1"/>
    <dgm:cxn modelId="{3FAC5936-34AF-8144-92C6-DFBB82B7EB5B}" type="presParOf" srcId="{DB5F35C1-9191-BA41-BFAB-3F0DF937923B}" destId="{87292664-BA61-D548-9B3C-65BAC164EC3B}" srcOrd="3" destOrd="0" presId="urn:microsoft.com/office/officeart/2005/8/layout/chevron1"/>
    <dgm:cxn modelId="{48C36CED-1467-CB40-B649-1D71457731E2}" type="presParOf" srcId="{DB5F35C1-9191-BA41-BFAB-3F0DF937923B}" destId="{51BC60BA-233A-144F-8D78-071F543DEA0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2C5D831-9B1E-FD46-B6DB-45CAEE59F5D9}" type="doc">
      <dgm:prSet loTypeId="urn:microsoft.com/office/officeart/2005/8/layout/chevron1" loCatId="" qsTypeId="urn:microsoft.com/office/officeart/2005/8/quickstyle/simple2" qsCatId="simple" csTypeId="urn:microsoft.com/office/officeart/2005/8/colors/accent2_3" csCatId="accent2" phldr="1"/>
      <dgm:spPr/>
    </dgm:pt>
    <dgm:pt modelId="{8C6575F9-2A15-BE45-909F-D101D94B84EC}">
      <dgm:prSet phldrT="[Text]"/>
      <dgm:spPr/>
      <dgm:t>
        <a:bodyPr/>
        <a:lstStyle/>
        <a:p>
          <a:r>
            <a:rPr lang="en-US" dirty="0"/>
            <a:t>Case background</a:t>
          </a:r>
        </a:p>
      </dgm:t>
    </dgm:pt>
    <dgm:pt modelId="{4458EE4A-B315-B043-95B7-C8A620FA086E}" type="parTrans" cxnId="{442F0C52-DE9D-8F47-B1FB-36A40EE36001}">
      <dgm:prSet/>
      <dgm:spPr/>
      <dgm:t>
        <a:bodyPr/>
        <a:lstStyle/>
        <a:p>
          <a:endParaRPr lang="en-US"/>
        </a:p>
      </dgm:t>
    </dgm:pt>
    <dgm:pt modelId="{C190531D-23F6-8C45-A184-9F46D630A32B}" type="sibTrans" cxnId="{442F0C52-DE9D-8F47-B1FB-36A40EE36001}">
      <dgm:prSet/>
      <dgm:spPr/>
      <dgm:t>
        <a:bodyPr/>
        <a:lstStyle/>
        <a:p>
          <a:endParaRPr lang="en-US"/>
        </a:p>
      </dgm:t>
    </dgm:pt>
    <dgm:pt modelId="{F58277B6-9CCA-DA44-980C-10B42397A742}">
      <dgm:prSet phldrT="[Text]"/>
      <dgm:spPr/>
      <dgm:t>
        <a:bodyPr/>
        <a:lstStyle/>
        <a:p>
          <a:r>
            <a:rPr lang="en-US" dirty="0"/>
            <a:t>Considerations</a:t>
          </a:r>
        </a:p>
      </dgm:t>
    </dgm:pt>
    <dgm:pt modelId="{9B3A7841-A8A9-4B4F-A199-7F797CB0E441}" type="parTrans" cxnId="{046FF206-E72D-4D46-8B94-87DC3D5DDD31}">
      <dgm:prSet/>
      <dgm:spPr/>
      <dgm:t>
        <a:bodyPr/>
        <a:lstStyle/>
        <a:p>
          <a:endParaRPr lang="en-US"/>
        </a:p>
      </dgm:t>
    </dgm:pt>
    <dgm:pt modelId="{5768202F-69D4-CF48-847F-8AC9260978A1}" type="sibTrans" cxnId="{046FF206-E72D-4D46-8B94-87DC3D5DDD31}">
      <dgm:prSet/>
      <dgm:spPr/>
      <dgm:t>
        <a:bodyPr/>
        <a:lstStyle/>
        <a:p>
          <a:endParaRPr lang="en-US"/>
        </a:p>
      </dgm:t>
    </dgm:pt>
    <dgm:pt modelId="{38D8B68A-9353-DA4A-8CE0-7DA1D2798DFD}">
      <dgm:prSet phldrT="[Text]"/>
      <dgm:spPr/>
      <dgm:t>
        <a:bodyPr/>
        <a:lstStyle/>
        <a:p>
          <a:r>
            <a:rPr lang="en-US" dirty="0"/>
            <a:t>Measure selection</a:t>
          </a:r>
        </a:p>
      </dgm:t>
    </dgm:pt>
    <dgm:pt modelId="{CAC468EF-35B0-054B-9AE4-3D2858F6892B}" type="parTrans" cxnId="{D4DCD6EF-DC1F-9948-8ADF-9979B16A4DDA}">
      <dgm:prSet/>
      <dgm:spPr/>
      <dgm:t>
        <a:bodyPr/>
        <a:lstStyle/>
        <a:p>
          <a:endParaRPr lang="en-US"/>
        </a:p>
      </dgm:t>
    </dgm:pt>
    <dgm:pt modelId="{BEC544A1-F0AA-824E-A656-4AAC3D46CC3B}" type="sibTrans" cxnId="{D4DCD6EF-DC1F-9948-8ADF-9979B16A4DDA}">
      <dgm:prSet/>
      <dgm:spPr/>
      <dgm:t>
        <a:bodyPr/>
        <a:lstStyle/>
        <a:p>
          <a:endParaRPr lang="en-US"/>
        </a:p>
      </dgm:t>
    </dgm:pt>
    <dgm:pt modelId="{DB5F35C1-9191-BA41-BFAB-3F0DF937923B}" type="pres">
      <dgm:prSet presAssocID="{12C5D831-9B1E-FD46-B6DB-45CAEE59F5D9}" presName="Name0" presStyleCnt="0">
        <dgm:presLayoutVars>
          <dgm:dir/>
          <dgm:animLvl val="lvl"/>
          <dgm:resizeHandles val="exact"/>
        </dgm:presLayoutVars>
      </dgm:prSet>
      <dgm:spPr/>
    </dgm:pt>
    <dgm:pt modelId="{267761D9-9845-FB4A-929F-229A6E62F9F4}" type="pres">
      <dgm:prSet presAssocID="{8C6575F9-2A15-BE45-909F-D101D94B84EC}" presName="parTxOnly" presStyleLbl="node1" presStyleIdx="0" presStyleCnt="3">
        <dgm:presLayoutVars>
          <dgm:chMax val="0"/>
          <dgm:chPref val="0"/>
          <dgm:bulletEnabled val="1"/>
        </dgm:presLayoutVars>
      </dgm:prSet>
      <dgm:spPr/>
    </dgm:pt>
    <dgm:pt modelId="{D9CE2FEE-62D3-F541-A4A3-AE17EAA7985D}" type="pres">
      <dgm:prSet presAssocID="{C190531D-23F6-8C45-A184-9F46D630A32B}" presName="parTxOnlySpace" presStyleCnt="0"/>
      <dgm:spPr/>
    </dgm:pt>
    <dgm:pt modelId="{ED011B3B-A95F-2749-BC36-4BD085E69E11}" type="pres">
      <dgm:prSet presAssocID="{F58277B6-9CCA-DA44-980C-10B42397A742}" presName="parTxOnly" presStyleLbl="node1" presStyleIdx="1" presStyleCnt="3">
        <dgm:presLayoutVars>
          <dgm:chMax val="0"/>
          <dgm:chPref val="0"/>
          <dgm:bulletEnabled val="1"/>
        </dgm:presLayoutVars>
      </dgm:prSet>
      <dgm:spPr/>
    </dgm:pt>
    <dgm:pt modelId="{87292664-BA61-D548-9B3C-65BAC164EC3B}" type="pres">
      <dgm:prSet presAssocID="{5768202F-69D4-CF48-847F-8AC9260978A1}" presName="parTxOnlySpace" presStyleCnt="0"/>
      <dgm:spPr/>
    </dgm:pt>
    <dgm:pt modelId="{51BC60BA-233A-144F-8D78-071F543DEA05}" type="pres">
      <dgm:prSet presAssocID="{38D8B68A-9353-DA4A-8CE0-7DA1D2798DFD}" presName="parTxOnly" presStyleLbl="node1" presStyleIdx="2" presStyleCnt="3">
        <dgm:presLayoutVars>
          <dgm:chMax val="0"/>
          <dgm:chPref val="0"/>
          <dgm:bulletEnabled val="1"/>
        </dgm:presLayoutVars>
      </dgm:prSet>
      <dgm:spPr/>
    </dgm:pt>
  </dgm:ptLst>
  <dgm:cxnLst>
    <dgm:cxn modelId="{70D8E65F-198C-0F43-91FF-FDF54CDFDC5C}" type="presOf" srcId="{38D8B68A-9353-DA4A-8CE0-7DA1D2798DFD}" destId="{51BC60BA-233A-144F-8D78-071F543DEA05}" srcOrd="0" destOrd="0" presId="urn:microsoft.com/office/officeart/2005/8/layout/chevron1"/>
    <dgm:cxn modelId="{442F0C52-DE9D-8F47-B1FB-36A40EE36001}" srcId="{12C5D831-9B1E-FD46-B6DB-45CAEE59F5D9}" destId="{8C6575F9-2A15-BE45-909F-D101D94B84EC}" srcOrd="0" destOrd="0" parTransId="{4458EE4A-B315-B043-95B7-C8A620FA086E}" sibTransId="{C190531D-23F6-8C45-A184-9F46D630A32B}"/>
    <dgm:cxn modelId="{D4DCD6EF-DC1F-9948-8ADF-9979B16A4DDA}" srcId="{12C5D831-9B1E-FD46-B6DB-45CAEE59F5D9}" destId="{38D8B68A-9353-DA4A-8CE0-7DA1D2798DFD}" srcOrd="2" destOrd="0" parTransId="{CAC468EF-35B0-054B-9AE4-3D2858F6892B}" sibTransId="{BEC544A1-F0AA-824E-A656-4AAC3D46CC3B}"/>
    <dgm:cxn modelId="{EBDDEFE5-83AB-5348-9049-91A43E3502A1}" type="presOf" srcId="{F58277B6-9CCA-DA44-980C-10B42397A742}" destId="{ED011B3B-A95F-2749-BC36-4BD085E69E11}" srcOrd="0" destOrd="0" presId="urn:microsoft.com/office/officeart/2005/8/layout/chevron1"/>
    <dgm:cxn modelId="{BE875A4D-5F97-E947-BBD4-5B477CC7119E}" type="presOf" srcId="{12C5D831-9B1E-FD46-B6DB-45CAEE59F5D9}" destId="{DB5F35C1-9191-BA41-BFAB-3F0DF937923B}" srcOrd="0" destOrd="0" presId="urn:microsoft.com/office/officeart/2005/8/layout/chevron1"/>
    <dgm:cxn modelId="{2CC7298D-A0DE-DB47-A993-7C6D9654EBA5}" type="presOf" srcId="{8C6575F9-2A15-BE45-909F-D101D94B84EC}" destId="{267761D9-9845-FB4A-929F-229A6E62F9F4}" srcOrd="0" destOrd="0" presId="urn:microsoft.com/office/officeart/2005/8/layout/chevron1"/>
    <dgm:cxn modelId="{046FF206-E72D-4D46-8B94-87DC3D5DDD31}" srcId="{12C5D831-9B1E-FD46-B6DB-45CAEE59F5D9}" destId="{F58277B6-9CCA-DA44-980C-10B42397A742}" srcOrd="1" destOrd="0" parTransId="{9B3A7841-A8A9-4B4F-A199-7F797CB0E441}" sibTransId="{5768202F-69D4-CF48-847F-8AC9260978A1}"/>
    <dgm:cxn modelId="{1C4FC8F5-78CC-B546-B45F-287CE7917D2F}" type="presParOf" srcId="{DB5F35C1-9191-BA41-BFAB-3F0DF937923B}" destId="{267761D9-9845-FB4A-929F-229A6E62F9F4}" srcOrd="0" destOrd="0" presId="urn:microsoft.com/office/officeart/2005/8/layout/chevron1"/>
    <dgm:cxn modelId="{4570866C-7733-BD43-96AA-A57302A02E9F}" type="presParOf" srcId="{DB5F35C1-9191-BA41-BFAB-3F0DF937923B}" destId="{D9CE2FEE-62D3-F541-A4A3-AE17EAA7985D}" srcOrd="1" destOrd="0" presId="urn:microsoft.com/office/officeart/2005/8/layout/chevron1"/>
    <dgm:cxn modelId="{B4A0FBCF-D593-BD4D-8650-BFC009B1D466}" type="presParOf" srcId="{DB5F35C1-9191-BA41-BFAB-3F0DF937923B}" destId="{ED011B3B-A95F-2749-BC36-4BD085E69E11}" srcOrd="2" destOrd="0" presId="urn:microsoft.com/office/officeart/2005/8/layout/chevron1"/>
    <dgm:cxn modelId="{5CDD8A22-F5E5-094C-8279-8520E5F438EF}" type="presParOf" srcId="{DB5F35C1-9191-BA41-BFAB-3F0DF937923B}" destId="{87292664-BA61-D548-9B3C-65BAC164EC3B}" srcOrd="3" destOrd="0" presId="urn:microsoft.com/office/officeart/2005/8/layout/chevron1"/>
    <dgm:cxn modelId="{EFE05347-9E89-D94F-AFDD-92F0E805376F}" type="presParOf" srcId="{DB5F35C1-9191-BA41-BFAB-3F0DF937923B}" destId="{51BC60BA-233A-144F-8D78-071F543DEA0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12C5D831-9B1E-FD46-B6DB-45CAEE59F5D9}" type="doc">
      <dgm:prSet loTypeId="urn:microsoft.com/office/officeart/2005/8/layout/chevron1" loCatId="" qsTypeId="urn:microsoft.com/office/officeart/2005/8/quickstyle/simple2" qsCatId="simple" csTypeId="urn:microsoft.com/office/officeart/2005/8/colors/accent2_3" csCatId="accent2" phldr="1"/>
      <dgm:spPr/>
    </dgm:pt>
    <dgm:pt modelId="{8C6575F9-2A15-BE45-909F-D101D94B84EC}">
      <dgm:prSet phldrT="[Text]"/>
      <dgm:spPr/>
      <dgm:t>
        <a:bodyPr/>
        <a:lstStyle/>
        <a:p>
          <a:r>
            <a:rPr lang="en-US" dirty="0"/>
            <a:t>Case background</a:t>
          </a:r>
        </a:p>
      </dgm:t>
    </dgm:pt>
    <dgm:pt modelId="{4458EE4A-B315-B043-95B7-C8A620FA086E}" type="parTrans" cxnId="{442F0C52-DE9D-8F47-B1FB-36A40EE36001}">
      <dgm:prSet/>
      <dgm:spPr/>
      <dgm:t>
        <a:bodyPr/>
        <a:lstStyle/>
        <a:p>
          <a:endParaRPr lang="en-US"/>
        </a:p>
      </dgm:t>
    </dgm:pt>
    <dgm:pt modelId="{C190531D-23F6-8C45-A184-9F46D630A32B}" type="sibTrans" cxnId="{442F0C52-DE9D-8F47-B1FB-36A40EE36001}">
      <dgm:prSet/>
      <dgm:spPr/>
      <dgm:t>
        <a:bodyPr/>
        <a:lstStyle/>
        <a:p>
          <a:endParaRPr lang="en-US"/>
        </a:p>
      </dgm:t>
    </dgm:pt>
    <dgm:pt modelId="{F58277B6-9CCA-DA44-980C-10B42397A742}">
      <dgm:prSet phldrT="[Text]"/>
      <dgm:spPr/>
      <dgm:t>
        <a:bodyPr/>
        <a:lstStyle/>
        <a:p>
          <a:r>
            <a:rPr lang="en-US" dirty="0"/>
            <a:t>Considerations</a:t>
          </a:r>
        </a:p>
      </dgm:t>
    </dgm:pt>
    <dgm:pt modelId="{9B3A7841-A8A9-4B4F-A199-7F797CB0E441}" type="parTrans" cxnId="{046FF206-E72D-4D46-8B94-87DC3D5DDD31}">
      <dgm:prSet/>
      <dgm:spPr/>
      <dgm:t>
        <a:bodyPr/>
        <a:lstStyle/>
        <a:p>
          <a:endParaRPr lang="en-US"/>
        </a:p>
      </dgm:t>
    </dgm:pt>
    <dgm:pt modelId="{5768202F-69D4-CF48-847F-8AC9260978A1}" type="sibTrans" cxnId="{046FF206-E72D-4D46-8B94-87DC3D5DDD31}">
      <dgm:prSet/>
      <dgm:spPr/>
      <dgm:t>
        <a:bodyPr/>
        <a:lstStyle/>
        <a:p>
          <a:endParaRPr lang="en-US"/>
        </a:p>
      </dgm:t>
    </dgm:pt>
    <dgm:pt modelId="{38D8B68A-9353-DA4A-8CE0-7DA1D2798DFD}">
      <dgm:prSet phldrT="[Text]"/>
      <dgm:spPr/>
      <dgm:t>
        <a:bodyPr/>
        <a:lstStyle/>
        <a:p>
          <a:r>
            <a:rPr lang="en-US" dirty="0"/>
            <a:t>Measure selection</a:t>
          </a:r>
        </a:p>
      </dgm:t>
    </dgm:pt>
    <dgm:pt modelId="{CAC468EF-35B0-054B-9AE4-3D2858F6892B}" type="parTrans" cxnId="{D4DCD6EF-DC1F-9948-8ADF-9979B16A4DDA}">
      <dgm:prSet/>
      <dgm:spPr/>
      <dgm:t>
        <a:bodyPr/>
        <a:lstStyle/>
        <a:p>
          <a:endParaRPr lang="en-US"/>
        </a:p>
      </dgm:t>
    </dgm:pt>
    <dgm:pt modelId="{BEC544A1-F0AA-824E-A656-4AAC3D46CC3B}" type="sibTrans" cxnId="{D4DCD6EF-DC1F-9948-8ADF-9979B16A4DDA}">
      <dgm:prSet/>
      <dgm:spPr/>
      <dgm:t>
        <a:bodyPr/>
        <a:lstStyle/>
        <a:p>
          <a:endParaRPr lang="en-US"/>
        </a:p>
      </dgm:t>
    </dgm:pt>
    <dgm:pt modelId="{DB5F35C1-9191-BA41-BFAB-3F0DF937923B}" type="pres">
      <dgm:prSet presAssocID="{12C5D831-9B1E-FD46-B6DB-45CAEE59F5D9}" presName="Name0" presStyleCnt="0">
        <dgm:presLayoutVars>
          <dgm:dir/>
          <dgm:animLvl val="lvl"/>
          <dgm:resizeHandles val="exact"/>
        </dgm:presLayoutVars>
      </dgm:prSet>
      <dgm:spPr/>
    </dgm:pt>
    <dgm:pt modelId="{267761D9-9845-FB4A-929F-229A6E62F9F4}" type="pres">
      <dgm:prSet presAssocID="{8C6575F9-2A15-BE45-909F-D101D94B84EC}" presName="parTxOnly" presStyleLbl="node1" presStyleIdx="0" presStyleCnt="3">
        <dgm:presLayoutVars>
          <dgm:chMax val="0"/>
          <dgm:chPref val="0"/>
          <dgm:bulletEnabled val="1"/>
        </dgm:presLayoutVars>
      </dgm:prSet>
      <dgm:spPr/>
    </dgm:pt>
    <dgm:pt modelId="{D9CE2FEE-62D3-F541-A4A3-AE17EAA7985D}" type="pres">
      <dgm:prSet presAssocID="{C190531D-23F6-8C45-A184-9F46D630A32B}" presName="parTxOnlySpace" presStyleCnt="0"/>
      <dgm:spPr/>
    </dgm:pt>
    <dgm:pt modelId="{ED011B3B-A95F-2749-BC36-4BD085E69E11}" type="pres">
      <dgm:prSet presAssocID="{F58277B6-9CCA-DA44-980C-10B42397A742}" presName="parTxOnly" presStyleLbl="node1" presStyleIdx="1" presStyleCnt="3">
        <dgm:presLayoutVars>
          <dgm:chMax val="0"/>
          <dgm:chPref val="0"/>
          <dgm:bulletEnabled val="1"/>
        </dgm:presLayoutVars>
      </dgm:prSet>
      <dgm:spPr/>
    </dgm:pt>
    <dgm:pt modelId="{87292664-BA61-D548-9B3C-65BAC164EC3B}" type="pres">
      <dgm:prSet presAssocID="{5768202F-69D4-CF48-847F-8AC9260978A1}" presName="parTxOnlySpace" presStyleCnt="0"/>
      <dgm:spPr/>
    </dgm:pt>
    <dgm:pt modelId="{51BC60BA-233A-144F-8D78-071F543DEA05}" type="pres">
      <dgm:prSet presAssocID="{38D8B68A-9353-DA4A-8CE0-7DA1D2798DFD}" presName="parTxOnly" presStyleLbl="node1" presStyleIdx="2" presStyleCnt="3">
        <dgm:presLayoutVars>
          <dgm:chMax val="0"/>
          <dgm:chPref val="0"/>
          <dgm:bulletEnabled val="1"/>
        </dgm:presLayoutVars>
      </dgm:prSet>
      <dgm:spPr/>
    </dgm:pt>
  </dgm:ptLst>
  <dgm:cxnLst>
    <dgm:cxn modelId="{7DAFDABE-AA40-A443-8CA7-2F98C39A2308}" type="presOf" srcId="{F58277B6-9CCA-DA44-980C-10B42397A742}" destId="{ED011B3B-A95F-2749-BC36-4BD085E69E11}" srcOrd="0" destOrd="0" presId="urn:microsoft.com/office/officeart/2005/8/layout/chevron1"/>
    <dgm:cxn modelId="{63E3544C-55EA-074D-A4BE-616F09D20373}" type="presOf" srcId="{12C5D831-9B1E-FD46-B6DB-45CAEE59F5D9}" destId="{DB5F35C1-9191-BA41-BFAB-3F0DF937923B}" srcOrd="0" destOrd="0" presId="urn:microsoft.com/office/officeart/2005/8/layout/chevron1"/>
    <dgm:cxn modelId="{442F0C52-DE9D-8F47-B1FB-36A40EE36001}" srcId="{12C5D831-9B1E-FD46-B6DB-45CAEE59F5D9}" destId="{8C6575F9-2A15-BE45-909F-D101D94B84EC}" srcOrd="0" destOrd="0" parTransId="{4458EE4A-B315-B043-95B7-C8A620FA086E}" sibTransId="{C190531D-23F6-8C45-A184-9F46D630A32B}"/>
    <dgm:cxn modelId="{D4DCD6EF-DC1F-9948-8ADF-9979B16A4DDA}" srcId="{12C5D831-9B1E-FD46-B6DB-45CAEE59F5D9}" destId="{38D8B68A-9353-DA4A-8CE0-7DA1D2798DFD}" srcOrd="2" destOrd="0" parTransId="{CAC468EF-35B0-054B-9AE4-3D2858F6892B}" sibTransId="{BEC544A1-F0AA-824E-A656-4AAC3D46CC3B}"/>
    <dgm:cxn modelId="{1265DDCA-F2CA-014E-A106-20400036AB3A}" type="presOf" srcId="{8C6575F9-2A15-BE45-909F-D101D94B84EC}" destId="{267761D9-9845-FB4A-929F-229A6E62F9F4}" srcOrd="0" destOrd="0" presId="urn:microsoft.com/office/officeart/2005/8/layout/chevron1"/>
    <dgm:cxn modelId="{2B63952B-8241-9D4C-8DD0-D3C8A5E5B836}" type="presOf" srcId="{38D8B68A-9353-DA4A-8CE0-7DA1D2798DFD}" destId="{51BC60BA-233A-144F-8D78-071F543DEA05}" srcOrd="0" destOrd="0" presId="urn:microsoft.com/office/officeart/2005/8/layout/chevron1"/>
    <dgm:cxn modelId="{046FF206-E72D-4D46-8B94-87DC3D5DDD31}" srcId="{12C5D831-9B1E-FD46-B6DB-45CAEE59F5D9}" destId="{F58277B6-9CCA-DA44-980C-10B42397A742}" srcOrd="1" destOrd="0" parTransId="{9B3A7841-A8A9-4B4F-A199-7F797CB0E441}" sibTransId="{5768202F-69D4-CF48-847F-8AC9260978A1}"/>
    <dgm:cxn modelId="{60244903-67EC-C246-BEDC-4F60FC765F32}" type="presParOf" srcId="{DB5F35C1-9191-BA41-BFAB-3F0DF937923B}" destId="{267761D9-9845-FB4A-929F-229A6E62F9F4}" srcOrd="0" destOrd="0" presId="urn:microsoft.com/office/officeart/2005/8/layout/chevron1"/>
    <dgm:cxn modelId="{93100401-A3B6-CF45-8FC3-2448E345EF5A}" type="presParOf" srcId="{DB5F35C1-9191-BA41-BFAB-3F0DF937923B}" destId="{D9CE2FEE-62D3-F541-A4A3-AE17EAA7985D}" srcOrd="1" destOrd="0" presId="urn:microsoft.com/office/officeart/2005/8/layout/chevron1"/>
    <dgm:cxn modelId="{841CDA43-52A1-034D-954A-A283D57369E4}" type="presParOf" srcId="{DB5F35C1-9191-BA41-BFAB-3F0DF937923B}" destId="{ED011B3B-A95F-2749-BC36-4BD085E69E11}" srcOrd="2" destOrd="0" presId="urn:microsoft.com/office/officeart/2005/8/layout/chevron1"/>
    <dgm:cxn modelId="{8A4C772F-86E0-B048-8DB4-7276DA1F781E}" type="presParOf" srcId="{DB5F35C1-9191-BA41-BFAB-3F0DF937923B}" destId="{87292664-BA61-D548-9B3C-65BAC164EC3B}" srcOrd="3" destOrd="0" presId="urn:microsoft.com/office/officeart/2005/8/layout/chevron1"/>
    <dgm:cxn modelId="{4409C7EE-BDA3-7C4D-A67A-8A586022AAD5}" type="presParOf" srcId="{DB5F35C1-9191-BA41-BFAB-3F0DF937923B}" destId="{51BC60BA-233A-144F-8D78-071F543DEA0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12C5D831-9B1E-FD46-B6DB-45CAEE59F5D9}" type="doc">
      <dgm:prSet loTypeId="urn:microsoft.com/office/officeart/2005/8/layout/chevron1" loCatId="" qsTypeId="urn:microsoft.com/office/officeart/2005/8/quickstyle/simple2" qsCatId="simple" csTypeId="urn:microsoft.com/office/officeart/2005/8/colors/accent2_3" csCatId="accent2" phldr="1"/>
      <dgm:spPr/>
    </dgm:pt>
    <dgm:pt modelId="{8C6575F9-2A15-BE45-909F-D101D94B84EC}">
      <dgm:prSet phldrT="[Text]"/>
      <dgm:spPr/>
      <dgm:t>
        <a:bodyPr/>
        <a:lstStyle/>
        <a:p>
          <a:r>
            <a:rPr lang="en-US" dirty="0"/>
            <a:t>Case background</a:t>
          </a:r>
        </a:p>
      </dgm:t>
    </dgm:pt>
    <dgm:pt modelId="{4458EE4A-B315-B043-95B7-C8A620FA086E}" type="parTrans" cxnId="{442F0C52-DE9D-8F47-B1FB-36A40EE36001}">
      <dgm:prSet/>
      <dgm:spPr/>
      <dgm:t>
        <a:bodyPr/>
        <a:lstStyle/>
        <a:p>
          <a:endParaRPr lang="en-US"/>
        </a:p>
      </dgm:t>
    </dgm:pt>
    <dgm:pt modelId="{C190531D-23F6-8C45-A184-9F46D630A32B}" type="sibTrans" cxnId="{442F0C52-DE9D-8F47-B1FB-36A40EE36001}">
      <dgm:prSet/>
      <dgm:spPr/>
      <dgm:t>
        <a:bodyPr/>
        <a:lstStyle/>
        <a:p>
          <a:endParaRPr lang="en-US"/>
        </a:p>
      </dgm:t>
    </dgm:pt>
    <dgm:pt modelId="{F58277B6-9CCA-DA44-980C-10B42397A742}">
      <dgm:prSet phldrT="[Text]"/>
      <dgm:spPr/>
      <dgm:t>
        <a:bodyPr/>
        <a:lstStyle/>
        <a:p>
          <a:r>
            <a:rPr lang="en-US" dirty="0"/>
            <a:t>Considerations</a:t>
          </a:r>
        </a:p>
      </dgm:t>
    </dgm:pt>
    <dgm:pt modelId="{9B3A7841-A8A9-4B4F-A199-7F797CB0E441}" type="parTrans" cxnId="{046FF206-E72D-4D46-8B94-87DC3D5DDD31}">
      <dgm:prSet/>
      <dgm:spPr/>
      <dgm:t>
        <a:bodyPr/>
        <a:lstStyle/>
        <a:p>
          <a:endParaRPr lang="en-US"/>
        </a:p>
      </dgm:t>
    </dgm:pt>
    <dgm:pt modelId="{5768202F-69D4-CF48-847F-8AC9260978A1}" type="sibTrans" cxnId="{046FF206-E72D-4D46-8B94-87DC3D5DDD31}">
      <dgm:prSet/>
      <dgm:spPr/>
      <dgm:t>
        <a:bodyPr/>
        <a:lstStyle/>
        <a:p>
          <a:endParaRPr lang="en-US"/>
        </a:p>
      </dgm:t>
    </dgm:pt>
    <dgm:pt modelId="{38D8B68A-9353-DA4A-8CE0-7DA1D2798DFD}">
      <dgm:prSet phldrT="[Text]"/>
      <dgm:spPr/>
      <dgm:t>
        <a:bodyPr/>
        <a:lstStyle/>
        <a:p>
          <a:r>
            <a:rPr lang="en-US" dirty="0"/>
            <a:t>Measure selection</a:t>
          </a:r>
        </a:p>
      </dgm:t>
    </dgm:pt>
    <dgm:pt modelId="{CAC468EF-35B0-054B-9AE4-3D2858F6892B}" type="parTrans" cxnId="{D4DCD6EF-DC1F-9948-8ADF-9979B16A4DDA}">
      <dgm:prSet/>
      <dgm:spPr/>
      <dgm:t>
        <a:bodyPr/>
        <a:lstStyle/>
        <a:p>
          <a:endParaRPr lang="en-US"/>
        </a:p>
      </dgm:t>
    </dgm:pt>
    <dgm:pt modelId="{BEC544A1-F0AA-824E-A656-4AAC3D46CC3B}" type="sibTrans" cxnId="{D4DCD6EF-DC1F-9948-8ADF-9979B16A4DDA}">
      <dgm:prSet/>
      <dgm:spPr/>
      <dgm:t>
        <a:bodyPr/>
        <a:lstStyle/>
        <a:p>
          <a:endParaRPr lang="en-US"/>
        </a:p>
      </dgm:t>
    </dgm:pt>
    <dgm:pt modelId="{DB5F35C1-9191-BA41-BFAB-3F0DF937923B}" type="pres">
      <dgm:prSet presAssocID="{12C5D831-9B1E-FD46-B6DB-45CAEE59F5D9}" presName="Name0" presStyleCnt="0">
        <dgm:presLayoutVars>
          <dgm:dir/>
          <dgm:animLvl val="lvl"/>
          <dgm:resizeHandles val="exact"/>
        </dgm:presLayoutVars>
      </dgm:prSet>
      <dgm:spPr/>
    </dgm:pt>
    <dgm:pt modelId="{267761D9-9845-FB4A-929F-229A6E62F9F4}" type="pres">
      <dgm:prSet presAssocID="{8C6575F9-2A15-BE45-909F-D101D94B84EC}" presName="parTxOnly" presStyleLbl="node1" presStyleIdx="0" presStyleCnt="3">
        <dgm:presLayoutVars>
          <dgm:chMax val="0"/>
          <dgm:chPref val="0"/>
          <dgm:bulletEnabled val="1"/>
        </dgm:presLayoutVars>
      </dgm:prSet>
      <dgm:spPr/>
    </dgm:pt>
    <dgm:pt modelId="{D9CE2FEE-62D3-F541-A4A3-AE17EAA7985D}" type="pres">
      <dgm:prSet presAssocID="{C190531D-23F6-8C45-A184-9F46D630A32B}" presName="parTxOnlySpace" presStyleCnt="0"/>
      <dgm:spPr/>
    </dgm:pt>
    <dgm:pt modelId="{ED011B3B-A95F-2749-BC36-4BD085E69E11}" type="pres">
      <dgm:prSet presAssocID="{F58277B6-9CCA-DA44-980C-10B42397A742}" presName="parTxOnly" presStyleLbl="node1" presStyleIdx="1" presStyleCnt="3">
        <dgm:presLayoutVars>
          <dgm:chMax val="0"/>
          <dgm:chPref val="0"/>
          <dgm:bulletEnabled val="1"/>
        </dgm:presLayoutVars>
      </dgm:prSet>
      <dgm:spPr/>
    </dgm:pt>
    <dgm:pt modelId="{87292664-BA61-D548-9B3C-65BAC164EC3B}" type="pres">
      <dgm:prSet presAssocID="{5768202F-69D4-CF48-847F-8AC9260978A1}" presName="parTxOnlySpace" presStyleCnt="0"/>
      <dgm:spPr/>
    </dgm:pt>
    <dgm:pt modelId="{51BC60BA-233A-144F-8D78-071F543DEA05}" type="pres">
      <dgm:prSet presAssocID="{38D8B68A-9353-DA4A-8CE0-7DA1D2798DFD}" presName="parTxOnly" presStyleLbl="node1" presStyleIdx="2" presStyleCnt="3">
        <dgm:presLayoutVars>
          <dgm:chMax val="0"/>
          <dgm:chPref val="0"/>
          <dgm:bulletEnabled val="1"/>
        </dgm:presLayoutVars>
      </dgm:prSet>
      <dgm:spPr/>
    </dgm:pt>
  </dgm:ptLst>
  <dgm:cxnLst>
    <dgm:cxn modelId="{2E8A488D-A1E8-7044-8DB6-D986873D00E7}" type="presOf" srcId="{38D8B68A-9353-DA4A-8CE0-7DA1D2798DFD}" destId="{51BC60BA-233A-144F-8D78-071F543DEA05}" srcOrd="0" destOrd="0" presId="urn:microsoft.com/office/officeart/2005/8/layout/chevron1"/>
    <dgm:cxn modelId="{442F0C52-DE9D-8F47-B1FB-36A40EE36001}" srcId="{12C5D831-9B1E-FD46-B6DB-45CAEE59F5D9}" destId="{8C6575F9-2A15-BE45-909F-D101D94B84EC}" srcOrd="0" destOrd="0" parTransId="{4458EE4A-B315-B043-95B7-C8A620FA086E}" sibTransId="{C190531D-23F6-8C45-A184-9F46D630A32B}"/>
    <dgm:cxn modelId="{D4DCD6EF-DC1F-9948-8ADF-9979B16A4DDA}" srcId="{12C5D831-9B1E-FD46-B6DB-45CAEE59F5D9}" destId="{38D8B68A-9353-DA4A-8CE0-7DA1D2798DFD}" srcOrd="2" destOrd="0" parTransId="{CAC468EF-35B0-054B-9AE4-3D2858F6892B}" sibTransId="{BEC544A1-F0AA-824E-A656-4AAC3D46CC3B}"/>
    <dgm:cxn modelId="{A309D4DF-764B-E645-9E35-F02F4B05C81F}" type="presOf" srcId="{8C6575F9-2A15-BE45-909F-D101D94B84EC}" destId="{267761D9-9845-FB4A-929F-229A6E62F9F4}" srcOrd="0" destOrd="0" presId="urn:microsoft.com/office/officeart/2005/8/layout/chevron1"/>
    <dgm:cxn modelId="{7EC79C5E-E58D-C641-87BE-FB411C18E96F}" type="presOf" srcId="{F58277B6-9CCA-DA44-980C-10B42397A742}" destId="{ED011B3B-A95F-2749-BC36-4BD085E69E11}" srcOrd="0" destOrd="0" presId="urn:microsoft.com/office/officeart/2005/8/layout/chevron1"/>
    <dgm:cxn modelId="{EEF2F852-9E17-7648-AC0B-8E83878EB26C}" type="presOf" srcId="{12C5D831-9B1E-FD46-B6DB-45CAEE59F5D9}" destId="{DB5F35C1-9191-BA41-BFAB-3F0DF937923B}" srcOrd="0" destOrd="0" presId="urn:microsoft.com/office/officeart/2005/8/layout/chevron1"/>
    <dgm:cxn modelId="{046FF206-E72D-4D46-8B94-87DC3D5DDD31}" srcId="{12C5D831-9B1E-FD46-B6DB-45CAEE59F5D9}" destId="{F58277B6-9CCA-DA44-980C-10B42397A742}" srcOrd="1" destOrd="0" parTransId="{9B3A7841-A8A9-4B4F-A199-7F797CB0E441}" sibTransId="{5768202F-69D4-CF48-847F-8AC9260978A1}"/>
    <dgm:cxn modelId="{9D185C90-42EF-F24C-94EA-FED0282E92E4}" type="presParOf" srcId="{DB5F35C1-9191-BA41-BFAB-3F0DF937923B}" destId="{267761D9-9845-FB4A-929F-229A6E62F9F4}" srcOrd="0" destOrd="0" presId="urn:microsoft.com/office/officeart/2005/8/layout/chevron1"/>
    <dgm:cxn modelId="{8F9C0C99-1AB1-B042-AC9D-E7CB07F2AA2E}" type="presParOf" srcId="{DB5F35C1-9191-BA41-BFAB-3F0DF937923B}" destId="{D9CE2FEE-62D3-F541-A4A3-AE17EAA7985D}" srcOrd="1" destOrd="0" presId="urn:microsoft.com/office/officeart/2005/8/layout/chevron1"/>
    <dgm:cxn modelId="{A5645DBA-B873-9A48-965D-56BB19CBC6AD}" type="presParOf" srcId="{DB5F35C1-9191-BA41-BFAB-3F0DF937923B}" destId="{ED011B3B-A95F-2749-BC36-4BD085E69E11}" srcOrd="2" destOrd="0" presId="urn:microsoft.com/office/officeart/2005/8/layout/chevron1"/>
    <dgm:cxn modelId="{3FAC5936-34AF-8144-92C6-DFBB82B7EB5B}" type="presParOf" srcId="{DB5F35C1-9191-BA41-BFAB-3F0DF937923B}" destId="{87292664-BA61-D548-9B3C-65BAC164EC3B}" srcOrd="3" destOrd="0" presId="urn:microsoft.com/office/officeart/2005/8/layout/chevron1"/>
    <dgm:cxn modelId="{48C36CED-1467-CB40-B649-1D71457731E2}" type="presParOf" srcId="{DB5F35C1-9191-BA41-BFAB-3F0DF937923B}" destId="{51BC60BA-233A-144F-8D78-071F543DEA0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2C5D831-9B1E-FD46-B6DB-45CAEE59F5D9}" type="doc">
      <dgm:prSet loTypeId="urn:microsoft.com/office/officeart/2005/8/layout/chevron1" loCatId="" qsTypeId="urn:microsoft.com/office/officeart/2005/8/quickstyle/simple2" qsCatId="simple" csTypeId="urn:microsoft.com/office/officeart/2005/8/colors/accent2_3" csCatId="accent2" phldr="1"/>
      <dgm:spPr/>
    </dgm:pt>
    <dgm:pt modelId="{8C6575F9-2A15-BE45-909F-D101D94B84EC}">
      <dgm:prSet phldrT="[Text]"/>
      <dgm:spPr/>
      <dgm:t>
        <a:bodyPr/>
        <a:lstStyle/>
        <a:p>
          <a:r>
            <a:rPr lang="en-US" dirty="0"/>
            <a:t>Case background</a:t>
          </a:r>
        </a:p>
      </dgm:t>
    </dgm:pt>
    <dgm:pt modelId="{4458EE4A-B315-B043-95B7-C8A620FA086E}" type="parTrans" cxnId="{442F0C52-DE9D-8F47-B1FB-36A40EE36001}">
      <dgm:prSet/>
      <dgm:spPr/>
      <dgm:t>
        <a:bodyPr/>
        <a:lstStyle/>
        <a:p>
          <a:endParaRPr lang="en-US"/>
        </a:p>
      </dgm:t>
    </dgm:pt>
    <dgm:pt modelId="{C190531D-23F6-8C45-A184-9F46D630A32B}" type="sibTrans" cxnId="{442F0C52-DE9D-8F47-B1FB-36A40EE36001}">
      <dgm:prSet/>
      <dgm:spPr/>
      <dgm:t>
        <a:bodyPr/>
        <a:lstStyle/>
        <a:p>
          <a:endParaRPr lang="en-US"/>
        </a:p>
      </dgm:t>
    </dgm:pt>
    <dgm:pt modelId="{F58277B6-9CCA-DA44-980C-10B42397A742}">
      <dgm:prSet phldrT="[Text]"/>
      <dgm:spPr/>
      <dgm:t>
        <a:bodyPr/>
        <a:lstStyle/>
        <a:p>
          <a:r>
            <a:rPr lang="en-US" dirty="0"/>
            <a:t>Considerations</a:t>
          </a:r>
        </a:p>
      </dgm:t>
    </dgm:pt>
    <dgm:pt modelId="{9B3A7841-A8A9-4B4F-A199-7F797CB0E441}" type="parTrans" cxnId="{046FF206-E72D-4D46-8B94-87DC3D5DDD31}">
      <dgm:prSet/>
      <dgm:spPr/>
      <dgm:t>
        <a:bodyPr/>
        <a:lstStyle/>
        <a:p>
          <a:endParaRPr lang="en-US"/>
        </a:p>
      </dgm:t>
    </dgm:pt>
    <dgm:pt modelId="{5768202F-69D4-CF48-847F-8AC9260978A1}" type="sibTrans" cxnId="{046FF206-E72D-4D46-8B94-87DC3D5DDD31}">
      <dgm:prSet/>
      <dgm:spPr/>
      <dgm:t>
        <a:bodyPr/>
        <a:lstStyle/>
        <a:p>
          <a:endParaRPr lang="en-US"/>
        </a:p>
      </dgm:t>
    </dgm:pt>
    <dgm:pt modelId="{38D8B68A-9353-DA4A-8CE0-7DA1D2798DFD}">
      <dgm:prSet phldrT="[Text]"/>
      <dgm:spPr/>
      <dgm:t>
        <a:bodyPr/>
        <a:lstStyle/>
        <a:p>
          <a:r>
            <a:rPr lang="en-US" dirty="0"/>
            <a:t>Measure selection</a:t>
          </a:r>
        </a:p>
      </dgm:t>
    </dgm:pt>
    <dgm:pt modelId="{CAC468EF-35B0-054B-9AE4-3D2858F6892B}" type="parTrans" cxnId="{D4DCD6EF-DC1F-9948-8ADF-9979B16A4DDA}">
      <dgm:prSet/>
      <dgm:spPr/>
      <dgm:t>
        <a:bodyPr/>
        <a:lstStyle/>
        <a:p>
          <a:endParaRPr lang="en-US"/>
        </a:p>
      </dgm:t>
    </dgm:pt>
    <dgm:pt modelId="{BEC544A1-F0AA-824E-A656-4AAC3D46CC3B}" type="sibTrans" cxnId="{D4DCD6EF-DC1F-9948-8ADF-9979B16A4DDA}">
      <dgm:prSet/>
      <dgm:spPr/>
      <dgm:t>
        <a:bodyPr/>
        <a:lstStyle/>
        <a:p>
          <a:endParaRPr lang="en-US"/>
        </a:p>
      </dgm:t>
    </dgm:pt>
    <dgm:pt modelId="{DB5F35C1-9191-BA41-BFAB-3F0DF937923B}" type="pres">
      <dgm:prSet presAssocID="{12C5D831-9B1E-FD46-B6DB-45CAEE59F5D9}" presName="Name0" presStyleCnt="0">
        <dgm:presLayoutVars>
          <dgm:dir/>
          <dgm:animLvl val="lvl"/>
          <dgm:resizeHandles val="exact"/>
        </dgm:presLayoutVars>
      </dgm:prSet>
      <dgm:spPr/>
    </dgm:pt>
    <dgm:pt modelId="{267761D9-9845-FB4A-929F-229A6E62F9F4}" type="pres">
      <dgm:prSet presAssocID="{8C6575F9-2A15-BE45-909F-D101D94B84EC}" presName="parTxOnly" presStyleLbl="node1" presStyleIdx="0" presStyleCnt="3">
        <dgm:presLayoutVars>
          <dgm:chMax val="0"/>
          <dgm:chPref val="0"/>
          <dgm:bulletEnabled val="1"/>
        </dgm:presLayoutVars>
      </dgm:prSet>
      <dgm:spPr/>
    </dgm:pt>
    <dgm:pt modelId="{D9CE2FEE-62D3-F541-A4A3-AE17EAA7985D}" type="pres">
      <dgm:prSet presAssocID="{C190531D-23F6-8C45-A184-9F46D630A32B}" presName="parTxOnlySpace" presStyleCnt="0"/>
      <dgm:spPr/>
    </dgm:pt>
    <dgm:pt modelId="{ED011B3B-A95F-2749-BC36-4BD085E69E11}" type="pres">
      <dgm:prSet presAssocID="{F58277B6-9CCA-DA44-980C-10B42397A742}" presName="parTxOnly" presStyleLbl="node1" presStyleIdx="1" presStyleCnt="3">
        <dgm:presLayoutVars>
          <dgm:chMax val="0"/>
          <dgm:chPref val="0"/>
          <dgm:bulletEnabled val="1"/>
        </dgm:presLayoutVars>
      </dgm:prSet>
      <dgm:spPr/>
    </dgm:pt>
    <dgm:pt modelId="{87292664-BA61-D548-9B3C-65BAC164EC3B}" type="pres">
      <dgm:prSet presAssocID="{5768202F-69D4-CF48-847F-8AC9260978A1}" presName="parTxOnlySpace" presStyleCnt="0"/>
      <dgm:spPr/>
    </dgm:pt>
    <dgm:pt modelId="{51BC60BA-233A-144F-8D78-071F543DEA05}" type="pres">
      <dgm:prSet presAssocID="{38D8B68A-9353-DA4A-8CE0-7DA1D2798DFD}" presName="parTxOnly" presStyleLbl="node1" presStyleIdx="2" presStyleCnt="3">
        <dgm:presLayoutVars>
          <dgm:chMax val="0"/>
          <dgm:chPref val="0"/>
          <dgm:bulletEnabled val="1"/>
        </dgm:presLayoutVars>
      </dgm:prSet>
      <dgm:spPr/>
    </dgm:pt>
  </dgm:ptLst>
  <dgm:cxnLst>
    <dgm:cxn modelId="{70D8E65F-198C-0F43-91FF-FDF54CDFDC5C}" type="presOf" srcId="{38D8B68A-9353-DA4A-8CE0-7DA1D2798DFD}" destId="{51BC60BA-233A-144F-8D78-071F543DEA05}" srcOrd="0" destOrd="0" presId="urn:microsoft.com/office/officeart/2005/8/layout/chevron1"/>
    <dgm:cxn modelId="{442F0C52-DE9D-8F47-B1FB-36A40EE36001}" srcId="{12C5D831-9B1E-FD46-B6DB-45CAEE59F5D9}" destId="{8C6575F9-2A15-BE45-909F-D101D94B84EC}" srcOrd="0" destOrd="0" parTransId="{4458EE4A-B315-B043-95B7-C8A620FA086E}" sibTransId="{C190531D-23F6-8C45-A184-9F46D630A32B}"/>
    <dgm:cxn modelId="{D4DCD6EF-DC1F-9948-8ADF-9979B16A4DDA}" srcId="{12C5D831-9B1E-FD46-B6DB-45CAEE59F5D9}" destId="{38D8B68A-9353-DA4A-8CE0-7DA1D2798DFD}" srcOrd="2" destOrd="0" parTransId="{CAC468EF-35B0-054B-9AE4-3D2858F6892B}" sibTransId="{BEC544A1-F0AA-824E-A656-4AAC3D46CC3B}"/>
    <dgm:cxn modelId="{EBDDEFE5-83AB-5348-9049-91A43E3502A1}" type="presOf" srcId="{F58277B6-9CCA-DA44-980C-10B42397A742}" destId="{ED011B3B-A95F-2749-BC36-4BD085E69E11}" srcOrd="0" destOrd="0" presId="urn:microsoft.com/office/officeart/2005/8/layout/chevron1"/>
    <dgm:cxn modelId="{BE875A4D-5F97-E947-BBD4-5B477CC7119E}" type="presOf" srcId="{12C5D831-9B1E-FD46-B6DB-45CAEE59F5D9}" destId="{DB5F35C1-9191-BA41-BFAB-3F0DF937923B}" srcOrd="0" destOrd="0" presId="urn:microsoft.com/office/officeart/2005/8/layout/chevron1"/>
    <dgm:cxn modelId="{2CC7298D-A0DE-DB47-A993-7C6D9654EBA5}" type="presOf" srcId="{8C6575F9-2A15-BE45-909F-D101D94B84EC}" destId="{267761D9-9845-FB4A-929F-229A6E62F9F4}" srcOrd="0" destOrd="0" presId="urn:microsoft.com/office/officeart/2005/8/layout/chevron1"/>
    <dgm:cxn modelId="{046FF206-E72D-4D46-8B94-87DC3D5DDD31}" srcId="{12C5D831-9B1E-FD46-B6DB-45CAEE59F5D9}" destId="{F58277B6-9CCA-DA44-980C-10B42397A742}" srcOrd="1" destOrd="0" parTransId="{9B3A7841-A8A9-4B4F-A199-7F797CB0E441}" sibTransId="{5768202F-69D4-CF48-847F-8AC9260978A1}"/>
    <dgm:cxn modelId="{1C4FC8F5-78CC-B546-B45F-287CE7917D2F}" type="presParOf" srcId="{DB5F35C1-9191-BA41-BFAB-3F0DF937923B}" destId="{267761D9-9845-FB4A-929F-229A6E62F9F4}" srcOrd="0" destOrd="0" presId="urn:microsoft.com/office/officeart/2005/8/layout/chevron1"/>
    <dgm:cxn modelId="{4570866C-7733-BD43-96AA-A57302A02E9F}" type="presParOf" srcId="{DB5F35C1-9191-BA41-BFAB-3F0DF937923B}" destId="{D9CE2FEE-62D3-F541-A4A3-AE17EAA7985D}" srcOrd="1" destOrd="0" presId="urn:microsoft.com/office/officeart/2005/8/layout/chevron1"/>
    <dgm:cxn modelId="{B4A0FBCF-D593-BD4D-8650-BFC009B1D466}" type="presParOf" srcId="{DB5F35C1-9191-BA41-BFAB-3F0DF937923B}" destId="{ED011B3B-A95F-2749-BC36-4BD085E69E11}" srcOrd="2" destOrd="0" presId="urn:microsoft.com/office/officeart/2005/8/layout/chevron1"/>
    <dgm:cxn modelId="{5CDD8A22-F5E5-094C-8279-8520E5F438EF}" type="presParOf" srcId="{DB5F35C1-9191-BA41-BFAB-3F0DF937923B}" destId="{87292664-BA61-D548-9B3C-65BAC164EC3B}" srcOrd="3" destOrd="0" presId="urn:microsoft.com/office/officeart/2005/8/layout/chevron1"/>
    <dgm:cxn modelId="{EFE05347-9E89-D94F-AFDD-92F0E805376F}" type="presParOf" srcId="{DB5F35C1-9191-BA41-BFAB-3F0DF937923B}" destId="{51BC60BA-233A-144F-8D78-071F543DEA0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D427A3-6533-2E4D-9C4E-74DE0B451967}" type="doc">
      <dgm:prSet loTypeId="urn:microsoft.com/office/officeart/2005/8/layout/radial1" loCatId="" qsTypeId="urn:microsoft.com/office/officeart/2005/8/quickstyle/simple1" qsCatId="simple" csTypeId="urn:microsoft.com/office/officeart/2005/8/colors/accent2_2" csCatId="accent2" phldr="1"/>
      <dgm:spPr/>
      <dgm:t>
        <a:bodyPr/>
        <a:lstStyle/>
        <a:p>
          <a:endParaRPr lang="en-US"/>
        </a:p>
      </dgm:t>
    </dgm:pt>
    <dgm:pt modelId="{13895EC8-570E-7649-AC09-FC0AD8998A62}">
      <dgm:prSet phldrT="[Text]" custT="1"/>
      <dgm:spPr>
        <a:solidFill>
          <a:schemeClr val="bg1"/>
        </a:solidFill>
        <a:ln>
          <a:solidFill>
            <a:schemeClr val="accent2"/>
          </a:solidFill>
        </a:ln>
      </dgm:spPr>
      <dgm:t>
        <a:bodyPr/>
        <a:lstStyle/>
        <a:p>
          <a:r>
            <a:rPr lang="en-US" sz="2000" b="1" dirty="0">
              <a:solidFill>
                <a:schemeClr val="accent2"/>
              </a:solidFill>
            </a:rPr>
            <a:t>24-hour recall</a:t>
          </a:r>
        </a:p>
      </dgm:t>
    </dgm:pt>
    <dgm:pt modelId="{5BB13CC1-8B4D-524C-B7C9-709E042AD499}" type="parTrans" cxnId="{97F623A0-4E5A-A747-978A-A660B578F227}">
      <dgm:prSet/>
      <dgm:spPr/>
      <dgm:t>
        <a:bodyPr/>
        <a:lstStyle/>
        <a:p>
          <a:endParaRPr lang="en-US"/>
        </a:p>
      </dgm:t>
    </dgm:pt>
    <dgm:pt modelId="{3BA841F5-3DCA-024A-BAA9-28795BFEE14E}" type="sibTrans" cxnId="{97F623A0-4E5A-A747-978A-A660B578F227}">
      <dgm:prSet/>
      <dgm:spPr/>
      <dgm:t>
        <a:bodyPr/>
        <a:lstStyle/>
        <a:p>
          <a:endParaRPr lang="en-US"/>
        </a:p>
      </dgm:t>
    </dgm:pt>
    <dgm:pt modelId="{F8550240-0D20-D84D-995C-E7697FC7C77E}">
      <dgm:prSet phldrT="[Text]" custT="1"/>
      <dgm:spPr>
        <a:solidFill>
          <a:schemeClr val="accent2"/>
        </a:solidFill>
      </dgm:spPr>
      <dgm:t>
        <a:bodyPr/>
        <a:lstStyle/>
        <a:p>
          <a:r>
            <a:rPr lang="en-US" sz="1800" dirty="0"/>
            <a:t>Recent diet (repeats </a:t>
          </a:r>
          <a:r>
            <a:rPr lang="en-US" sz="1800" dirty="0">
              <a:sym typeface="Wingdings"/>
            </a:rPr>
            <a:t> usual intake)</a:t>
          </a:r>
          <a:endParaRPr lang="en-US" sz="1800" dirty="0"/>
        </a:p>
      </dgm:t>
    </dgm:pt>
    <dgm:pt modelId="{36F88CD3-A166-1846-836D-D9C1132E7F78}" type="parTrans" cxnId="{6B6B8FF4-D835-F74A-8F2B-9F16ED81F051}">
      <dgm:prSet custT="1"/>
      <dgm:spPr/>
      <dgm:t>
        <a:bodyPr/>
        <a:lstStyle/>
        <a:p>
          <a:endParaRPr lang="en-US" sz="1800"/>
        </a:p>
      </dgm:t>
    </dgm:pt>
    <dgm:pt modelId="{28E44133-E5B5-8640-94D1-339783CE4611}" type="sibTrans" cxnId="{6B6B8FF4-D835-F74A-8F2B-9F16ED81F051}">
      <dgm:prSet/>
      <dgm:spPr/>
      <dgm:t>
        <a:bodyPr/>
        <a:lstStyle/>
        <a:p>
          <a:endParaRPr lang="en-US"/>
        </a:p>
      </dgm:t>
    </dgm:pt>
    <dgm:pt modelId="{1452A6E9-5D04-AD47-9E35-97293998D7C2}">
      <dgm:prSet phldrT="[Text]" custT="1"/>
      <dgm:spPr/>
      <dgm:t>
        <a:bodyPr/>
        <a:lstStyle/>
        <a:p>
          <a:r>
            <a:rPr lang="en-US" sz="1800" dirty="0"/>
            <a:t>Total diet</a:t>
          </a:r>
        </a:p>
      </dgm:t>
    </dgm:pt>
    <dgm:pt modelId="{566C68A6-9B97-804E-BB8D-AE401FEF3EA1}" type="parTrans" cxnId="{91B5633F-6884-A54A-8F24-0B58664ABFB1}">
      <dgm:prSet custT="1"/>
      <dgm:spPr/>
      <dgm:t>
        <a:bodyPr/>
        <a:lstStyle/>
        <a:p>
          <a:endParaRPr lang="en-US" sz="1800"/>
        </a:p>
      </dgm:t>
    </dgm:pt>
    <dgm:pt modelId="{9D94D5DB-C10A-3E4B-A2B4-FD308333DD4D}" type="sibTrans" cxnId="{91B5633F-6884-A54A-8F24-0B58664ABFB1}">
      <dgm:prSet/>
      <dgm:spPr/>
      <dgm:t>
        <a:bodyPr/>
        <a:lstStyle/>
        <a:p>
          <a:endParaRPr lang="en-US"/>
        </a:p>
      </dgm:t>
    </dgm:pt>
    <dgm:pt modelId="{29AE15F0-A314-1241-96F2-0A58E99BEA02}">
      <dgm:prSet phldrT="[Text]" custT="1"/>
      <dgm:spPr>
        <a:solidFill>
          <a:schemeClr val="accent2">
            <a:lumMod val="60000"/>
            <a:lumOff val="40000"/>
          </a:schemeClr>
        </a:solidFill>
      </dgm:spPr>
      <dgm:t>
        <a:bodyPr/>
        <a:lstStyle/>
        <a:p>
          <a:r>
            <a:rPr lang="en-US" sz="1800" dirty="0">
              <a:solidFill>
                <a:schemeClr val="tx1"/>
              </a:solidFill>
            </a:rPr>
            <a:t>Previously cost prohibitive</a:t>
          </a:r>
        </a:p>
      </dgm:t>
    </dgm:pt>
    <dgm:pt modelId="{F0FD30C2-0492-E64F-97D7-EE389AABC2A7}" type="parTrans" cxnId="{90ADD243-9FB0-3E4F-BB4C-287D7568DECF}">
      <dgm:prSet custT="1"/>
      <dgm:spPr/>
      <dgm:t>
        <a:bodyPr/>
        <a:lstStyle/>
        <a:p>
          <a:endParaRPr lang="en-US" sz="1800"/>
        </a:p>
      </dgm:t>
    </dgm:pt>
    <dgm:pt modelId="{F64D2718-87C9-E04F-8094-8C83D9BAAB3F}" type="sibTrans" cxnId="{90ADD243-9FB0-3E4F-BB4C-287D7568DECF}">
      <dgm:prSet/>
      <dgm:spPr/>
      <dgm:t>
        <a:bodyPr/>
        <a:lstStyle/>
        <a:p>
          <a:endParaRPr lang="en-US"/>
        </a:p>
      </dgm:t>
    </dgm:pt>
    <dgm:pt modelId="{E63947BD-0D4D-7747-B712-460BADEB44F2}">
      <dgm:prSet custT="1"/>
      <dgm:spPr/>
      <dgm:t>
        <a:bodyPr/>
        <a:lstStyle/>
        <a:p>
          <a:r>
            <a:rPr lang="en-US" sz="1800" dirty="0"/>
            <a:t>Culturally neutral</a:t>
          </a:r>
        </a:p>
      </dgm:t>
    </dgm:pt>
    <dgm:pt modelId="{94CDC7C0-8D7B-5F42-931B-EF4E5ED342F2}" type="parTrans" cxnId="{0D2BE55E-5A8C-3640-86B5-3FCD0779340E}">
      <dgm:prSet custT="1"/>
      <dgm:spPr/>
      <dgm:t>
        <a:bodyPr/>
        <a:lstStyle/>
        <a:p>
          <a:endParaRPr lang="en-US" sz="1800"/>
        </a:p>
      </dgm:t>
    </dgm:pt>
    <dgm:pt modelId="{753A07D6-0A52-854F-A873-1D51B9CCA350}" type="sibTrans" cxnId="{0D2BE55E-5A8C-3640-86B5-3FCD0779340E}">
      <dgm:prSet/>
      <dgm:spPr/>
      <dgm:t>
        <a:bodyPr/>
        <a:lstStyle/>
        <a:p>
          <a:endParaRPr lang="en-US"/>
        </a:p>
      </dgm:t>
    </dgm:pt>
    <dgm:pt modelId="{12A89C37-1CCA-4B44-9038-E76D65B172C4}">
      <dgm:prSet custT="1"/>
      <dgm:spPr>
        <a:solidFill>
          <a:schemeClr val="accent2">
            <a:lumMod val="60000"/>
            <a:lumOff val="40000"/>
          </a:schemeClr>
        </a:solidFill>
      </dgm:spPr>
      <dgm:t>
        <a:bodyPr/>
        <a:lstStyle/>
        <a:p>
          <a:r>
            <a:rPr lang="en-US" sz="1800" dirty="0">
              <a:solidFill>
                <a:schemeClr val="tx1"/>
              </a:solidFill>
            </a:rPr>
            <a:t>Rely on short-term memory</a:t>
          </a:r>
        </a:p>
      </dgm:t>
    </dgm:pt>
    <dgm:pt modelId="{2E98641F-3F07-0648-BCCE-12126C51426F}" type="parTrans" cxnId="{23C38FD2-590E-974D-ABF5-37F009AE4C14}">
      <dgm:prSet custT="1"/>
      <dgm:spPr/>
      <dgm:t>
        <a:bodyPr/>
        <a:lstStyle/>
        <a:p>
          <a:endParaRPr lang="en-US" sz="1800"/>
        </a:p>
      </dgm:t>
    </dgm:pt>
    <dgm:pt modelId="{B07FC2A1-4D41-9B43-8339-C454EA74DE4B}" type="sibTrans" cxnId="{23C38FD2-590E-974D-ABF5-37F009AE4C14}">
      <dgm:prSet/>
      <dgm:spPr/>
      <dgm:t>
        <a:bodyPr/>
        <a:lstStyle/>
        <a:p>
          <a:endParaRPr lang="en-US"/>
        </a:p>
      </dgm:t>
    </dgm:pt>
    <dgm:pt modelId="{121E9E6A-C789-E743-99DD-60AEB8BD043D}">
      <dgm:prSet phldrT="[Text]" custT="1"/>
      <dgm:spPr>
        <a:solidFill>
          <a:schemeClr val="accent2"/>
        </a:solidFill>
      </dgm:spPr>
      <dgm:t>
        <a:bodyPr/>
        <a:lstStyle/>
        <a:p>
          <a:r>
            <a:rPr lang="en-US" sz="1800" dirty="0"/>
            <a:t>Rich detail</a:t>
          </a:r>
        </a:p>
      </dgm:t>
    </dgm:pt>
    <dgm:pt modelId="{2FCB708D-68B3-954F-B537-E1AF4999A465}" type="sibTrans" cxnId="{AC30D385-F692-8143-BC60-EBEB17332705}">
      <dgm:prSet/>
      <dgm:spPr/>
      <dgm:t>
        <a:bodyPr/>
        <a:lstStyle/>
        <a:p>
          <a:endParaRPr lang="en-US"/>
        </a:p>
      </dgm:t>
    </dgm:pt>
    <dgm:pt modelId="{538EE1A0-9931-AD4F-BABF-61E3061B5CAE}" type="parTrans" cxnId="{AC30D385-F692-8143-BC60-EBEB17332705}">
      <dgm:prSet custT="1"/>
      <dgm:spPr/>
      <dgm:t>
        <a:bodyPr/>
        <a:lstStyle/>
        <a:p>
          <a:endParaRPr lang="en-US" sz="1800"/>
        </a:p>
      </dgm:t>
    </dgm:pt>
    <dgm:pt modelId="{2CCA3599-3D47-254A-939C-864D51991F5B}" type="pres">
      <dgm:prSet presAssocID="{2DD427A3-6533-2E4D-9C4E-74DE0B451967}" presName="cycle" presStyleCnt="0">
        <dgm:presLayoutVars>
          <dgm:chMax val="1"/>
          <dgm:dir/>
          <dgm:animLvl val="ctr"/>
          <dgm:resizeHandles val="exact"/>
        </dgm:presLayoutVars>
      </dgm:prSet>
      <dgm:spPr/>
    </dgm:pt>
    <dgm:pt modelId="{9A8D60B7-3E13-A94E-9BBF-2C00AC3CD853}" type="pres">
      <dgm:prSet presAssocID="{13895EC8-570E-7649-AC09-FC0AD8998A62}" presName="centerShape" presStyleLbl="node0" presStyleIdx="0" presStyleCnt="1"/>
      <dgm:spPr/>
    </dgm:pt>
    <dgm:pt modelId="{C6E63EC1-F916-B74D-8C7F-2E99CF2F7510}" type="pres">
      <dgm:prSet presAssocID="{36F88CD3-A166-1846-836D-D9C1132E7F78}" presName="Name9" presStyleLbl="parChTrans1D2" presStyleIdx="0" presStyleCnt="6"/>
      <dgm:spPr/>
    </dgm:pt>
    <dgm:pt modelId="{42F2765F-1A5F-9441-B113-B79CD2FB2E5C}" type="pres">
      <dgm:prSet presAssocID="{36F88CD3-A166-1846-836D-D9C1132E7F78}" presName="connTx" presStyleLbl="parChTrans1D2" presStyleIdx="0" presStyleCnt="6"/>
      <dgm:spPr/>
    </dgm:pt>
    <dgm:pt modelId="{A6EEA6AE-7CB9-0C4A-B862-D24043FD334F}" type="pres">
      <dgm:prSet presAssocID="{F8550240-0D20-D84D-995C-E7697FC7C77E}" presName="node" presStyleLbl="node1" presStyleIdx="0" presStyleCnt="6">
        <dgm:presLayoutVars>
          <dgm:bulletEnabled val="1"/>
        </dgm:presLayoutVars>
      </dgm:prSet>
      <dgm:spPr/>
    </dgm:pt>
    <dgm:pt modelId="{DE43C7D9-2040-D446-951F-A0F0136E06BB}" type="pres">
      <dgm:prSet presAssocID="{566C68A6-9B97-804E-BB8D-AE401FEF3EA1}" presName="Name9" presStyleLbl="parChTrans1D2" presStyleIdx="1" presStyleCnt="6"/>
      <dgm:spPr/>
    </dgm:pt>
    <dgm:pt modelId="{1E791BE0-F4D9-8B43-A749-395ECF023113}" type="pres">
      <dgm:prSet presAssocID="{566C68A6-9B97-804E-BB8D-AE401FEF3EA1}" presName="connTx" presStyleLbl="parChTrans1D2" presStyleIdx="1" presStyleCnt="6"/>
      <dgm:spPr/>
    </dgm:pt>
    <dgm:pt modelId="{6CCBB17A-B458-E241-A4C4-259A9B14FE71}" type="pres">
      <dgm:prSet presAssocID="{1452A6E9-5D04-AD47-9E35-97293998D7C2}" presName="node" presStyleLbl="node1" presStyleIdx="1" presStyleCnt="6">
        <dgm:presLayoutVars>
          <dgm:bulletEnabled val="1"/>
        </dgm:presLayoutVars>
      </dgm:prSet>
      <dgm:spPr/>
    </dgm:pt>
    <dgm:pt modelId="{ADA120D6-A795-1548-99E1-454D20118EDD}" type="pres">
      <dgm:prSet presAssocID="{94CDC7C0-8D7B-5F42-931B-EF4E5ED342F2}" presName="Name9" presStyleLbl="parChTrans1D2" presStyleIdx="2" presStyleCnt="6"/>
      <dgm:spPr/>
    </dgm:pt>
    <dgm:pt modelId="{76DBF2BE-1A34-E940-A606-487E73881349}" type="pres">
      <dgm:prSet presAssocID="{94CDC7C0-8D7B-5F42-931B-EF4E5ED342F2}" presName="connTx" presStyleLbl="parChTrans1D2" presStyleIdx="2" presStyleCnt="6"/>
      <dgm:spPr/>
    </dgm:pt>
    <dgm:pt modelId="{77A73584-5FDD-7448-873C-47234549341D}" type="pres">
      <dgm:prSet presAssocID="{E63947BD-0D4D-7747-B712-460BADEB44F2}" presName="node" presStyleLbl="node1" presStyleIdx="2" presStyleCnt="6">
        <dgm:presLayoutVars>
          <dgm:bulletEnabled val="1"/>
        </dgm:presLayoutVars>
      </dgm:prSet>
      <dgm:spPr/>
    </dgm:pt>
    <dgm:pt modelId="{B41076B0-3AB1-DE47-AA51-6B1CD8DAA508}" type="pres">
      <dgm:prSet presAssocID="{F0FD30C2-0492-E64F-97D7-EE389AABC2A7}" presName="Name9" presStyleLbl="parChTrans1D2" presStyleIdx="3" presStyleCnt="6"/>
      <dgm:spPr/>
    </dgm:pt>
    <dgm:pt modelId="{BFABAEE9-8F4C-BA44-91D9-BDCD08F30205}" type="pres">
      <dgm:prSet presAssocID="{F0FD30C2-0492-E64F-97D7-EE389AABC2A7}" presName="connTx" presStyleLbl="parChTrans1D2" presStyleIdx="3" presStyleCnt="6"/>
      <dgm:spPr/>
    </dgm:pt>
    <dgm:pt modelId="{FAD397B9-9159-704C-9E9C-EAD9BEEFD36D}" type="pres">
      <dgm:prSet presAssocID="{29AE15F0-A314-1241-96F2-0A58E99BEA02}" presName="node" presStyleLbl="node1" presStyleIdx="3" presStyleCnt="6">
        <dgm:presLayoutVars>
          <dgm:bulletEnabled val="1"/>
        </dgm:presLayoutVars>
      </dgm:prSet>
      <dgm:spPr/>
    </dgm:pt>
    <dgm:pt modelId="{5CE5AAFE-AA45-3349-BE82-29034D67DDB8}" type="pres">
      <dgm:prSet presAssocID="{2E98641F-3F07-0648-BCCE-12126C51426F}" presName="Name9" presStyleLbl="parChTrans1D2" presStyleIdx="4" presStyleCnt="6"/>
      <dgm:spPr/>
    </dgm:pt>
    <dgm:pt modelId="{48B8C678-9B22-8947-83E1-F69B7694AEED}" type="pres">
      <dgm:prSet presAssocID="{2E98641F-3F07-0648-BCCE-12126C51426F}" presName="connTx" presStyleLbl="parChTrans1D2" presStyleIdx="4" presStyleCnt="6"/>
      <dgm:spPr/>
    </dgm:pt>
    <dgm:pt modelId="{54726B52-FE72-1844-9844-A870683F6AEE}" type="pres">
      <dgm:prSet presAssocID="{12A89C37-1CCA-4B44-9038-E76D65B172C4}" presName="node" presStyleLbl="node1" presStyleIdx="4" presStyleCnt="6">
        <dgm:presLayoutVars>
          <dgm:bulletEnabled val="1"/>
        </dgm:presLayoutVars>
      </dgm:prSet>
      <dgm:spPr/>
    </dgm:pt>
    <dgm:pt modelId="{58FFDACD-6B4F-464A-B39C-1A519A1B236F}" type="pres">
      <dgm:prSet presAssocID="{538EE1A0-9931-AD4F-BABF-61E3061B5CAE}" presName="Name9" presStyleLbl="parChTrans1D2" presStyleIdx="5" presStyleCnt="6"/>
      <dgm:spPr/>
    </dgm:pt>
    <dgm:pt modelId="{A6EACDB2-3ED5-9B47-903E-83BE3C544B26}" type="pres">
      <dgm:prSet presAssocID="{538EE1A0-9931-AD4F-BABF-61E3061B5CAE}" presName="connTx" presStyleLbl="parChTrans1D2" presStyleIdx="5" presStyleCnt="6"/>
      <dgm:spPr/>
    </dgm:pt>
    <dgm:pt modelId="{9131DC95-9AEC-A04A-B21E-A6E82DE8B24F}" type="pres">
      <dgm:prSet presAssocID="{121E9E6A-C789-E743-99DD-60AEB8BD043D}" presName="node" presStyleLbl="node1" presStyleIdx="5" presStyleCnt="6">
        <dgm:presLayoutVars>
          <dgm:bulletEnabled val="1"/>
        </dgm:presLayoutVars>
      </dgm:prSet>
      <dgm:spPr/>
    </dgm:pt>
  </dgm:ptLst>
  <dgm:cxnLst>
    <dgm:cxn modelId="{90ADD243-9FB0-3E4F-BB4C-287D7568DECF}" srcId="{13895EC8-570E-7649-AC09-FC0AD8998A62}" destId="{29AE15F0-A314-1241-96F2-0A58E99BEA02}" srcOrd="3" destOrd="0" parTransId="{F0FD30C2-0492-E64F-97D7-EE389AABC2A7}" sibTransId="{F64D2718-87C9-E04F-8094-8C83D9BAAB3F}"/>
    <dgm:cxn modelId="{D3821141-B0B4-1341-B738-5C1280E455F8}" type="presOf" srcId="{F0FD30C2-0492-E64F-97D7-EE389AABC2A7}" destId="{B41076B0-3AB1-DE47-AA51-6B1CD8DAA508}" srcOrd="0" destOrd="0" presId="urn:microsoft.com/office/officeart/2005/8/layout/radial1"/>
    <dgm:cxn modelId="{875AFD7D-137C-1645-8F52-BC0896DAFEE4}" type="presOf" srcId="{F0FD30C2-0492-E64F-97D7-EE389AABC2A7}" destId="{BFABAEE9-8F4C-BA44-91D9-BDCD08F30205}" srcOrd="1" destOrd="0" presId="urn:microsoft.com/office/officeart/2005/8/layout/radial1"/>
    <dgm:cxn modelId="{B7751C32-FAF5-464D-AA3F-2BBC2AD7B5C0}" type="presOf" srcId="{29AE15F0-A314-1241-96F2-0A58E99BEA02}" destId="{FAD397B9-9159-704C-9E9C-EAD9BEEFD36D}" srcOrd="0" destOrd="0" presId="urn:microsoft.com/office/officeart/2005/8/layout/radial1"/>
    <dgm:cxn modelId="{71D1A168-94D7-5C4F-BDB5-F32021AB77D2}" type="presOf" srcId="{538EE1A0-9931-AD4F-BABF-61E3061B5CAE}" destId="{A6EACDB2-3ED5-9B47-903E-83BE3C544B26}" srcOrd="1" destOrd="0" presId="urn:microsoft.com/office/officeart/2005/8/layout/radial1"/>
    <dgm:cxn modelId="{AC30D385-F692-8143-BC60-EBEB17332705}" srcId="{13895EC8-570E-7649-AC09-FC0AD8998A62}" destId="{121E9E6A-C789-E743-99DD-60AEB8BD043D}" srcOrd="5" destOrd="0" parTransId="{538EE1A0-9931-AD4F-BABF-61E3061B5CAE}" sibTransId="{2FCB708D-68B3-954F-B537-E1AF4999A465}"/>
    <dgm:cxn modelId="{97F623A0-4E5A-A747-978A-A660B578F227}" srcId="{2DD427A3-6533-2E4D-9C4E-74DE0B451967}" destId="{13895EC8-570E-7649-AC09-FC0AD8998A62}" srcOrd="0" destOrd="0" parTransId="{5BB13CC1-8B4D-524C-B7C9-709E042AD499}" sibTransId="{3BA841F5-3DCA-024A-BAA9-28795BFEE14E}"/>
    <dgm:cxn modelId="{CBBCE228-DC6E-3D46-8707-40C078CD33F3}" type="presOf" srcId="{1452A6E9-5D04-AD47-9E35-97293998D7C2}" destId="{6CCBB17A-B458-E241-A4C4-259A9B14FE71}" srcOrd="0" destOrd="0" presId="urn:microsoft.com/office/officeart/2005/8/layout/radial1"/>
    <dgm:cxn modelId="{D0EB6C07-EEE0-D945-BDA8-C693D4536DB6}" type="presOf" srcId="{2E98641F-3F07-0648-BCCE-12126C51426F}" destId="{5CE5AAFE-AA45-3349-BE82-29034D67DDB8}" srcOrd="0" destOrd="0" presId="urn:microsoft.com/office/officeart/2005/8/layout/radial1"/>
    <dgm:cxn modelId="{C6ECD1D9-0033-6B44-8694-8902F0C041F1}" type="presOf" srcId="{121E9E6A-C789-E743-99DD-60AEB8BD043D}" destId="{9131DC95-9AEC-A04A-B21E-A6E82DE8B24F}" srcOrd="0" destOrd="0" presId="urn:microsoft.com/office/officeart/2005/8/layout/radial1"/>
    <dgm:cxn modelId="{4921ADFC-6F16-AB4A-AFCA-3DE30C7F3ADC}" type="presOf" srcId="{36F88CD3-A166-1846-836D-D9C1132E7F78}" destId="{C6E63EC1-F916-B74D-8C7F-2E99CF2F7510}" srcOrd="0" destOrd="0" presId="urn:microsoft.com/office/officeart/2005/8/layout/radial1"/>
    <dgm:cxn modelId="{23C38FD2-590E-974D-ABF5-37F009AE4C14}" srcId="{13895EC8-570E-7649-AC09-FC0AD8998A62}" destId="{12A89C37-1CCA-4B44-9038-E76D65B172C4}" srcOrd="4" destOrd="0" parTransId="{2E98641F-3F07-0648-BCCE-12126C51426F}" sibTransId="{B07FC2A1-4D41-9B43-8339-C454EA74DE4B}"/>
    <dgm:cxn modelId="{7338A28D-0E32-6F47-A4D0-17FA59465D44}" type="presOf" srcId="{F8550240-0D20-D84D-995C-E7697FC7C77E}" destId="{A6EEA6AE-7CB9-0C4A-B862-D24043FD334F}" srcOrd="0" destOrd="0" presId="urn:microsoft.com/office/officeart/2005/8/layout/radial1"/>
    <dgm:cxn modelId="{4720C727-A743-E14D-ABA8-650ACD334DA5}" type="presOf" srcId="{2E98641F-3F07-0648-BCCE-12126C51426F}" destId="{48B8C678-9B22-8947-83E1-F69B7694AEED}" srcOrd="1" destOrd="0" presId="urn:microsoft.com/office/officeart/2005/8/layout/radial1"/>
    <dgm:cxn modelId="{5A6A6866-3AFB-DF41-AA89-75349693474C}" type="presOf" srcId="{36F88CD3-A166-1846-836D-D9C1132E7F78}" destId="{42F2765F-1A5F-9441-B113-B79CD2FB2E5C}" srcOrd="1" destOrd="0" presId="urn:microsoft.com/office/officeart/2005/8/layout/radial1"/>
    <dgm:cxn modelId="{0D2BE55E-5A8C-3640-86B5-3FCD0779340E}" srcId="{13895EC8-570E-7649-AC09-FC0AD8998A62}" destId="{E63947BD-0D4D-7747-B712-460BADEB44F2}" srcOrd="2" destOrd="0" parTransId="{94CDC7C0-8D7B-5F42-931B-EF4E5ED342F2}" sibTransId="{753A07D6-0A52-854F-A873-1D51B9CCA350}"/>
    <dgm:cxn modelId="{569988AA-0D94-2B4A-BD81-822852A67386}" type="presOf" srcId="{2DD427A3-6533-2E4D-9C4E-74DE0B451967}" destId="{2CCA3599-3D47-254A-939C-864D51991F5B}" srcOrd="0" destOrd="0" presId="urn:microsoft.com/office/officeart/2005/8/layout/radial1"/>
    <dgm:cxn modelId="{2BC37065-51C1-9B41-BAA3-B70D9593A3AF}" type="presOf" srcId="{538EE1A0-9931-AD4F-BABF-61E3061B5CAE}" destId="{58FFDACD-6B4F-464A-B39C-1A519A1B236F}" srcOrd="0" destOrd="0" presId="urn:microsoft.com/office/officeart/2005/8/layout/radial1"/>
    <dgm:cxn modelId="{F48DF9B7-27FC-E749-BC76-DC0980CC1318}" type="presOf" srcId="{566C68A6-9B97-804E-BB8D-AE401FEF3EA1}" destId="{DE43C7D9-2040-D446-951F-A0F0136E06BB}" srcOrd="0" destOrd="0" presId="urn:microsoft.com/office/officeart/2005/8/layout/radial1"/>
    <dgm:cxn modelId="{1439CB4B-B8D1-3940-AF87-86AF8933A6F4}" type="presOf" srcId="{E63947BD-0D4D-7747-B712-460BADEB44F2}" destId="{77A73584-5FDD-7448-873C-47234549341D}" srcOrd="0" destOrd="0" presId="urn:microsoft.com/office/officeart/2005/8/layout/radial1"/>
    <dgm:cxn modelId="{3E6A040F-5B2F-A54F-9B3C-5641615F1CAC}" type="presOf" srcId="{94CDC7C0-8D7B-5F42-931B-EF4E5ED342F2}" destId="{76DBF2BE-1A34-E940-A606-487E73881349}" srcOrd="1" destOrd="0" presId="urn:microsoft.com/office/officeart/2005/8/layout/radial1"/>
    <dgm:cxn modelId="{462BE6F9-2578-624F-B412-DD070826FBBC}" type="presOf" srcId="{12A89C37-1CCA-4B44-9038-E76D65B172C4}" destId="{54726B52-FE72-1844-9844-A870683F6AEE}" srcOrd="0" destOrd="0" presId="urn:microsoft.com/office/officeart/2005/8/layout/radial1"/>
    <dgm:cxn modelId="{6F2EA487-B26E-4C47-A26C-A241FBF39FAA}" type="presOf" srcId="{94CDC7C0-8D7B-5F42-931B-EF4E5ED342F2}" destId="{ADA120D6-A795-1548-99E1-454D20118EDD}" srcOrd="0" destOrd="0" presId="urn:microsoft.com/office/officeart/2005/8/layout/radial1"/>
    <dgm:cxn modelId="{91B5633F-6884-A54A-8F24-0B58664ABFB1}" srcId="{13895EC8-570E-7649-AC09-FC0AD8998A62}" destId="{1452A6E9-5D04-AD47-9E35-97293998D7C2}" srcOrd="1" destOrd="0" parTransId="{566C68A6-9B97-804E-BB8D-AE401FEF3EA1}" sibTransId="{9D94D5DB-C10A-3E4B-A2B4-FD308333DD4D}"/>
    <dgm:cxn modelId="{694C8872-4BF8-C940-8A6F-36D1F84A4E7C}" type="presOf" srcId="{13895EC8-570E-7649-AC09-FC0AD8998A62}" destId="{9A8D60B7-3E13-A94E-9BBF-2C00AC3CD853}" srcOrd="0" destOrd="0" presId="urn:microsoft.com/office/officeart/2005/8/layout/radial1"/>
    <dgm:cxn modelId="{7F167B39-9D5B-234B-811D-0D094B4DE9B2}" type="presOf" srcId="{566C68A6-9B97-804E-BB8D-AE401FEF3EA1}" destId="{1E791BE0-F4D9-8B43-A749-395ECF023113}" srcOrd="1" destOrd="0" presId="urn:microsoft.com/office/officeart/2005/8/layout/radial1"/>
    <dgm:cxn modelId="{6B6B8FF4-D835-F74A-8F2B-9F16ED81F051}" srcId="{13895EC8-570E-7649-AC09-FC0AD8998A62}" destId="{F8550240-0D20-D84D-995C-E7697FC7C77E}" srcOrd="0" destOrd="0" parTransId="{36F88CD3-A166-1846-836D-D9C1132E7F78}" sibTransId="{28E44133-E5B5-8640-94D1-339783CE4611}"/>
    <dgm:cxn modelId="{86CDF5FC-37E3-B241-BA4C-AFFE8A7D793E}" type="presParOf" srcId="{2CCA3599-3D47-254A-939C-864D51991F5B}" destId="{9A8D60B7-3E13-A94E-9BBF-2C00AC3CD853}" srcOrd="0" destOrd="0" presId="urn:microsoft.com/office/officeart/2005/8/layout/radial1"/>
    <dgm:cxn modelId="{A85B44F8-9C2A-DC47-A205-EC9442EBC9FB}" type="presParOf" srcId="{2CCA3599-3D47-254A-939C-864D51991F5B}" destId="{C6E63EC1-F916-B74D-8C7F-2E99CF2F7510}" srcOrd="1" destOrd="0" presId="urn:microsoft.com/office/officeart/2005/8/layout/radial1"/>
    <dgm:cxn modelId="{0467331C-3AAE-804D-A700-5642B4195C06}" type="presParOf" srcId="{C6E63EC1-F916-B74D-8C7F-2E99CF2F7510}" destId="{42F2765F-1A5F-9441-B113-B79CD2FB2E5C}" srcOrd="0" destOrd="0" presId="urn:microsoft.com/office/officeart/2005/8/layout/radial1"/>
    <dgm:cxn modelId="{7E70CE3A-D327-5948-995E-55AED7F0E2AF}" type="presParOf" srcId="{2CCA3599-3D47-254A-939C-864D51991F5B}" destId="{A6EEA6AE-7CB9-0C4A-B862-D24043FD334F}" srcOrd="2" destOrd="0" presId="urn:microsoft.com/office/officeart/2005/8/layout/radial1"/>
    <dgm:cxn modelId="{F7013993-0461-4A45-ACBF-2A93EEA60222}" type="presParOf" srcId="{2CCA3599-3D47-254A-939C-864D51991F5B}" destId="{DE43C7D9-2040-D446-951F-A0F0136E06BB}" srcOrd="3" destOrd="0" presId="urn:microsoft.com/office/officeart/2005/8/layout/radial1"/>
    <dgm:cxn modelId="{DBC1075F-27A4-A142-981C-4717C2040B4B}" type="presParOf" srcId="{DE43C7D9-2040-D446-951F-A0F0136E06BB}" destId="{1E791BE0-F4D9-8B43-A749-395ECF023113}" srcOrd="0" destOrd="0" presId="urn:microsoft.com/office/officeart/2005/8/layout/radial1"/>
    <dgm:cxn modelId="{C5D7A8D3-5B02-8D46-845D-A07789D92902}" type="presParOf" srcId="{2CCA3599-3D47-254A-939C-864D51991F5B}" destId="{6CCBB17A-B458-E241-A4C4-259A9B14FE71}" srcOrd="4" destOrd="0" presId="urn:microsoft.com/office/officeart/2005/8/layout/radial1"/>
    <dgm:cxn modelId="{7A73B416-DD08-B443-8D6C-460272CBD037}" type="presParOf" srcId="{2CCA3599-3D47-254A-939C-864D51991F5B}" destId="{ADA120D6-A795-1548-99E1-454D20118EDD}" srcOrd="5" destOrd="0" presId="urn:microsoft.com/office/officeart/2005/8/layout/radial1"/>
    <dgm:cxn modelId="{7DF801E3-9080-AB43-BA8B-35C4EF552EC3}" type="presParOf" srcId="{ADA120D6-A795-1548-99E1-454D20118EDD}" destId="{76DBF2BE-1A34-E940-A606-487E73881349}" srcOrd="0" destOrd="0" presId="urn:microsoft.com/office/officeart/2005/8/layout/radial1"/>
    <dgm:cxn modelId="{33CD0FB9-7A2F-C546-B122-949963C6CBA1}" type="presParOf" srcId="{2CCA3599-3D47-254A-939C-864D51991F5B}" destId="{77A73584-5FDD-7448-873C-47234549341D}" srcOrd="6" destOrd="0" presId="urn:microsoft.com/office/officeart/2005/8/layout/radial1"/>
    <dgm:cxn modelId="{983B00A4-9F28-EE42-A172-CBF93756B52A}" type="presParOf" srcId="{2CCA3599-3D47-254A-939C-864D51991F5B}" destId="{B41076B0-3AB1-DE47-AA51-6B1CD8DAA508}" srcOrd="7" destOrd="0" presId="urn:microsoft.com/office/officeart/2005/8/layout/radial1"/>
    <dgm:cxn modelId="{FA7D6C4E-564A-CC4C-A863-17CAA7D8A279}" type="presParOf" srcId="{B41076B0-3AB1-DE47-AA51-6B1CD8DAA508}" destId="{BFABAEE9-8F4C-BA44-91D9-BDCD08F30205}" srcOrd="0" destOrd="0" presId="urn:microsoft.com/office/officeart/2005/8/layout/radial1"/>
    <dgm:cxn modelId="{2BD9F9C6-5196-5549-ABC6-C19C77D29931}" type="presParOf" srcId="{2CCA3599-3D47-254A-939C-864D51991F5B}" destId="{FAD397B9-9159-704C-9E9C-EAD9BEEFD36D}" srcOrd="8" destOrd="0" presId="urn:microsoft.com/office/officeart/2005/8/layout/radial1"/>
    <dgm:cxn modelId="{BFEAD6AF-8897-FF49-8718-41646442DB2C}" type="presParOf" srcId="{2CCA3599-3D47-254A-939C-864D51991F5B}" destId="{5CE5AAFE-AA45-3349-BE82-29034D67DDB8}" srcOrd="9" destOrd="0" presId="urn:microsoft.com/office/officeart/2005/8/layout/radial1"/>
    <dgm:cxn modelId="{04EE8966-2E8A-D64D-B6D0-316C6DE554BC}" type="presParOf" srcId="{5CE5AAFE-AA45-3349-BE82-29034D67DDB8}" destId="{48B8C678-9B22-8947-83E1-F69B7694AEED}" srcOrd="0" destOrd="0" presId="urn:microsoft.com/office/officeart/2005/8/layout/radial1"/>
    <dgm:cxn modelId="{432791A2-7082-3F4F-ACC4-74EA6A8946C2}" type="presParOf" srcId="{2CCA3599-3D47-254A-939C-864D51991F5B}" destId="{54726B52-FE72-1844-9844-A870683F6AEE}" srcOrd="10" destOrd="0" presId="urn:microsoft.com/office/officeart/2005/8/layout/radial1"/>
    <dgm:cxn modelId="{BCD9AE6A-B0A5-644E-B978-D516B6041533}" type="presParOf" srcId="{2CCA3599-3D47-254A-939C-864D51991F5B}" destId="{58FFDACD-6B4F-464A-B39C-1A519A1B236F}" srcOrd="11" destOrd="0" presId="urn:microsoft.com/office/officeart/2005/8/layout/radial1"/>
    <dgm:cxn modelId="{128AEECB-544B-D04A-B1DD-4C2B6E5B0FC0}" type="presParOf" srcId="{58FFDACD-6B4F-464A-B39C-1A519A1B236F}" destId="{A6EACDB2-3ED5-9B47-903E-83BE3C544B26}" srcOrd="0" destOrd="0" presId="urn:microsoft.com/office/officeart/2005/8/layout/radial1"/>
    <dgm:cxn modelId="{9A05AE61-5E3B-E44A-B1AA-0CE4AA472ED8}" type="presParOf" srcId="{2CCA3599-3D47-254A-939C-864D51991F5B}" destId="{9131DC95-9AEC-A04A-B21E-A6E82DE8B24F}"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3224D5-94D7-7447-B53C-53AA09A20370}" type="doc">
      <dgm:prSet loTypeId="urn:microsoft.com/office/officeart/2008/layout/AlternatingHexagons" loCatId="" qsTypeId="urn:microsoft.com/office/officeart/2005/8/quickstyle/simple2" qsCatId="simple" csTypeId="urn:microsoft.com/office/officeart/2005/8/colors/accent2_3" csCatId="accent2" phldr="1"/>
      <dgm:spPr/>
      <dgm:t>
        <a:bodyPr/>
        <a:lstStyle/>
        <a:p>
          <a:endParaRPr lang="en-US"/>
        </a:p>
      </dgm:t>
    </dgm:pt>
    <dgm:pt modelId="{782E3750-8B7E-C04B-B35E-8725BA8A0F8F}">
      <dgm:prSet phldrT="[Text]" custT="1"/>
      <dgm:spPr/>
      <dgm:t>
        <a:bodyPr/>
        <a:lstStyle/>
        <a:p>
          <a:r>
            <a:rPr lang="en-US" sz="1400" dirty="0"/>
            <a:t>Literacy</a:t>
          </a:r>
        </a:p>
      </dgm:t>
    </dgm:pt>
    <dgm:pt modelId="{8B74AB7C-E695-484D-A0E0-297D1C2F3F83}" type="parTrans" cxnId="{2E702399-1C1B-6945-B114-75DF86BDF094}">
      <dgm:prSet/>
      <dgm:spPr/>
      <dgm:t>
        <a:bodyPr/>
        <a:lstStyle/>
        <a:p>
          <a:endParaRPr lang="en-US"/>
        </a:p>
      </dgm:t>
    </dgm:pt>
    <dgm:pt modelId="{8FED843A-E1E7-1949-93D3-094EEDFB452F}" type="sibTrans" cxnId="{2E702399-1C1B-6945-B114-75DF86BDF094}">
      <dgm:prSet custT="1"/>
      <dgm:spPr/>
      <dgm:t>
        <a:bodyPr/>
        <a:lstStyle/>
        <a:p>
          <a:r>
            <a:rPr lang="en-US" sz="1400" dirty="0"/>
            <a:t>Cognitive development</a:t>
          </a:r>
        </a:p>
      </dgm:t>
    </dgm:pt>
    <dgm:pt modelId="{59071EEA-B0BB-8745-8835-ED6BE086445B}">
      <dgm:prSet phldrT="[Text]" custT="1"/>
      <dgm:spPr/>
      <dgm:t>
        <a:bodyPr/>
        <a:lstStyle/>
        <a:p>
          <a:r>
            <a:rPr lang="en-US" sz="1400" dirty="0"/>
            <a:t>Numeracy</a:t>
          </a:r>
        </a:p>
      </dgm:t>
    </dgm:pt>
    <dgm:pt modelId="{7FC5D746-7743-8A4F-9312-26E5BAC1E379}" type="parTrans" cxnId="{7C09F766-60A2-884F-82C2-03CFF2CB6492}">
      <dgm:prSet/>
      <dgm:spPr/>
      <dgm:t>
        <a:bodyPr/>
        <a:lstStyle/>
        <a:p>
          <a:endParaRPr lang="en-US"/>
        </a:p>
      </dgm:t>
    </dgm:pt>
    <dgm:pt modelId="{7ABC3FEE-60C0-684C-ABD2-B4585EB40CC9}" type="sibTrans" cxnId="{7C09F766-60A2-884F-82C2-03CFF2CB6492}">
      <dgm:prSet custT="1"/>
      <dgm:spPr/>
      <dgm:t>
        <a:bodyPr/>
        <a:lstStyle/>
        <a:p>
          <a:pPr>
            <a:spcAft>
              <a:spcPts val="0"/>
            </a:spcAft>
          </a:pPr>
          <a:r>
            <a:rPr lang="en-US" sz="1400" dirty="0"/>
            <a:t>Knowledge of food/</a:t>
          </a:r>
        </a:p>
        <a:p>
          <a:pPr>
            <a:spcAft>
              <a:spcPts val="0"/>
            </a:spcAft>
          </a:pPr>
          <a:r>
            <a:rPr lang="en-US" sz="1400" dirty="0"/>
            <a:t>food prep</a:t>
          </a:r>
        </a:p>
      </dgm:t>
    </dgm:pt>
    <dgm:pt modelId="{B00231C8-728B-9A42-ADF8-2165E1617425}">
      <dgm:prSet phldrT="[Text]" custT="1"/>
      <dgm:spPr/>
      <dgm:t>
        <a:bodyPr/>
        <a:lstStyle/>
        <a:p>
          <a:r>
            <a:rPr lang="en-US" sz="1400" dirty="0"/>
            <a:t>Proxy</a:t>
          </a:r>
        </a:p>
      </dgm:t>
    </dgm:pt>
    <dgm:pt modelId="{3D0B374B-2466-E241-97B2-108728D33949}" type="sibTrans" cxnId="{E110267D-00E0-EF45-BBAB-528E76226A13}">
      <dgm:prSet custT="1"/>
      <dgm:spPr/>
      <dgm:t>
        <a:bodyPr/>
        <a:lstStyle/>
        <a:p>
          <a:r>
            <a:rPr lang="en-US" sz="1400" dirty="0" err="1"/>
            <a:t>Recency</a:t>
          </a:r>
          <a:r>
            <a:rPr lang="en-US" sz="1400" dirty="0"/>
            <a:t>/ retention interval</a:t>
          </a:r>
        </a:p>
      </dgm:t>
    </dgm:pt>
    <dgm:pt modelId="{E32D85D5-E0FD-0D4A-8708-13B6741159C4}" type="parTrans" cxnId="{E110267D-00E0-EF45-BBAB-528E76226A13}">
      <dgm:prSet/>
      <dgm:spPr/>
      <dgm:t>
        <a:bodyPr/>
        <a:lstStyle/>
        <a:p>
          <a:endParaRPr lang="en-US"/>
        </a:p>
      </dgm:t>
    </dgm:pt>
    <dgm:pt modelId="{563A7006-7826-1445-8616-CD85DD6042D8}" type="pres">
      <dgm:prSet presAssocID="{713224D5-94D7-7447-B53C-53AA09A20370}" presName="Name0" presStyleCnt="0">
        <dgm:presLayoutVars>
          <dgm:chMax/>
          <dgm:chPref/>
          <dgm:dir/>
          <dgm:animLvl val="lvl"/>
        </dgm:presLayoutVars>
      </dgm:prSet>
      <dgm:spPr/>
    </dgm:pt>
    <dgm:pt modelId="{6D78DAC0-A3B0-754C-8C9E-CA5CE9BD8D56}" type="pres">
      <dgm:prSet presAssocID="{782E3750-8B7E-C04B-B35E-8725BA8A0F8F}" presName="composite" presStyleCnt="0"/>
      <dgm:spPr/>
    </dgm:pt>
    <dgm:pt modelId="{13F8C9F6-7464-3F4A-8CF1-985B35DBE6DA}" type="pres">
      <dgm:prSet presAssocID="{782E3750-8B7E-C04B-B35E-8725BA8A0F8F}" presName="Parent1" presStyleLbl="node1" presStyleIdx="0" presStyleCnt="6">
        <dgm:presLayoutVars>
          <dgm:chMax val="1"/>
          <dgm:chPref val="1"/>
          <dgm:bulletEnabled val="1"/>
        </dgm:presLayoutVars>
      </dgm:prSet>
      <dgm:spPr/>
    </dgm:pt>
    <dgm:pt modelId="{02483C76-8994-344D-972A-859E212D5F45}" type="pres">
      <dgm:prSet presAssocID="{782E3750-8B7E-C04B-B35E-8725BA8A0F8F}" presName="Childtext1" presStyleLbl="revTx" presStyleIdx="0" presStyleCnt="3">
        <dgm:presLayoutVars>
          <dgm:chMax val="0"/>
          <dgm:chPref val="0"/>
          <dgm:bulletEnabled val="1"/>
        </dgm:presLayoutVars>
      </dgm:prSet>
      <dgm:spPr/>
    </dgm:pt>
    <dgm:pt modelId="{0CB6429F-5032-8040-82CF-23006ACF7856}" type="pres">
      <dgm:prSet presAssocID="{782E3750-8B7E-C04B-B35E-8725BA8A0F8F}" presName="BalanceSpacing" presStyleCnt="0"/>
      <dgm:spPr/>
    </dgm:pt>
    <dgm:pt modelId="{E3526857-EFF8-124F-A0CE-127345DE3896}" type="pres">
      <dgm:prSet presAssocID="{782E3750-8B7E-C04B-B35E-8725BA8A0F8F}" presName="BalanceSpacing1" presStyleCnt="0"/>
      <dgm:spPr/>
    </dgm:pt>
    <dgm:pt modelId="{9AB4736E-3060-0A41-A570-F2D0E855A235}" type="pres">
      <dgm:prSet presAssocID="{8FED843A-E1E7-1949-93D3-094EEDFB452F}" presName="Accent1Text" presStyleLbl="node1" presStyleIdx="1" presStyleCnt="6"/>
      <dgm:spPr/>
    </dgm:pt>
    <dgm:pt modelId="{D6897659-03BC-1146-946D-FDBAFBB0B33A}" type="pres">
      <dgm:prSet presAssocID="{8FED843A-E1E7-1949-93D3-094EEDFB452F}" presName="spaceBetweenRectangles" presStyleCnt="0"/>
      <dgm:spPr/>
    </dgm:pt>
    <dgm:pt modelId="{D72D65C4-56D3-7741-B30E-EDA40F599D7D}" type="pres">
      <dgm:prSet presAssocID="{59071EEA-B0BB-8745-8835-ED6BE086445B}" presName="composite" presStyleCnt="0"/>
      <dgm:spPr/>
    </dgm:pt>
    <dgm:pt modelId="{AE164A4F-7198-2049-83DE-7AF5A70AFEC3}" type="pres">
      <dgm:prSet presAssocID="{59071EEA-B0BB-8745-8835-ED6BE086445B}" presName="Parent1" presStyleLbl="node1" presStyleIdx="2" presStyleCnt="6" custLinFactNeighborY="1469">
        <dgm:presLayoutVars>
          <dgm:chMax val="1"/>
          <dgm:chPref val="1"/>
          <dgm:bulletEnabled val="1"/>
        </dgm:presLayoutVars>
      </dgm:prSet>
      <dgm:spPr/>
    </dgm:pt>
    <dgm:pt modelId="{813B7388-343A-534C-A5A0-07D54BB48397}" type="pres">
      <dgm:prSet presAssocID="{59071EEA-B0BB-8745-8835-ED6BE086445B}" presName="Childtext1" presStyleLbl="revTx" presStyleIdx="1" presStyleCnt="3">
        <dgm:presLayoutVars>
          <dgm:chMax val="0"/>
          <dgm:chPref val="0"/>
          <dgm:bulletEnabled val="1"/>
        </dgm:presLayoutVars>
      </dgm:prSet>
      <dgm:spPr/>
    </dgm:pt>
    <dgm:pt modelId="{230E824D-A7FE-8141-9799-4C1F8C9DDDC2}" type="pres">
      <dgm:prSet presAssocID="{59071EEA-B0BB-8745-8835-ED6BE086445B}" presName="BalanceSpacing" presStyleCnt="0"/>
      <dgm:spPr/>
    </dgm:pt>
    <dgm:pt modelId="{A7E4ED76-649D-FB47-902E-7882D0F52E1B}" type="pres">
      <dgm:prSet presAssocID="{59071EEA-B0BB-8745-8835-ED6BE086445B}" presName="BalanceSpacing1" presStyleCnt="0"/>
      <dgm:spPr/>
    </dgm:pt>
    <dgm:pt modelId="{20FBF299-1F86-124E-971D-59944663D25E}" type="pres">
      <dgm:prSet presAssocID="{7ABC3FEE-60C0-684C-ABD2-B4585EB40CC9}" presName="Accent1Text" presStyleLbl="node1" presStyleIdx="3" presStyleCnt="6"/>
      <dgm:spPr/>
    </dgm:pt>
    <dgm:pt modelId="{CA294EBE-FAB3-3D43-8B5B-947B30916723}" type="pres">
      <dgm:prSet presAssocID="{7ABC3FEE-60C0-684C-ABD2-B4585EB40CC9}" presName="spaceBetweenRectangles" presStyleCnt="0"/>
      <dgm:spPr/>
    </dgm:pt>
    <dgm:pt modelId="{56F80CC9-4EBE-7443-8972-87041CF42B3B}" type="pres">
      <dgm:prSet presAssocID="{B00231C8-728B-9A42-ADF8-2165E1617425}" presName="composite" presStyleCnt="0"/>
      <dgm:spPr/>
    </dgm:pt>
    <dgm:pt modelId="{BA26BC57-2C9E-544A-A63F-FB073CF580CA}" type="pres">
      <dgm:prSet presAssocID="{B00231C8-728B-9A42-ADF8-2165E1617425}" presName="Parent1" presStyleLbl="node1" presStyleIdx="4" presStyleCnt="6">
        <dgm:presLayoutVars>
          <dgm:chMax val="1"/>
          <dgm:chPref val="1"/>
          <dgm:bulletEnabled val="1"/>
        </dgm:presLayoutVars>
      </dgm:prSet>
      <dgm:spPr/>
    </dgm:pt>
    <dgm:pt modelId="{3E6D63BE-3C96-F942-87C8-E3FA4D6AF5DC}" type="pres">
      <dgm:prSet presAssocID="{B00231C8-728B-9A42-ADF8-2165E1617425}" presName="Childtext1" presStyleLbl="revTx" presStyleIdx="2" presStyleCnt="3">
        <dgm:presLayoutVars>
          <dgm:chMax val="0"/>
          <dgm:chPref val="0"/>
          <dgm:bulletEnabled val="1"/>
        </dgm:presLayoutVars>
      </dgm:prSet>
      <dgm:spPr/>
    </dgm:pt>
    <dgm:pt modelId="{5BE949AD-EA42-CC49-A8A9-2683AA32A6DE}" type="pres">
      <dgm:prSet presAssocID="{B00231C8-728B-9A42-ADF8-2165E1617425}" presName="BalanceSpacing" presStyleCnt="0"/>
      <dgm:spPr/>
    </dgm:pt>
    <dgm:pt modelId="{34B30098-8CDC-A24C-8101-6D690009D69D}" type="pres">
      <dgm:prSet presAssocID="{B00231C8-728B-9A42-ADF8-2165E1617425}" presName="BalanceSpacing1" presStyleCnt="0"/>
      <dgm:spPr/>
    </dgm:pt>
    <dgm:pt modelId="{547F54C8-4061-B946-B21D-6B8D6DED1193}" type="pres">
      <dgm:prSet presAssocID="{3D0B374B-2466-E241-97B2-108728D33949}" presName="Accent1Text" presStyleLbl="node1" presStyleIdx="5" presStyleCnt="6"/>
      <dgm:spPr/>
    </dgm:pt>
  </dgm:ptLst>
  <dgm:cxnLst>
    <dgm:cxn modelId="{524DFB51-0A84-B946-8EF9-2E324DFC38A9}" type="presOf" srcId="{782E3750-8B7E-C04B-B35E-8725BA8A0F8F}" destId="{13F8C9F6-7464-3F4A-8CF1-985B35DBE6DA}" srcOrd="0" destOrd="0" presId="urn:microsoft.com/office/officeart/2008/layout/AlternatingHexagons"/>
    <dgm:cxn modelId="{1FABE196-3F35-2342-B4D6-45B219614885}" type="presOf" srcId="{8FED843A-E1E7-1949-93D3-094EEDFB452F}" destId="{9AB4736E-3060-0A41-A570-F2D0E855A235}" srcOrd="0" destOrd="0" presId="urn:microsoft.com/office/officeart/2008/layout/AlternatingHexagons"/>
    <dgm:cxn modelId="{52FACB73-932A-1745-A9C5-D81FF4FB740E}" type="presOf" srcId="{59071EEA-B0BB-8745-8835-ED6BE086445B}" destId="{AE164A4F-7198-2049-83DE-7AF5A70AFEC3}" srcOrd="0" destOrd="0" presId="urn:microsoft.com/office/officeart/2008/layout/AlternatingHexagons"/>
    <dgm:cxn modelId="{18093614-D29E-B24A-8548-FF31DD31C584}" type="presOf" srcId="{713224D5-94D7-7447-B53C-53AA09A20370}" destId="{563A7006-7826-1445-8616-CD85DD6042D8}" srcOrd="0" destOrd="0" presId="urn:microsoft.com/office/officeart/2008/layout/AlternatingHexagons"/>
    <dgm:cxn modelId="{0D7482B5-B94B-E840-8390-7AEBF8341357}" type="presOf" srcId="{7ABC3FEE-60C0-684C-ABD2-B4585EB40CC9}" destId="{20FBF299-1F86-124E-971D-59944663D25E}" srcOrd="0" destOrd="0" presId="urn:microsoft.com/office/officeart/2008/layout/AlternatingHexagons"/>
    <dgm:cxn modelId="{7C09F766-60A2-884F-82C2-03CFF2CB6492}" srcId="{713224D5-94D7-7447-B53C-53AA09A20370}" destId="{59071EEA-B0BB-8745-8835-ED6BE086445B}" srcOrd="1" destOrd="0" parTransId="{7FC5D746-7743-8A4F-9312-26E5BAC1E379}" sibTransId="{7ABC3FEE-60C0-684C-ABD2-B4585EB40CC9}"/>
    <dgm:cxn modelId="{15781971-2371-AD4B-A089-C398DBDB19A8}" type="presOf" srcId="{3D0B374B-2466-E241-97B2-108728D33949}" destId="{547F54C8-4061-B946-B21D-6B8D6DED1193}" srcOrd="0" destOrd="0" presId="urn:microsoft.com/office/officeart/2008/layout/AlternatingHexagons"/>
    <dgm:cxn modelId="{E110267D-00E0-EF45-BBAB-528E76226A13}" srcId="{713224D5-94D7-7447-B53C-53AA09A20370}" destId="{B00231C8-728B-9A42-ADF8-2165E1617425}" srcOrd="2" destOrd="0" parTransId="{E32D85D5-E0FD-0D4A-8708-13B6741159C4}" sibTransId="{3D0B374B-2466-E241-97B2-108728D33949}"/>
    <dgm:cxn modelId="{2E702399-1C1B-6945-B114-75DF86BDF094}" srcId="{713224D5-94D7-7447-B53C-53AA09A20370}" destId="{782E3750-8B7E-C04B-B35E-8725BA8A0F8F}" srcOrd="0" destOrd="0" parTransId="{8B74AB7C-E695-484D-A0E0-297D1C2F3F83}" sibTransId="{8FED843A-E1E7-1949-93D3-094EEDFB452F}"/>
    <dgm:cxn modelId="{745D0A65-42EE-A546-B3B9-E6CA3F4B8DF6}" type="presOf" srcId="{B00231C8-728B-9A42-ADF8-2165E1617425}" destId="{BA26BC57-2C9E-544A-A63F-FB073CF580CA}" srcOrd="0" destOrd="0" presId="urn:microsoft.com/office/officeart/2008/layout/AlternatingHexagons"/>
    <dgm:cxn modelId="{5161EC7C-53D0-7844-8832-6983EE5FAFF5}" type="presParOf" srcId="{563A7006-7826-1445-8616-CD85DD6042D8}" destId="{6D78DAC0-A3B0-754C-8C9E-CA5CE9BD8D56}" srcOrd="0" destOrd="0" presId="urn:microsoft.com/office/officeart/2008/layout/AlternatingHexagons"/>
    <dgm:cxn modelId="{922D334B-CFD1-DD4F-B82F-A38EA75CBCDA}" type="presParOf" srcId="{6D78DAC0-A3B0-754C-8C9E-CA5CE9BD8D56}" destId="{13F8C9F6-7464-3F4A-8CF1-985B35DBE6DA}" srcOrd="0" destOrd="0" presId="urn:microsoft.com/office/officeart/2008/layout/AlternatingHexagons"/>
    <dgm:cxn modelId="{C0C437B4-728E-FD4F-B386-1B2130908794}" type="presParOf" srcId="{6D78DAC0-A3B0-754C-8C9E-CA5CE9BD8D56}" destId="{02483C76-8994-344D-972A-859E212D5F45}" srcOrd="1" destOrd="0" presId="urn:microsoft.com/office/officeart/2008/layout/AlternatingHexagons"/>
    <dgm:cxn modelId="{537182AD-DA47-C248-90E7-04840D399E96}" type="presParOf" srcId="{6D78DAC0-A3B0-754C-8C9E-CA5CE9BD8D56}" destId="{0CB6429F-5032-8040-82CF-23006ACF7856}" srcOrd="2" destOrd="0" presId="urn:microsoft.com/office/officeart/2008/layout/AlternatingHexagons"/>
    <dgm:cxn modelId="{4CC7CFF0-53E2-3943-9DE7-F1FFBCF1F234}" type="presParOf" srcId="{6D78DAC0-A3B0-754C-8C9E-CA5CE9BD8D56}" destId="{E3526857-EFF8-124F-A0CE-127345DE3896}" srcOrd="3" destOrd="0" presId="urn:microsoft.com/office/officeart/2008/layout/AlternatingHexagons"/>
    <dgm:cxn modelId="{BDDEAB01-46A8-AB40-B7BF-38377392AFE2}" type="presParOf" srcId="{6D78DAC0-A3B0-754C-8C9E-CA5CE9BD8D56}" destId="{9AB4736E-3060-0A41-A570-F2D0E855A235}" srcOrd="4" destOrd="0" presId="urn:microsoft.com/office/officeart/2008/layout/AlternatingHexagons"/>
    <dgm:cxn modelId="{87DB96B1-CF44-A948-B464-327CC7A82C51}" type="presParOf" srcId="{563A7006-7826-1445-8616-CD85DD6042D8}" destId="{D6897659-03BC-1146-946D-FDBAFBB0B33A}" srcOrd="1" destOrd="0" presId="urn:microsoft.com/office/officeart/2008/layout/AlternatingHexagons"/>
    <dgm:cxn modelId="{8A28D193-4A22-BC4C-9147-F946E0511B73}" type="presParOf" srcId="{563A7006-7826-1445-8616-CD85DD6042D8}" destId="{D72D65C4-56D3-7741-B30E-EDA40F599D7D}" srcOrd="2" destOrd="0" presId="urn:microsoft.com/office/officeart/2008/layout/AlternatingHexagons"/>
    <dgm:cxn modelId="{BED37250-AD29-7E41-97C6-C353DE5AD108}" type="presParOf" srcId="{D72D65C4-56D3-7741-B30E-EDA40F599D7D}" destId="{AE164A4F-7198-2049-83DE-7AF5A70AFEC3}" srcOrd="0" destOrd="0" presId="urn:microsoft.com/office/officeart/2008/layout/AlternatingHexagons"/>
    <dgm:cxn modelId="{66C0F551-8370-3A40-8558-0098A9A6EDBE}" type="presParOf" srcId="{D72D65C4-56D3-7741-B30E-EDA40F599D7D}" destId="{813B7388-343A-534C-A5A0-07D54BB48397}" srcOrd="1" destOrd="0" presId="urn:microsoft.com/office/officeart/2008/layout/AlternatingHexagons"/>
    <dgm:cxn modelId="{1E533FF1-A5A5-F145-9B22-D46D93F01F0F}" type="presParOf" srcId="{D72D65C4-56D3-7741-B30E-EDA40F599D7D}" destId="{230E824D-A7FE-8141-9799-4C1F8C9DDDC2}" srcOrd="2" destOrd="0" presId="urn:microsoft.com/office/officeart/2008/layout/AlternatingHexagons"/>
    <dgm:cxn modelId="{F40A4543-344B-4540-BA84-53902CD40853}" type="presParOf" srcId="{D72D65C4-56D3-7741-B30E-EDA40F599D7D}" destId="{A7E4ED76-649D-FB47-902E-7882D0F52E1B}" srcOrd="3" destOrd="0" presId="urn:microsoft.com/office/officeart/2008/layout/AlternatingHexagons"/>
    <dgm:cxn modelId="{392234EC-9F2F-7940-8E5B-4EF2C960E4E3}" type="presParOf" srcId="{D72D65C4-56D3-7741-B30E-EDA40F599D7D}" destId="{20FBF299-1F86-124E-971D-59944663D25E}" srcOrd="4" destOrd="0" presId="urn:microsoft.com/office/officeart/2008/layout/AlternatingHexagons"/>
    <dgm:cxn modelId="{02148D8C-FBC0-3348-867F-E9D79EF26596}" type="presParOf" srcId="{563A7006-7826-1445-8616-CD85DD6042D8}" destId="{CA294EBE-FAB3-3D43-8B5B-947B30916723}" srcOrd="3" destOrd="0" presId="urn:microsoft.com/office/officeart/2008/layout/AlternatingHexagons"/>
    <dgm:cxn modelId="{BA4AE7CF-C378-2E48-B17B-ADB3707348AC}" type="presParOf" srcId="{563A7006-7826-1445-8616-CD85DD6042D8}" destId="{56F80CC9-4EBE-7443-8972-87041CF42B3B}" srcOrd="4" destOrd="0" presId="urn:microsoft.com/office/officeart/2008/layout/AlternatingHexagons"/>
    <dgm:cxn modelId="{1E0EC5AF-B95E-D64C-BC40-9F964E0D7A7E}" type="presParOf" srcId="{56F80CC9-4EBE-7443-8972-87041CF42B3B}" destId="{BA26BC57-2C9E-544A-A63F-FB073CF580CA}" srcOrd="0" destOrd="0" presId="urn:microsoft.com/office/officeart/2008/layout/AlternatingHexagons"/>
    <dgm:cxn modelId="{775619F5-C07B-534A-8C95-B2097BF94CB6}" type="presParOf" srcId="{56F80CC9-4EBE-7443-8972-87041CF42B3B}" destId="{3E6D63BE-3C96-F942-87C8-E3FA4D6AF5DC}" srcOrd="1" destOrd="0" presId="urn:microsoft.com/office/officeart/2008/layout/AlternatingHexagons"/>
    <dgm:cxn modelId="{99192F79-9123-2A4F-8B20-10B0D865DA9B}" type="presParOf" srcId="{56F80CC9-4EBE-7443-8972-87041CF42B3B}" destId="{5BE949AD-EA42-CC49-A8A9-2683AA32A6DE}" srcOrd="2" destOrd="0" presId="urn:microsoft.com/office/officeart/2008/layout/AlternatingHexagons"/>
    <dgm:cxn modelId="{6CE7FB95-6502-4841-8B7B-B8A23E32B793}" type="presParOf" srcId="{56F80CC9-4EBE-7443-8972-87041CF42B3B}" destId="{34B30098-8CDC-A24C-8101-6D690009D69D}" srcOrd="3" destOrd="0" presId="urn:microsoft.com/office/officeart/2008/layout/AlternatingHexagons"/>
    <dgm:cxn modelId="{245605A6-F440-5442-B124-7986CFA4B169}" type="presParOf" srcId="{56F80CC9-4EBE-7443-8972-87041CF42B3B}" destId="{547F54C8-4061-B946-B21D-6B8D6DED1193}"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DD427A3-6533-2E4D-9C4E-74DE0B451967}" type="doc">
      <dgm:prSet loTypeId="urn:microsoft.com/office/officeart/2005/8/layout/radial1" loCatId="" qsTypeId="urn:microsoft.com/office/officeart/2005/8/quickstyle/simple1" qsCatId="simple" csTypeId="urn:microsoft.com/office/officeart/2005/8/colors/accent2_2" csCatId="accent2" phldr="1"/>
      <dgm:spPr/>
      <dgm:t>
        <a:bodyPr/>
        <a:lstStyle/>
        <a:p>
          <a:endParaRPr lang="en-US"/>
        </a:p>
      </dgm:t>
    </dgm:pt>
    <dgm:pt modelId="{13895EC8-570E-7649-AC09-FC0AD8998A62}">
      <dgm:prSet phldrT="[Text]" custT="1"/>
      <dgm:spPr>
        <a:solidFill>
          <a:schemeClr val="bg1"/>
        </a:solidFill>
        <a:ln>
          <a:solidFill>
            <a:schemeClr val="accent2"/>
          </a:solidFill>
        </a:ln>
      </dgm:spPr>
      <dgm:t>
        <a:bodyPr/>
        <a:lstStyle/>
        <a:p>
          <a:r>
            <a:rPr lang="en-US" sz="2400" b="1" dirty="0">
              <a:solidFill>
                <a:schemeClr val="accent2"/>
              </a:solidFill>
            </a:rPr>
            <a:t>Food record/ diary</a:t>
          </a:r>
        </a:p>
      </dgm:t>
    </dgm:pt>
    <dgm:pt modelId="{5BB13CC1-8B4D-524C-B7C9-709E042AD499}" type="parTrans" cxnId="{97F623A0-4E5A-A747-978A-A660B578F227}">
      <dgm:prSet/>
      <dgm:spPr/>
      <dgm:t>
        <a:bodyPr/>
        <a:lstStyle/>
        <a:p>
          <a:endParaRPr lang="en-US"/>
        </a:p>
      </dgm:t>
    </dgm:pt>
    <dgm:pt modelId="{3BA841F5-3DCA-024A-BAA9-28795BFEE14E}" type="sibTrans" cxnId="{97F623A0-4E5A-A747-978A-A660B578F227}">
      <dgm:prSet/>
      <dgm:spPr/>
      <dgm:t>
        <a:bodyPr/>
        <a:lstStyle/>
        <a:p>
          <a:endParaRPr lang="en-US"/>
        </a:p>
      </dgm:t>
    </dgm:pt>
    <dgm:pt modelId="{F8550240-0D20-D84D-995C-E7697FC7C77E}">
      <dgm:prSet phldrT="[Text]" custT="1"/>
      <dgm:spPr/>
      <dgm:t>
        <a:bodyPr/>
        <a:lstStyle/>
        <a:p>
          <a:r>
            <a:rPr lang="en-US" sz="1800" dirty="0"/>
            <a:t>Recent diet (repeats </a:t>
          </a:r>
          <a:r>
            <a:rPr lang="en-US" sz="1800" dirty="0">
              <a:sym typeface="Wingdings"/>
            </a:rPr>
            <a:t> usual intake)</a:t>
          </a:r>
          <a:endParaRPr lang="en-US" sz="1800" dirty="0"/>
        </a:p>
      </dgm:t>
    </dgm:pt>
    <dgm:pt modelId="{36F88CD3-A166-1846-836D-D9C1132E7F78}" type="parTrans" cxnId="{6B6B8FF4-D835-F74A-8F2B-9F16ED81F051}">
      <dgm:prSet custT="1"/>
      <dgm:spPr/>
      <dgm:t>
        <a:bodyPr/>
        <a:lstStyle/>
        <a:p>
          <a:endParaRPr lang="en-US" sz="1800"/>
        </a:p>
      </dgm:t>
    </dgm:pt>
    <dgm:pt modelId="{28E44133-E5B5-8640-94D1-339783CE4611}" type="sibTrans" cxnId="{6B6B8FF4-D835-F74A-8F2B-9F16ED81F051}">
      <dgm:prSet/>
      <dgm:spPr/>
      <dgm:t>
        <a:bodyPr/>
        <a:lstStyle/>
        <a:p>
          <a:endParaRPr lang="en-US"/>
        </a:p>
      </dgm:t>
    </dgm:pt>
    <dgm:pt modelId="{1452A6E9-5D04-AD47-9E35-97293998D7C2}">
      <dgm:prSet phldrT="[Text]" custT="1"/>
      <dgm:spPr/>
      <dgm:t>
        <a:bodyPr/>
        <a:lstStyle/>
        <a:p>
          <a:r>
            <a:rPr lang="en-US" sz="1800" dirty="0"/>
            <a:t>Total diet</a:t>
          </a:r>
        </a:p>
      </dgm:t>
    </dgm:pt>
    <dgm:pt modelId="{566C68A6-9B97-804E-BB8D-AE401FEF3EA1}" type="parTrans" cxnId="{91B5633F-6884-A54A-8F24-0B58664ABFB1}">
      <dgm:prSet custT="1"/>
      <dgm:spPr/>
      <dgm:t>
        <a:bodyPr/>
        <a:lstStyle/>
        <a:p>
          <a:endParaRPr lang="en-US" sz="1800"/>
        </a:p>
      </dgm:t>
    </dgm:pt>
    <dgm:pt modelId="{9D94D5DB-C10A-3E4B-A2B4-FD308333DD4D}" type="sibTrans" cxnId="{91B5633F-6884-A54A-8F24-0B58664ABFB1}">
      <dgm:prSet/>
      <dgm:spPr/>
      <dgm:t>
        <a:bodyPr/>
        <a:lstStyle/>
        <a:p>
          <a:endParaRPr lang="en-US"/>
        </a:p>
      </dgm:t>
    </dgm:pt>
    <dgm:pt modelId="{29AE15F0-A314-1241-96F2-0A58E99BEA02}">
      <dgm:prSet phldrT="[Text]" custT="1"/>
      <dgm:spPr>
        <a:solidFill>
          <a:schemeClr val="accent2">
            <a:lumMod val="60000"/>
            <a:lumOff val="40000"/>
          </a:schemeClr>
        </a:solidFill>
      </dgm:spPr>
      <dgm:t>
        <a:bodyPr/>
        <a:lstStyle/>
        <a:p>
          <a:r>
            <a:rPr lang="en-US" sz="1800" dirty="0">
              <a:solidFill>
                <a:srgbClr val="000000"/>
              </a:solidFill>
            </a:rPr>
            <a:t>Previously cost prohibitive</a:t>
          </a:r>
        </a:p>
      </dgm:t>
    </dgm:pt>
    <dgm:pt modelId="{F0FD30C2-0492-E64F-97D7-EE389AABC2A7}" type="parTrans" cxnId="{90ADD243-9FB0-3E4F-BB4C-287D7568DECF}">
      <dgm:prSet custT="1"/>
      <dgm:spPr/>
      <dgm:t>
        <a:bodyPr/>
        <a:lstStyle/>
        <a:p>
          <a:endParaRPr lang="en-US" sz="1800"/>
        </a:p>
      </dgm:t>
    </dgm:pt>
    <dgm:pt modelId="{F64D2718-87C9-E04F-8094-8C83D9BAAB3F}" type="sibTrans" cxnId="{90ADD243-9FB0-3E4F-BB4C-287D7568DECF}">
      <dgm:prSet/>
      <dgm:spPr/>
      <dgm:t>
        <a:bodyPr/>
        <a:lstStyle/>
        <a:p>
          <a:endParaRPr lang="en-US"/>
        </a:p>
      </dgm:t>
    </dgm:pt>
    <dgm:pt modelId="{E63947BD-0D4D-7747-B712-460BADEB44F2}">
      <dgm:prSet custT="1"/>
      <dgm:spPr/>
      <dgm:t>
        <a:bodyPr/>
        <a:lstStyle/>
        <a:p>
          <a:r>
            <a:rPr lang="en-US" sz="1800" dirty="0"/>
            <a:t>Culturally neutral</a:t>
          </a:r>
        </a:p>
      </dgm:t>
    </dgm:pt>
    <dgm:pt modelId="{94CDC7C0-8D7B-5F42-931B-EF4E5ED342F2}" type="parTrans" cxnId="{0D2BE55E-5A8C-3640-86B5-3FCD0779340E}">
      <dgm:prSet custT="1"/>
      <dgm:spPr/>
      <dgm:t>
        <a:bodyPr/>
        <a:lstStyle/>
        <a:p>
          <a:endParaRPr lang="en-US" sz="1800"/>
        </a:p>
      </dgm:t>
    </dgm:pt>
    <dgm:pt modelId="{753A07D6-0A52-854F-A873-1D51B9CCA350}" type="sibTrans" cxnId="{0D2BE55E-5A8C-3640-86B5-3FCD0779340E}">
      <dgm:prSet/>
      <dgm:spPr/>
      <dgm:t>
        <a:bodyPr/>
        <a:lstStyle/>
        <a:p>
          <a:endParaRPr lang="en-US"/>
        </a:p>
      </dgm:t>
    </dgm:pt>
    <dgm:pt modelId="{12A89C37-1CCA-4B44-9038-E76D65B172C4}">
      <dgm:prSet custT="1"/>
      <dgm:spPr>
        <a:solidFill>
          <a:schemeClr val="accent2">
            <a:lumMod val="60000"/>
            <a:lumOff val="40000"/>
          </a:schemeClr>
        </a:solidFill>
      </dgm:spPr>
      <dgm:t>
        <a:bodyPr/>
        <a:lstStyle/>
        <a:p>
          <a:r>
            <a:rPr lang="en-US" sz="1800" dirty="0">
              <a:solidFill>
                <a:schemeClr val="tx1"/>
              </a:solidFill>
            </a:rPr>
            <a:t>Reactivity possible</a:t>
          </a:r>
        </a:p>
      </dgm:t>
    </dgm:pt>
    <dgm:pt modelId="{2E98641F-3F07-0648-BCCE-12126C51426F}" type="parTrans" cxnId="{23C38FD2-590E-974D-ABF5-37F009AE4C14}">
      <dgm:prSet custT="1"/>
      <dgm:spPr/>
      <dgm:t>
        <a:bodyPr/>
        <a:lstStyle/>
        <a:p>
          <a:endParaRPr lang="en-US" sz="1800"/>
        </a:p>
      </dgm:t>
    </dgm:pt>
    <dgm:pt modelId="{B07FC2A1-4D41-9B43-8339-C454EA74DE4B}" type="sibTrans" cxnId="{23C38FD2-590E-974D-ABF5-37F009AE4C14}">
      <dgm:prSet/>
      <dgm:spPr/>
      <dgm:t>
        <a:bodyPr/>
        <a:lstStyle/>
        <a:p>
          <a:endParaRPr lang="en-US"/>
        </a:p>
      </dgm:t>
    </dgm:pt>
    <dgm:pt modelId="{121E9E6A-C789-E743-99DD-60AEB8BD043D}">
      <dgm:prSet phldrT="[Text]" custT="1"/>
      <dgm:spPr/>
      <dgm:t>
        <a:bodyPr/>
        <a:lstStyle/>
        <a:p>
          <a:r>
            <a:rPr lang="en-US" sz="1800" dirty="0"/>
            <a:t>Rich detail</a:t>
          </a:r>
        </a:p>
      </dgm:t>
    </dgm:pt>
    <dgm:pt modelId="{2FCB708D-68B3-954F-B537-E1AF4999A465}" type="sibTrans" cxnId="{AC30D385-F692-8143-BC60-EBEB17332705}">
      <dgm:prSet/>
      <dgm:spPr/>
      <dgm:t>
        <a:bodyPr/>
        <a:lstStyle/>
        <a:p>
          <a:endParaRPr lang="en-US"/>
        </a:p>
      </dgm:t>
    </dgm:pt>
    <dgm:pt modelId="{538EE1A0-9931-AD4F-BABF-61E3061B5CAE}" type="parTrans" cxnId="{AC30D385-F692-8143-BC60-EBEB17332705}">
      <dgm:prSet custT="1"/>
      <dgm:spPr/>
      <dgm:t>
        <a:bodyPr/>
        <a:lstStyle/>
        <a:p>
          <a:endParaRPr lang="en-US" sz="1800"/>
        </a:p>
      </dgm:t>
    </dgm:pt>
    <dgm:pt modelId="{2CCA3599-3D47-254A-939C-864D51991F5B}" type="pres">
      <dgm:prSet presAssocID="{2DD427A3-6533-2E4D-9C4E-74DE0B451967}" presName="cycle" presStyleCnt="0">
        <dgm:presLayoutVars>
          <dgm:chMax val="1"/>
          <dgm:dir/>
          <dgm:animLvl val="ctr"/>
          <dgm:resizeHandles val="exact"/>
        </dgm:presLayoutVars>
      </dgm:prSet>
      <dgm:spPr/>
    </dgm:pt>
    <dgm:pt modelId="{9A8D60B7-3E13-A94E-9BBF-2C00AC3CD853}" type="pres">
      <dgm:prSet presAssocID="{13895EC8-570E-7649-AC09-FC0AD8998A62}" presName="centerShape" presStyleLbl="node0" presStyleIdx="0" presStyleCnt="1" custLinFactNeighborY="500"/>
      <dgm:spPr/>
    </dgm:pt>
    <dgm:pt modelId="{C6E63EC1-F916-B74D-8C7F-2E99CF2F7510}" type="pres">
      <dgm:prSet presAssocID="{36F88CD3-A166-1846-836D-D9C1132E7F78}" presName="Name9" presStyleLbl="parChTrans1D2" presStyleIdx="0" presStyleCnt="6"/>
      <dgm:spPr/>
    </dgm:pt>
    <dgm:pt modelId="{42F2765F-1A5F-9441-B113-B79CD2FB2E5C}" type="pres">
      <dgm:prSet presAssocID="{36F88CD3-A166-1846-836D-D9C1132E7F78}" presName="connTx" presStyleLbl="parChTrans1D2" presStyleIdx="0" presStyleCnt="6"/>
      <dgm:spPr/>
    </dgm:pt>
    <dgm:pt modelId="{A6EEA6AE-7CB9-0C4A-B862-D24043FD334F}" type="pres">
      <dgm:prSet presAssocID="{F8550240-0D20-D84D-995C-E7697FC7C77E}" presName="node" presStyleLbl="node1" presStyleIdx="0" presStyleCnt="6">
        <dgm:presLayoutVars>
          <dgm:bulletEnabled val="1"/>
        </dgm:presLayoutVars>
      </dgm:prSet>
      <dgm:spPr/>
    </dgm:pt>
    <dgm:pt modelId="{DE43C7D9-2040-D446-951F-A0F0136E06BB}" type="pres">
      <dgm:prSet presAssocID="{566C68A6-9B97-804E-BB8D-AE401FEF3EA1}" presName="Name9" presStyleLbl="parChTrans1D2" presStyleIdx="1" presStyleCnt="6"/>
      <dgm:spPr/>
    </dgm:pt>
    <dgm:pt modelId="{1E791BE0-F4D9-8B43-A749-395ECF023113}" type="pres">
      <dgm:prSet presAssocID="{566C68A6-9B97-804E-BB8D-AE401FEF3EA1}" presName="connTx" presStyleLbl="parChTrans1D2" presStyleIdx="1" presStyleCnt="6"/>
      <dgm:spPr/>
    </dgm:pt>
    <dgm:pt modelId="{6CCBB17A-B458-E241-A4C4-259A9B14FE71}" type="pres">
      <dgm:prSet presAssocID="{1452A6E9-5D04-AD47-9E35-97293998D7C2}" presName="node" presStyleLbl="node1" presStyleIdx="1" presStyleCnt="6">
        <dgm:presLayoutVars>
          <dgm:bulletEnabled val="1"/>
        </dgm:presLayoutVars>
      </dgm:prSet>
      <dgm:spPr/>
    </dgm:pt>
    <dgm:pt modelId="{ADA120D6-A795-1548-99E1-454D20118EDD}" type="pres">
      <dgm:prSet presAssocID="{94CDC7C0-8D7B-5F42-931B-EF4E5ED342F2}" presName="Name9" presStyleLbl="parChTrans1D2" presStyleIdx="2" presStyleCnt="6"/>
      <dgm:spPr/>
    </dgm:pt>
    <dgm:pt modelId="{76DBF2BE-1A34-E940-A606-487E73881349}" type="pres">
      <dgm:prSet presAssocID="{94CDC7C0-8D7B-5F42-931B-EF4E5ED342F2}" presName="connTx" presStyleLbl="parChTrans1D2" presStyleIdx="2" presStyleCnt="6"/>
      <dgm:spPr/>
    </dgm:pt>
    <dgm:pt modelId="{77A73584-5FDD-7448-873C-47234549341D}" type="pres">
      <dgm:prSet presAssocID="{E63947BD-0D4D-7747-B712-460BADEB44F2}" presName="node" presStyleLbl="node1" presStyleIdx="2" presStyleCnt="6">
        <dgm:presLayoutVars>
          <dgm:bulletEnabled val="1"/>
        </dgm:presLayoutVars>
      </dgm:prSet>
      <dgm:spPr/>
    </dgm:pt>
    <dgm:pt modelId="{B41076B0-3AB1-DE47-AA51-6B1CD8DAA508}" type="pres">
      <dgm:prSet presAssocID="{F0FD30C2-0492-E64F-97D7-EE389AABC2A7}" presName="Name9" presStyleLbl="parChTrans1D2" presStyleIdx="3" presStyleCnt="6"/>
      <dgm:spPr/>
    </dgm:pt>
    <dgm:pt modelId="{BFABAEE9-8F4C-BA44-91D9-BDCD08F30205}" type="pres">
      <dgm:prSet presAssocID="{F0FD30C2-0492-E64F-97D7-EE389AABC2A7}" presName="connTx" presStyleLbl="parChTrans1D2" presStyleIdx="3" presStyleCnt="6"/>
      <dgm:spPr/>
    </dgm:pt>
    <dgm:pt modelId="{FAD397B9-9159-704C-9E9C-EAD9BEEFD36D}" type="pres">
      <dgm:prSet presAssocID="{29AE15F0-A314-1241-96F2-0A58E99BEA02}" presName="node" presStyleLbl="node1" presStyleIdx="3" presStyleCnt="6">
        <dgm:presLayoutVars>
          <dgm:bulletEnabled val="1"/>
        </dgm:presLayoutVars>
      </dgm:prSet>
      <dgm:spPr/>
    </dgm:pt>
    <dgm:pt modelId="{5CE5AAFE-AA45-3349-BE82-29034D67DDB8}" type="pres">
      <dgm:prSet presAssocID="{2E98641F-3F07-0648-BCCE-12126C51426F}" presName="Name9" presStyleLbl="parChTrans1D2" presStyleIdx="4" presStyleCnt="6"/>
      <dgm:spPr/>
    </dgm:pt>
    <dgm:pt modelId="{48B8C678-9B22-8947-83E1-F69B7694AEED}" type="pres">
      <dgm:prSet presAssocID="{2E98641F-3F07-0648-BCCE-12126C51426F}" presName="connTx" presStyleLbl="parChTrans1D2" presStyleIdx="4" presStyleCnt="6"/>
      <dgm:spPr/>
    </dgm:pt>
    <dgm:pt modelId="{54726B52-FE72-1844-9844-A870683F6AEE}" type="pres">
      <dgm:prSet presAssocID="{12A89C37-1CCA-4B44-9038-E76D65B172C4}" presName="node" presStyleLbl="node1" presStyleIdx="4" presStyleCnt="6">
        <dgm:presLayoutVars>
          <dgm:bulletEnabled val="1"/>
        </dgm:presLayoutVars>
      </dgm:prSet>
      <dgm:spPr/>
    </dgm:pt>
    <dgm:pt modelId="{58FFDACD-6B4F-464A-B39C-1A519A1B236F}" type="pres">
      <dgm:prSet presAssocID="{538EE1A0-9931-AD4F-BABF-61E3061B5CAE}" presName="Name9" presStyleLbl="parChTrans1D2" presStyleIdx="5" presStyleCnt="6"/>
      <dgm:spPr/>
    </dgm:pt>
    <dgm:pt modelId="{A6EACDB2-3ED5-9B47-903E-83BE3C544B26}" type="pres">
      <dgm:prSet presAssocID="{538EE1A0-9931-AD4F-BABF-61E3061B5CAE}" presName="connTx" presStyleLbl="parChTrans1D2" presStyleIdx="5" presStyleCnt="6"/>
      <dgm:spPr/>
    </dgm:pt>
    <dgm:pt modelId="{9131DC95-9AEC-A04A-B21E-A6E82DE8B24F}" type="pres">
      <dgm:prSet presAssocID="{121E9E6A-C789-E743-99DD-60AEB8BD043D}" presName="node" presStyleLbl="node1" presStyleIdx="5" presStyleCnt="6">
        <dgm:presLayoutVars>
          <dgm:bulletEnabled val="1"/>
        </dgm:presLayoutVars>
      </dgm:prSet>
      <dgm:spPr/>
    </dgm:pt>
  </dgm:ptLst>
  <dgm:cxnLst>
    <dgm:cxn modelId="{D7213261-AD15-354B-9D40-97AE6A7B77BA}" type="presOf" srcId="{F0FD30C2-0492-E64F-97D7-EE389AABC2A7}" destId="{BFABAEE9-8F4C-BA44-91D9-BDCD08F30205}" srcOrd="1" destOrd="0" presId="urn:microsoft.com/office/officeart/2005/8/layout/radial1"/>
    <dgm:cxn modelId="{275051F1-4AAA-CE43-9A9A-03D80D91B4F3}" type="presOf" srcId="{1452A6E9-5D04-AD47-9E35-97293998D7C2}" destId="{6CCBB17A-B458-E241-A4C4-259A9B14FE71}" srcOrd="0" destOrd="0" presId="urn:microsoft.com/office/officeart/2005/8/layout/radial1"/>
    <dgm:cxn modelId="{E111DC18-840C-3045-8D10-2A31372293A5}" type="presOf" srcId="{E63947BD-0D4D-7747-B712-460BADEB44F2}" destId="{77A73584-5FDD-7448-873C-47234549341D}" srcOrd="0" destOrd="0" presId="urn:microsoft.com/office/officeart/2005/8/layout/radial1"/>
    <dgm:cxn modelId="{6B6B8FF4-D835-F74A-8F2B-9F16ED81F051}" srcId="{13895EC8-570E-7649-AC09-FC0AD8998A62}" destId="{F8550240-0D20-D84D-995C-E7697FC7C77E}" srcOrd="0" destOrd="0" parTransId="{36F88CD3-A166-1846-836D-D9C1132E7F78}" sibTransId="{28E44133-E5B5-8640-94D1-339783CE4611}"/>
    <dgm:cxn modelId="{90ADD243-9FB0-3E4F-BB4C-287D7568DECF}" srcId="{13895EC8-570E-7649-AC09-FC0AD8998A62}" destId="{29AE15F0-A314-1241-96F2-0A58E99BEA02}" srcOrd="3" destOrd="0" parTransId="{F0FD30C2-0492-E64F-97D7-EE389AABC2A7}" sibTransId="{F64D2718-87C9-E04F-8094-8C83D9BAAB3F}"/>
    <dgm:cxn modelId="{0D2BE55E-5A8C-3640-86B5-3FCD0779340E}" srcId="{13895EC8-570E-7649-AC09-FC0AD8998A62}" destId="{E63947BD-0D4D-7747-B712-460BADEB44F2}" srcOrd="2" destOrd="0" parTransId="{94CDC7C0-8D7B-5F42-931B-EF4E5ED342F2}" sibTransId="{753A07D6-0A52-854F-A873-1D51B9CCA350}"/>
    <dgm:cxn modelId="{CCC01F1C-6F40-B74E-A873-90186BF7C633}" type="presOf" srcId="{94CDC7C0-8D7B-5F42-931B-EF4E5ED342F2}" destId="{76DBF2BE-1A34-E940-A606-487E73881349}" srcOrd="1" destOrd="0" presId="urn:microsoft.com/office/officeart/2005/8/layout/radial1"/>
    <dgm:cxn modelId="{8E9C3976-674C-6748-BF14-7B327795C479}" type="presOf" srcId="{13895EC8-570E-7649-AC09-FC0AD8998A62}" destId="{9A8D60B7-3E13-A94E-9BBF-2C00AC3CD853}" srcOrd="0" destOrd="0" presId="urn:microsoft.com/office/officeart/2005/8/layout/radial1"/>
    <dgm:cxn modelId="{B43A6153-9BA8-E64B-8047-1FA5ACE957E2}" type="presOf" srcId="{94CDC7C0-8D7B-5F42-931B-EF4E5ED342F2}" destId="{ADA120D6-A795-1548-99E1-454D20118EDD}" srcOrd="0" destOrd="0" presId="urn:microsoft.com/office/officeart/2005/8/layout/radial1"/>
    <dgm:cxn modelId="{9CF4615D-6AAE-EA49-8FAF-2BB2DCE7094B}" type="presOf" srcId="{F8550240-0D20-D84D-995C-E7697FC7C77E}" destId="{A6EEA6AE-7CB9-0C4A-B862-D24043FD334F}" srcOrd="0" destOrd="0" presId="urn:microsoft.com/office/officeart/2005/8/layout/radial1"/>
    <dgm:cxn modelId="{18097F7C-6E76-374E-B6EC-D37918479606}" type="presOf" srcId="{29AE15F0-A314-1241-96F2-0A58E99BEA02}" destId="{FAD397B9-9159-704C-9E9C-EAD9BEEFD36D}" srcOrd="0" destOrd="0" presId="urn:microsoft.com/office/officeart/2005/8/layout/radial1"/>
    <dgm:cxn modelId="{324D1A49-D9FC-E64C-856E-7881466D3A08}" type="presOf" srcId="{36F88CD3-A166-1846-836D-D9C1132E7F78}" destId="{C6E63EC1-F916-B74D-8C7F-2E99CF2F7510}" srcOrd="0" destOrd="0" presId="urn:microsoft.com/office/officeart/2005/8/layout/radial1"/>
    <dgm:cxn modelId="{8CA17FE9-97FF-D643-B62F-48D66C0FF658}" type="presOf" srcId="{36F88CD3-A166-1846-836D-D9C1132E7F78}" destId="{42F2765F-1A5F-9441-B113-B79CD2FB2E5C}" srcOrd="1" destOrd="0" presId="urn:microsoft.com/office/officeart/2005/8/layout/radial1"/>
    <dgm:cxn modelId="{54C86D43-C53B-4B49-8EE2-7AD9514521EE}" type="presOf" srcId="{538EE1A0-9931-AD4F-BABF-61E3061B5CAE}" destId="{58FFDACD-6B4F-464A-B39C-1A519A1B236F}" srcOrd="0" destOrd="0" presId="urn:microsoft.com/office/officeart/2005/8/layout/radial1"/>
    <dgm:cxn modelId="{2AEB9A71-EC58-904C-A6A2-219C7B2A9713}" type="presOf" srcId="{12A89C37-1CCA-4B44-9038-E76D65B172C4}" destId="{54726B52-FE72-1844-9844-A870683F6AEE}" srcOrd="0" destOrd="0" presId="urn:microsoft.com/office/officeart/2005/8/layout/radial1"/>
    <dgm:cxn modelId="{F0D721A2-CCC8-9448-8DBD-E87AC5FEC400}" type="presOf" srcId="{2E98641F-3F07-0648-BCCE-12126C51426F}" destId="{48B8C678-9B22-8947-83E1-F69B7694AEED}" srcOrd="1" destOrd="0" presId="urn:microsoft.com/office/officeart/2005/8/layout/radial1"/>
    <dgm:cxn modelId="{AD49A87A-F807-F64B-89E5-04FA27FC2A7C}" type="presOf" srcId="{566C68A6-9B97-804E-BB8D-AE401FEF3EA1}" destId="{1E791BE0-F4D9-8B43-A749-395ECF023113}" srcOrd="1" destOrd="0" presId="urn:microsoft.com/office/officeart/2005/8/layout/radial1"/>
    <dgm:cxn modelId="{91B5633F-6884-A54A-8F24-0B58664ABFB1}" srcId="{13895EC8-570E-7649-AC09-FC0AD8998A62}" destId="{1452A6E9-5D04-AD47-9E35-97293998D7C2}" srcOrd="1" destOrd="0" parTransId="{566C68A6-9B97-804E-BB8D-AE401FEF3EA1}" sibTransId="{9D94D5DB-C10A-3E4B-A2B4-FD308333DD4D}"/>
    <dgm:cxn modelId="{AC30D385-F692-8143-BC60-EBEB17332705}" srcId="{13895EC8-570E-7649-AC09-FC0AD8998A62}" destId="{121E9E6A-C789-E743-99DD-60AEB8BD043D}" srcOrd="5" destOrd="0" parTransId="{538EE1A0-9931-AD4F-BABF-61E3061B5CAE}" sibTransId="{2FCB708D-68B3-954F-B537-E1AF4999A465}"/>
    <dgm:cxn modelId="{53B11B82-EB64-D341-8A79-965C23E557BA}" type="presOf" srcId="{2E98641F-3F07-0648-BCCE-12126C51426F}" destId="{5CE5AAFE-AA45-3349-BE82-29034D67DDB8}" srcOrd="0" destOrd="0" presId="urn:microsoft.com/office/officeart/2005/8/layout/radial1"/>
    <dgm:cxn modelId="{31897978-B3AF-AE47-A2A4-48BC63ECA339}" type="presOf" srcId="{538EE1A0-9931-AD4F-BABF-61E3061B5CAE}" destId="{A6EACDB2-3ED5-9B47-903E-83BE3C544B26}" srcOrd="1" destOrd="0" presId="urn:microsoft.com/office/officeart/2005/8/layout/radial1"/>
    <dgm:cxn modelId="{C6EAFC9B-EC50-C64B-8A5A-EEDAE70D5948}" type="presOf" srcId="{2DD427A3-6533-2E4D-9C4E-74DE0B451967}" destId="{2CCA3599-3D47-254A-939C-864D51991F5B}" srcOrd="0" destOrd="0" presId="urn:microsoft.com/office/officeart/2005/8/layout/radial1"/>
    <dgm:cxn modelId="{23C38FD2-590E-974D-ABF5-37F009AE4C14}" srcId="{13895EC8-570E-7649-AC09-FC0AD8998A62}" destId="{12A89C37-1CCA-4B44-9038-E76D65B172C4}" srcOrd="4" destOrd="0" parTransId="{2E98641F-3F07-0648-BCCE-12126C51426F}" sibTransId="{B07FC2A1-4D41-9B43-8339-C454EA74DE4B}"/>
    <dgm:cxn modelId="{97F623A0-4E5A-A747-978A-A660B578F227}" srcId="{2DD427A3-6533-2E4D-9C4E-74DE0B451967}" destId="{13895EC8-570E-7649-AC09-FC0AD8998A62}" srcOrd="0" destOrd="0" parTransId="{5BB13CC1-8B4D-524C-B7C9-709E042AD499}" sibTransId="{3BA841F5-3DCA-024A-BAA9-28795BFEE14E}"/>
    <dgm:cxn modelId="{3C7D0C02-425F-F14B-A5B0-5240C55D14CB}" type="presOf" srcId="{566C68A6-9B97-804E-BB8D-AE401FEF3EA1}" destId="{DE43C7D9-2040-D446-951F-A0F0136E06BB}" srcOrd="0" destOrd="0" presId="urn:microsoft.com/office/officeart/2005/8/layout/radial1"/>
    <dgm:cxn modelId="{CF13C984-263A-EA4A-B4DD-5E2F656AD4BC}" type="presOf" srcId="{F0FD30C2-0492-E64F-97D7-EE389AABC2A7}" destId="{B41076B0-3AB1-DE47-AA51-6B1CD8DAA508}" srcOrd="0" destOrd="0" presId="urn:microsoft.com/office/officeart/2005/8/layout/radial1"/>
    <dgm:cxn modelId="{D43F9871-D2F1-6B4D-B00F-46C5AE965E56}" type="presOf" srcId="{121E9E6A-C789-E743-99DD-60AEB8BD043D}" destId="{9131DC95-9AEC-A04A-B21E-A6E82DE8B24F}" srcOrd="0" destOrd="0" presId="urn:microsoft.com/office/officeart/2005/8/layout/radial1"/>
    <dgm:cxn modelId="{9F42A6A6-B763-124F-9AF7-82A44A4E4EA6}" type="presParOf" srcId="{2CCA3599-3D47-254A-939C-864D51991F5B}" destId="{9A8D60B7-3E13-A94E-9BBF-2C00AC3CD853}" srcOrd="0" destOrd="0" presId="urn:microsoft.com/office/officeart/2005/8/layout/radial1"/>
    <dgm:cxn modelId="{A83C2A8B-3DA6-B446-9B6C-7C49EEF5D49F}" type="presParOf" srcId="{2CCA3599-3D47-254A-939C-864D51991F5B}" destId="{C6E63EC1-F916-B74D-8C7F-2E99CF2F7510}" srcOrd="1" destOrd="0" presId="urn:microsoft.com/office/officeart/2005/8/layout/radial1"/>
    <dgm:cxn modelId="{2C13256E-1370-7649-9DDB-D8D871A2DD11}" type="presParOf" srcId="{C6E63EC1-F916-B74D-8C7F-2E99CF2F7510}" destId="{42F2765F-1A5F-9441-B113-B79CD2FB2E5C}" srcOrd="0" destOrd="0" presId="urn:microsoft.com/office/officeart/2005/8/layout/radial1"/>
    <dgm:cxn modelId="{6C63DC5A-7CF0-0D48-B5D3-C7C2207A6B7F}" type="presParOf" srcId="{2CCA3599-3D47-254A-939C-864D51991F5B}" destId="{A6EEA6AE-7CB9-0C4A-B862-D24043FD334F}" srcOrd="2" destOrd="0" presId="urn:microsoft.com/office/officeart/2005/8/layout/radial1"/>
    <dgm:cxn modelId="{3C99A88F-E682-EB43-9538-EC534AB3114F}" type="presParOf" srcId="{2CCA3599-3D47-254A-939C-864D51991F5B}" destId="{DE43C7D9-2040-D446-951F-A0F0136E06BB}" srcOrd="3" destOrd="0" presId="urn:microsoft.com/office/officeart/2005/8/layout/radial1"/>
    <dgm:cxn modelId="{7AB10634-6A02-2747-8D0F-FEDDC2782C93}" type="presParOf" srcId="{DE43C7D9-2040-D446-951F-A0F0136E06BB}" destId="{1E791BE0-F4D9-8B43-A749-395ECF023113}" srcOrd="0" destOrd="0" presId="urn:microsoft.com/office/officeart/2005/8/layout/radial1"/>
    <dgm:cxn modelId="{E2146BCF-C605-1944-8279-518FFD6E9C0C}" type="presParOf" srcId="{2CCA3599-3D47-254A-939C-864D51991F5B}" destId="{6CCBB17A-B458-E241-A4C4-259A9B14FE71}" srcOrd="4" destOrd="0" presId="urn:microsoft.com/office/officeart/2005/8/layout/radial1"/>
    <dgm:cxn modelId="{09DECC95-96F6-0640-BF8A-2D227A467915}" type="presParOf" srcId="{2CCA3599-3D47-254A-939C-864D51991F5B}" destId="{ADA120D6-A795-1548-99E1-454D20118EDD}" srcOrd="5" destOrd="0" presId="urn:microsoft.com/office/officeart/2005/8/layout/radial1"/>
    <dgm:cxn modelId="{BAC83B4A-9139-8942-82D7-A4319E4804BF}" type="presParOf" srcId="{ADA120D6-A795-1548-99E1-454D20118EDD}" destId="{76DBF2BE-1A34-E940-A606-487E73881349}" srcOrd="0" destOrd="0" presId="urn:microsoft.com/office/officeart/2005/8/layout/radial1"/>
    <dgm:cxn modelId="{EAD85874-F575-3B42-8AF7-AFEFD209D071}" type="presParOf" srcId="{2CCA3599-3D47-254A-939C-864D51991F5B}" destId="{77A73584-5FDD-7448-873C-47234549341D}" srcOrd="6" destOrd="0" presId="urn:microsoft.com/office/officeart/2005/8/layout/radial1"/>
    <dgm:cxn modelId="{53485A33-833A-3849-A73F-D556C16EE1AB}" type="presParOf" srcId="{2CCA3599-3D47-254A-939C-864D51991F5B}" destId="{B41076B0-3AB1-DE47-AA51-6B1CD8DAA508}" srcOrd="7" destOrd="0" presId="urn:microsoft.com/office/officeart/2005/8/layout/radial1"/>
    <dgm:cxn modelId="{4E39A80D-9A0B-9341-B7F6-4C12664B1EFB}" type="presParOf" srcId="{B41076B0-3AB1-DE47-AA51-6B1CD8DAA508}" destId="{BFABAEE9-8F4C-BA44-91D9-BDCD08F30205}" srcOrd="0" destOrd="0" presId="urn:microsoft.com/office/officeart/2005/8/layout/radial1"/>
    <dgm:cxn modelId="{D5A02109-44AE-004C-A098-00AB4051B58E}" type="presParOf" srcId="{2CCA3599-3D47-254A-939C-864D51991F5B}" destId="{FAD397B9-9159-704C-9E9C-EAD9BEEFD36D}" srcOrd="8" destOrd="0" presId="urn:microsoft.com/office/officeart/2005/8/layout/radial1"/>
    <dgm:cxn modelId="{61961D5B-D695-5E4D-A257-A70B1397FC05}" type="presParOf" srcId="{2CCA3599-3D47-254A-939C-864D51991F5B}" destId="{5CE5AAFE-AA45-3349-BE82-29034D67DDB8}" srcOrd="9" destOrd="0" presId="urn:microsoft.com/office/officeart/2005/8/layout/radial1"/>
    <dgm:cxn modelId="{D2FE59A4-8FF0-8245-9A33-C27F26F11ABF}" type="presParOf" srcId="{5CE5AAFE-AA45-3349-BE82-29034D67DDB8}" destId="{48B8C678-9B22-8947-83E1-F69B7694AEED}" srcOrd="0" destOrd="0" presId="urn:microsoft.com/office/officeart/2005/8/layout/radial1"/>
    <dgm:cxn modelId="{8B5CF522-07A7-0C45-8093-6B03E5ED82F5}" type="presParOf" srcId="{2CCA3599-3D47-254A-939C-864D51991F5B}" destId="{54726B52-FE72-1844-9844-A870683F6AEE}" srcOrd="10" destOrd="0" presId="urn:microsoft.com/office/officeart/2005/8/layout/radial1"/>
    <dgm:cxn modelId="{423E5F65-0FF5-EE43-9A7B-797EA1C887E7}" type="presParOf" srcId="{2CCA3599-3D47-254A-939C-864D51991F5B}" destId="{58FFDACD-6B4F-464A-B39C-1A519A1B236F}" srcOrd="11" destOrd="0" presId="urn:microsoft.com/office/officeart/2005/8/layout/radial1"/>
    <dgm:cxn modelId="{FD72BD42-3AF1-0E46-94FD-4E42F7403122}" type="presParOf" srcId="{58FFDACD-6B4F-464A-B39C-1A519A1B236F}" destId="{A6EACDB2-3ED5-9B47-903E-83BE3C544B26}" srcOrd="0" destOrd="0" presId="urn:microsoft.com/office/officeart/2005/8/layout/radial1"/>
    <dgm:cxn modelId="{FB008347-9DD5-4940-BC8D-67ED852605A1}" type="presParOf" srcId="{2CCA3599-3D47-254A-939C-864D51991F5B}" destId="{9131DC95-9AEC-A04A-B21E-A6E82DE8B24F}"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13224D5-94D7-7447-B53C-53AA09A20370}" type="doc">
      <dgm:prSet loTypeId="urn:microsoft.com/office/officeart/2008/layout/AlternatingHexagons" loCatId="" qsTypeId="urn:microsoft.com/office/officeart/2005/8/quickstyle/simple2" qsCatId="simple" csTypeId="urn:microsoft.com/office/officeart/2005/8/colors/accent2_4" csCatId="accent2" phldr="1"/>
      <dgm:spPr/>
      <dgm:t>
        <a:bodyPr/>
        <a:lstStyle/>
        <a:p>
          <a:endParaRPr lang="en-US"/>
        </a:p>
      </dgm:t>
    </dgm:pt>
    <dgm:pt modelId="{782E3750-8B7E-C04B-B35E-8725BA8A0F8F}">
      <dgm:prSet phldrT="[Text]" custT="1"/>
      <dgm:spPr/>
      <dgm:t>
        <a:bodyPr/>
        <a:lstStyle/>
        <a:p>
          <a:r>
            <a:rPr lang="en-US" sz="1400" dirty="0"/>
            <a:t>Literacy</a:t>
          </a:r>
        </a:p>
      </dgm:t>
    </dgm:pt>
    <dgm:pt modelId="{8B74AB7C-E695-484D-A0E0-297D1C2F3F83}" type="parTrans" cxnId="{2E702399-1C1B-6945-B114-75DF86BDF094}">
      <dgm:prSet/>
      <dgm:spPr/>
      <dgm:t>
        <a:bodyPr/>
        <a:lstStyle/>
        <a:p>
          <a:endParaRPr lang="en-US"/>
        </a:p>
      </dgm:t>
    </dgm:pt>
    <dgm:pt modelId="{8FED843A-E1E7-1949-93D3-094EEDFB452F}" type="sibTrans" cxnId="{2E702399-1C1B-6945-B114-75DF86BDF094}">
      <dgm:prSet custT="1"/>
      <dgm:spPr/>
      <dgm:t>
        <a:bodyPr/>
        <a:lstStyle/>
        <a:p>
          <a:r>
            <a:rPr lang="en-US" sz="1400" dirty="0"/>
            <a:t>Cognitive development</a:t>
          </a:r>
        </a:p>
      </dgm:t>
    </dgm:pt>
    <dgm:pt modelId="{59071EEA-B0BB-8745-8835-ED6BE086445B}">
      <dgm:prSet phldrT="[Text]" custT="1"/>
      <dgm:spPr/>
      <dgm:t>
        <a:bodyPr/>
        <a:lstStyle/>
        <a:p>
          <a:r>
            <a:rPr lang="en-US" sz="1400" dirty="0"/>
            <a:t>Numeracy</a:t>
          </a:r>
        </a:p>
      </dgm:t>
    </dgm:pt>
    <dgm:pt modelId="{7FC5D746-7743-8A4F-9312-26E5BAC1E379}" type="parTrans" cxnId="{7C09F766-60A2-884F-82C2-03CFF2CB6492}">
      <dgm:prSet/>
      <dgm:spPr/>
      <dgm:t>
        <a:bodyPr/>
        <a:lstStyle/>
        <a:p>
          <a:endParaRPr lang="en-US"/>
        </a:p>
      </dgm:t>
    </dgm:pt>
    <dgm:pt modelId="{7ABC3FEE-60C0-684C-ABD2-B4585EB40CC9}" type="sibTrans" cxnId="{7C09F766-60A2-884F-82C2-03CFF2CB6492}">
      <dgm:prSet custT="1"/>
      <dgm:spPr/>
      <dgm:t>
        <a:bodyPr/>
        <a:lstStyle/>
        <a:p>
          <a:r>
            <a:rPr lang="en-US" sz="1400" dirty="0"/>
            <a:t>Knowledge of food/ food prep</a:t>
          </a:r>
        </a:p>
      </dgm:t>
    </dgm:pt>
    <dgm:pt modelId="{B00231C8-728B-9A42-ADF8-2165E1617425}">
      <dgm:prSet phldrT="[Text]" custT="1"/>
      <dgm:spPr/>
      <dgm:t>
        <a:bodyPr/>
        <a:lstStyle/>
        <a:p>
          <a:r>
            <a:rPr lang="en-US" sz="1400" dirty="0"/>
            <a:t>Proxy</a:t>
          </a:r>
        </a:p>
      </dgm:t>
    </dgm:pt>
    <dgm:pt modelId="{3D0B374B-2466-E241-97B2-108728D33949}" type="sibTrans" cxnId="{E110267D-00E0-EF45-BBAB-528E76226A13}">
      <dgm:prSet custT="1"/>
      <dgm:spPr/>
      <dgm:t>
        <a:bodyPr/>
        <a:lstStyle/>
        <a:p>
          <a:r>
            <a:rPr lang="en-US" sz="1400" dirty="0"/>
            <a:t>Fatigue/ boredom</a:t>
          </a:r>
        </a:p>
      </dgm:t>
    </dgm:pt>
    <dgm:pt modelId="{E32D85D5-E0FD-0D4A-8708-13B6741159C4}" type="parTrans" cxnId="{E110267D-00E0-EF45-BBAB-528E76226A13}">
      <dgm:prSet/>
      <dgm:spPr/>
      <dgm:t>
        <a:bodyPr/>
        <a:lstStyle/>
        <a:p>
          <a:endParaRPr lang="en-US"/>
        </a:p>
      </dgm:t>
    </dgm:pt>
    <dgm:pt modelId="{563A7006-7826-1445-8616-CD85DD6042D8}" type="pres">
      <dgm:prSet presAssocID="{713224D5-94D7-7447-B53C-53AA09A20370}" presName="Name0" presStyleCnt="0">
        <dgm:presLayoutVars>
          <dgm:chMax/>
          <dgm:chPref/>
          <dgm:dir/>
          <dgm:animLvl val="lvl"/>
        </dgm:presLayoutVars>
      </dgm:prSet>
      <dgm:spPr/>
    </dgm:pt>
    <dgm:pt modelId="{6D78DAC0-A3B0-754C-8C9E-CA5CE9BD8D56}" type="pres">
      <dgm:prSet presAssocID="{782E3750-8B7E-C04B-B35E-8725BA8A0F8F}" presName="composite" presStyleCnt="0"/>
      <dgm:spPr/>
    </dgm:pt>
    <dgm:pt modelId="{13F8C9F6-7464-3F4A-8CF1-985B35DBE6DA}" type="pres">
      <dgm:prSet presAssocID="{782E3750-8B7E-C04B-B35E-8725BA8A0F8F}" presName="Parent1" presStyleLbl="node1" presStyleIdx="0" presStyleCnt="6">
        <dgm:presLayoutVars>
          <dgm:chMax val="1"/>
          <dgm:chPref val="1"/>
          <dgm:bulletEnabled val="1"/>
        </dgm:presLayoutVars>
      </dgm:prSet>
      <dgm:spPr/>
    </dgm:pt>
    <dgm:pt modelId="{02483C76-8994-344D-972A-859E212D5F45}" type="pres">
      <dgm:prSet presAssocID="{782E3750-8B7E-C04B-B35E-8725BA8A0F8F}" presName="Childtext1" presStyleLbl="revTx" presStyleIdx="0" presStyleCnt="3">
        <dgm:presLayoutVars>
          <dgm:chMax val="0"/>
          <dgm:chPref val="0"/>
          <dgm:bulletEnabled val="1"/>
        </dgm:presLayoutVars>
      </dgm:prSet>
      <dgm:spPr/>
    </dgm:pt>
    <dgm:pt modelId="{0CB6429F-5032-8040-82CF-23006ACF7856}" type="pres">
      <dgm:prSet presAssocID="{782E3750-8B7E-C04B-B35E-8725BA8A0F8F}" presName="BalanceSpacing" presStyleCnt="0"/>
      <dgm:spPr/>
    </dgm:pt>
    <dgm:pt modelId="{E3526857-EFF8-124F-A0CE-127345DE3896}" type="pres">
      <dgm:prSet presAssocID="{782E3750-8B7E-C04B-B35E-8725BA8A0F8F}" presName="BalanceSpacing1" presStyleCnt="0"/>
      <dgm:spPr/>
    </dgm:pt>
    <dgm:pt modelId="{9AB4736E-3060-0A41-A570-F2D0E855A235}" type="pres">
      <dgm:prSet presAssocID="{8FED843A-E1E7-1949-93D3-094EEDFB452F}" presName="Accent1Text" presStyleLbl="node1" presStyleIdx="1" presStyleCnt="6"/>
      <dgm:spPr/>
    </dgm:pt>
    <dgm:pt modelId="{D6897659-03BC-1146-946D-FDBAFBB0B33A}" type="pres">
      <dgm:prSet presAssocID="{8FED843A-E1E7-1949-93D3-094EEDFB452F}" presName="spaceBetweenRectangles" presStyleCnt="0"/>
      <dgm:spPr/>
    </dgm:pt>
    <dgm:pt modelId="{D72D65C4-56D3-7741-B30E-EDA40F599D7D}" type="pres">
      <dgm:prSet presAssocID="{59071EEA-B0BB-8745-8835-ED6BE086445B}" presName="composite" presStyleCnt="0"/>
      <dgm:spPr/>
    </dgm:pt>
    <dgm:pt modelId="{AE164A4F-7198-2049-83DE-7AF5A70AFEC3}" type="pres">
      <dgm:prSet presAssocID="{59071EEA-B0BB-8745-8835-ED6BE086445B}" presName="Parent1" presStyleLbl="node1" presStyleIdx="2" presStyleCnt="6" custLinFactNeighborY="1469">
        <dgm:presLayoutVars>
          <dgm:chMax val="1"/>
          <dgm:chPref val="1"/>
          <dgm:bulletEnabled val="1"/>
        </dgm:presLayoutVars>
      </dgm:prSet>
      <dgm:spPr/>
    </dgm:pt>
    <dgm:pt modelId="{813B7388-343A-534C-A5A0-07D54BB48397}" type="pres">
      <dgm:prSet presAssocID="{59071EEA-B0BB-8745-8835-ED6BE086445B}" presName="Childtext1" presStyleLbl="revTx" presStyleIdx="1" presStyleCnt="3">
        <dgm:presLayoutVars>
          <dgm:chMax val="0"/>
          <dgm:chPref val="0"/>
          <dgm:bulletEnabled val="1"/>
        </dgm:presLayoutVars>
      </dgm:prSet>
      <dgm:spPr/>
    </dgm:pt>
    <dgm:pt modelId="{230E824D-A7FE-8141-9799-4C1F8C9DDDC2}" type="pres">
      <dgm:prSet presAssocID="{59071EEA-B0BB-8745-8835-ED6BE086445B}" presName="BalanceSpacing" presStyleCnt="0"/>
      <dgm:spPr/>
    </dgm:pt>
    <dgm:pt modelId="{A7E4ED76-649D-FB47-902E-7882D0F52E1B}" type="pres">
      <dgm:prSet presAssocID="{59071EEA-B0BB-8745-8835-ED6BE086445B}" presName="BalanceSpacing1" presStyleCnt="0"/>
      <dgm:spPr/>
    </dgm:pt>
    <dgm:pt modelId="{20FBF299-1F86-124E-971D-59944663D25E}" type="pres">
      <dgm:prSet presAssocID="{7ABC3FEE-60C0-684C-ABD2-B4585EB40CC9}" presName="Accent1Text" presStyleLbl="node1" presStyleIdx="3" presStyleCnt="6"/>
      <dgm:spPr/>
    </dgm:pt>
    <dgm:pt modelId="{CA294EBE-FAB3-3D43-8B5B-947B30916723}" type="pres">
      <dgm:prSet presAssocID="{7ABC3FEE-60C0-684C-ABD2-B4585EB40CC9}" presName="spaceBetweenRectangles" presStyleCnt="0"/>
      <dgm:spPr/>
    </dgm:pt>
    <dgm:pt modelId="{56F80CC9-4EBE-7443-8972-87041CF42B3B}" type="pres">
      <dgm:prSet presAssocID="{B00231C8-728B-9A42-ADF8-2165E1617425}" presName="composite" presStyleCnt="0"/>
      <dgm:spPr/>
    </dgm:pt>
    <dgm:pt modelId="{BA26BC57-2C9E-544A-A63F-FB073CF580CA}" type="pres">
      <dgm:prSet presAssocID="{B00231C8-728B-9A42-ADF8-2165E1617425}" presName="Parent1" presStyleLbl="node1" presStyleIdx="4" presStyleCnt="6">
        <dgm:presLayoutVars>
          <dgm:chMax val="1"/>
          <dgm:chPref val="1"/>
          <dgm:bulletEnabled val="1"/>
        </dgm:presLayoutVars>
      </dgm:prSet>
      <dgm:spPr/>
    </dgm:pt>
    <dgm:pt modelId="{3E6D63BE-3C96-F942-87C8-E3FA4D6AF5DC}" type="pres">
      <dgm:prSet presAssocID="{B00231C8-728B-9A42-ADF8-2165E1617425}" presName="Childtext1" presStyleLbl="revTx" presStyleIdx="2" presStyleCnt="3">
        <dgm:presLayoutVars>
          <dgm:chMax val="0"/>
          <dgm:chPref val="0"/>
          <dgm:bulletEnabled val="1"/>
        </dgm:presLayoutVars>
      </dgm:prSet>
      <dgm:spPr/>
    </dgm:pt>
    <dgm:pt modelId="{5BE949AD-EA42-CC49-A8A9-2683AA32A6DE}" type="pres">
      <dgm:prSet presAssocID="{B00231C8-728B-9A42-ADF8-2165E1617425}" presName="BalanceSpacing" presStyleCnt="0"/>
      <dgm:spPr/>
    </dgm:pt>
    <dgm:pt modelId="{34B30098-8CDC-A24C-8101-6D690009D69D}" type="pres">
      <dgm:prSet presAssocID="{B00231C8-728B-9A42-ADF8-2165E1617425}" presName="BalanceSpacing1" presStyleCnt="0"/>
      <dgm:spPr/>
    </dgm:pt>
    <dgm:pt modelId="{547F54C8-4061-B946-B21D-6B8D6DED1193}" type="pres">
      <dgm:prSet presAssocID="{3D0B374B-2466-E241-97B2-108728D33949}" presName="Accent1Text" presStyleLbl="node1" presStyleIdx="5" presStyleCnt="6"/>
      <dgm:spPr/>
    </dgm:pt>
  </dgm:ptLst>
  <dgm:cxnLst>
    <dgm:cxn modelId="{59233AB1-5FDE-0C41-847F-69EFECA392EE}" type="presOf" srcId="{713224D5-94D7-7447-B53C-53AA09A20370}" destId="{563A7006-7826-1445-8616-CD85DD6042D8}" srcOrd="0" destOrd="0" presId="urn:microsoft.com/office/officeart/2008/layout/AlternatingHexagons"/>
    <dgm:cxn modelId="{7406A67C-E96D-9745-890C-4E4F95ADB71A}" type="presOf" srcId="{8FED843A-E1E7-1949-93D3-094EEDFB452F}" destId="{9AB4736E-3060-0A41-A570-F2D0E855A235}" srcOrd="0" destOrd="0" presId="urn:microsoft.com/office/officeart/2008/layout/AlternatingHexagons"/>
    <dgm:cxn modelId="{78867ED8-8842-8B4F-8D99-63146168966D}" type="presOf" srcId="{59071EEA-B0BB-8745-8835-ED6BE086445B}" destId="{AE164A4F-7198-2049-83DE-7AF5A70AFEC3}" srcOrd="0" destOrd="0" presId="urn:microsoft.com/office/officeart/2008/layout/AlternatingHexagons"/>
    <dgm:cxn modelId="{EF967E78-011E-834B-8DFF-A0147017CD00}" type="presOf" srcId="{7ABC3FEE-60C0-684C-ABD2-B4585EB40CC9}" destId="{20FBF299-1F86-124E-971D-59944663D25E}" srcOrd="0" destOrd="0" presId="urn:microsoft.com/office/officeart/2008/layout/AlternatingHexagons"/>
    <dgm:cxn modelId="{FD25428B-2D62-BF45-BF3D-960B720F6CEF}" type="presOf" srcId="{782E3750-8B7E-C04B-B35E-8725BA8A0F8F}" destId="{13F8C9F6-7464-3F4A-8CF1-985B35DBE6DA}" srcOrd="0" destOrd="0" presId="urn:microsoft.com/office/officeart/2008/layout/AlternatingHexagons"/>
    <dgm:cxn modelId="{7C09F766-60A2-884F-82C2-03CFF2CB6492}" srcId="{713224D5-94D7-7447-B53C-53AA09A20370}" destId="{59071EEA-B0BB-8745-8835-ED6BE086445B}" srcOrd="1" destOrd="0" parTransId="{7FC5D746-7743-8A4F-9312-26E5BAC1E379}" sibTransId="{7ABC3FEE-60C0-684C-ABD2-B4585EB40CC9}"/>
    <dgm:cxn modelId="{F5229B39-3741-454F-9F04-E1163388F471}" type="presOf" srcId="{3D0B374B-2466-E241-97B2-108728D33949}" destId="{547F54C8-4061-B946-B21D-6B8D6DED1193}" srcOrd="0" destOrd="0" presId="urn:microsoft.com/office/officeart/2008/layout/AlternatingHexagons"/>
    <dgm:cxn modelId="{E110267D-00E0-EF45-BBAB-528E76226A13}" srcId="{713224D5-94D7-7447-B53C-53AA09A20370}" destId="{B00231C8-728B-9A42-ADF8-2165E1617425}" srcOrd="2" destOrd="0" parTransId="{E32D85D5-E0FD-0D4A-8708-13B6741159C4}" sibTransId="{3D0B374B-2466-E241-97B2-108728D33949}"/>
    <dgm:cxn modelId="{2E702399-1C1B-6945-B114-75DF86BDF094}" srcId="{713224D5-94D7-7447-B53C-53AA09A20370}" destId="{782E3750-8B7E-C04B-B35E-8725BA8A0F8F}" srcOrd="0" destOrd="0" parTransId="{8B74AB7C-E695-484D-A0E0-297D1C2F3F83}" sibTransId="{8FED843A-E1E7-1949-93D3-094EEDFB452F}"/>
    <dgm:cxn modelId="{608D6B9B-244E-2B42-AB66-742218065666}" type="presOf" srcId="{B00231C8-728B-9A42-ADF8-2165E1617425}" destId="{BA26BC57-2C9E-544A-A63F-FB073CF580CA}" srcOrd="0" destOrd="0" presId="urn:microsoft.com/office/officeart/2008/layout/AlternatingHexagons"/>
    <dgm:cxn modelId="{C6B74763-1E95-E244-BB85-8F9B1E755591}" type="presParOf" srcId="{563A7006-7826-1445-8616-CD85DD6042D8}" destId="{6D78DAC0-A3B0-754C-8C9E-CA5CE9BD8D56}" srcOrd="0" destOrd="0" presId="urn:microsoft.com/office/officeart/2008/layout/AlternatingHexagons"/>
    <dgm:cxn modelId="{5227A10B-1B9C-5548-809E-68C14F7482FD}" type="presParOf" srcId="{6D78DAC0-A3B0-754C-8C9E-CA5CE9BD8D56}" destId="{13F8C9F6-7464-3F4A-8CF1-985B35DBE6DA}" srcOrd="0" destOrd="0" presId="urn:microsoft.com/office/officeart/2008/layout/AlternatingHexagons"/>
    <dgm:cxn modelId="{F22075BE-8CBB-4944-B2BC-3ED7C43CE9AF}" type="presParOf" srcId="{6D78DAC0-A3B0-754C-8C9E-CA5CE9BD8D56}" destId="{02483C76-8994-344D-972A-859E212D5F45}" srcOrd="1" destOrd="0" presId="urn:microsoft.com/office/officeart/2008/layout/AlternatingHexagons"/>
    <dgm:cxn modelId="{90A60F75-6DF9-2240-ABB0-B02768756C2C}" type="presParOf" srcId="{6D78DAC0-A3B0-754C-8C9E-CA5CE9BD8D56}" destId="{0CB6429F-5032-8040-82CF-23006ACF7856}" srcOrd="2" destOrd="0" presId="urn:microsoft.com/office/officeart/2008/layout/AlternatingHexagons"/>
    <dgm:cxn modelId="{990B325C-3970-F045-BE9D-27150577BF0B}" type="presParOf" srcId="{6D78DAC0-A3B0-754C-8C9E-CA5CE9BD8D56}" destId="{E3526857-EFF8-124F-A0CE-127345DE3896}" srcOrd="3" destOrd="0" presId="urn:microsoft.com/office/officeart/2008/layout/AlternatingHexagons"/>
    <dgm:cxn modelId="{4AE5C990-BE82-D24E-AD5C-446D675699FB}" type="presParOf" srcId="{6D78DAC0-A3B0-754C-8C9E-CA5CE9BD8D56}" destId="{9AB4736E-3060-0A41-A570-F2D0E855A235}" srcOrd="4" destOrd="0" presId="urn:microsoft.com/office/officeart/2008/layout/AlternatingHexagons"/>
    <dgm:cxn modelId="{6DD84D9C-0FC5-5F44-9F5B-E18EE69759C1}" type="presParOf" srcId="{563A7006-7826-1445-8616-CD85DD6042D8}" destId="{D6897659-03BC-1146-946D-FDBAFBB0B33A}" srcOrd="1" destOrd="0" presId="urn:microsoft.com/office/officeart/2008/layout/AlternatingHexagons"/>
    <dgm:cxn modelId="{A0614A26-1A86-BA42-83E0-A2FECFB08CB9}" type="presParOf" srcId="{563A7006-7826-1445-8616-CD85DD6042D8}" destId="{D72D65C4-56D3-7741-B30E-EDA40F599D7D}" srcOrd="2" destOrd="0" presId="urn:microsoft.com/office/officeart/2008/layout/AlternatingHexagons"/>
    <dgm:cxn modelId="{15AC8C78-1E97-8049-97EC-871FEDA6BD7D}" type="presParOf" srcId="{D72D65C4-56D3-7741-B30E-EDA40F599D7D}" destId="{AE164A4F-7198-2049-83DE-7AF5A70AFEC3}" srcOrd="0" destOrd="0" presId="urn:microsoft.com/office/officeart/2008/layout/AlternatingHexagons"/>
    <dgm:cxn modelId="{73992F47-02FB-0042-9CB7-C34CCF19B2F2}" type="presParOf" srcId="{D72D65C4-56D3-7741-B30E-EDA40F599D7D}" destId="{813B7388-343A-534C-A5A0-07D54BB48397}" srcOrd="1" destOrd="0" presId="urn:microsoft.com/office/officeart/2008/layout/AlternatingHexagons"/>
    <dgm:cxn modelId="{28B913C4-70AB-4749-9FF9-8183B0EF8347}" type="presParOf" srcId="{D72D65C4-56D3-7741-B30E-EDA40F599D7D}" destId="{230E824D-A7FE-8141-9799-4C1F8C9DDDC2}" srcOrd="2" destOrd="0" presId="urn:microsoft.com/office/officeart/2008/layout/AlternatingHexagons"/>
    <dgm:cxn modelId="{D53C6984-1F62-194D-90CC-71B5D6D29A63}" type="presParOf" srcId="{D72D65C4-56D3-7741-B30E-EDA40F599D7D}" destId="{A7E4ED76-649D-FB47-902E-7882D0F52E1B}" srcOrd="3" destOrd="0" presId="urn:microsoft.com/office/officeart/2008/layout/AlternatingHexagons"/>
    <dgm:cxn modelId="{8FB99819-BB09-3D4A-9849-0B6F0589177B}" type="presParOf" srcId="{D72D65C4-56D3-7741-B30E-EDA40F599D7D}" destId="{20FBF299-1F86-124E-971D-59944663D25E}" srcOrd="4" destOrd="0" presId="urn:microsoft.com/office/officeart/2008/layout/AlternatingHexagons"/>
    <dgm:cxn modelId="{BA5CBAAC-F917-D646-96EB-DC527C885213}" type="presParOf" srcId="{563A7006-7826-1445-8616-CD85DD6042D8}" destId="{CA294EBE-FAB3-3D43-8B5B-947B30916723}" srcOrd="3" destOrd="0" presId="urn:microsoft.com/office/officeart/2008/layout/AlternatingHexagons"/>
    <dgm:cxn modelId="{B6567E3C-4CA2-CB44-9CEF-456D540FDC48}" type="presParOf" srcId="{563A7006-7826-1445-8616-CD85DD6042D8}" destId="{56F80CC9-4EBE-7443-8972-87041CF42B3B}" srcOrd="4" destOrd="0" presId="urn:microsoft.com/office/officeart/2008/layout/AlternatingHexagons"/>
    <dgm:cxn modelId="{11068334-A955-1944-9A31-F21D470E2E80}" type="presParOf" srcId="{56F80CC9-4EBE-7443-8972-87041CF42B3B}" destId="{BA26BC57-2C9E-544A-A63F-FB073CF580CA}" srcOrd="0" destOrd="0" presId="urn:microsoft.com/office/officeart/2008/layout/AlternatingHexagons"/>
    <dgm:cxn modelId="{D590EC3C-E134-8A40-A1E3-DD71703F6550}" type="presParOf" srcId="{56F80CC9-4EBE-7443-8972-87041CF42B3B}" destId="{3E6D63BE-3C96-F942-87C8-E3FA4D6AF5DC}" srcOrd="1" destOrd="0" presId="urn:microsoft.com/office/officeart/2008/layout/AlternatingHexagons"/>
    <dgm:cxn modelId="{527C7CB3-5FF5-D848-A362-791D4AA0CBE6}" type="presParOf" srcId="{56F80CC9-4EBE-7443-8972-87041CF42B3B}" destId="{5BE949AD-EA42-CC49-A8A9-2683AA32A6DE}" srcOrd="2" destOrd="0" presId="urn:microsoft.com/office/officeart/2008/layout/AlternatingHexagons"/>
    <dgm:cxn modelId="{8C57CE27-5A15-BC43-A092-D8507D236ABF}" type="presParOf" srcId="{56F80CC9-4EBE-7443-8972-87041CF42B3B}" destId="{34B30098-8CDC-A24C-8101-6D690009D69D}" srcOrd="3" destOrd="0" presId="urn:microsoft.com/office/officeart/2008/layout/AlternatingHexagons"/>
    <dgm:cxn modelId="{C95D7A46-C976-C245-83D4-481A414BD5FC}" type="presParOf" srcId="{56F80CC9-4EBE-7443-8972-87041CF42B3B}" destId="{547F54C8-4061-B946-B21D-6B8D6DED1193}"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DD427A3-6533-2E4D-9C4E-74DE0B451967}" type="doc">
      <dgm:prSet loTypeId="urn:microsoft.com/office/officeart/2005/8/layout/radial1" loCatId="" qsTypeId="urn:microsoft.com/office/officeart/2005/8/quickstyle/simple1" qsCatId="simple" csTypeId="urn:microsoft.com/office/officeart/2005/8/colors/accent6_2" csCatId="accent6" phldr="1"/>
      <dgm:spPr/>
      <dgm:t>
        <a:bodyPr/>
        <a:lstStyle/>
        <a:p>
          <a:endParaRPr lang="en-US"/>
        </a:p>
      </dgm:t>
    </dgm:pt>
    <dgm:pt modelId="{13895EC8-570E-7649-AC09-FC0AD8998A62}">
      <dgm:prSet phldrT="[Text]" custT="1"/>
      <dgm:spPr>
        <a:noFill/>
        <a:ln>
          <a:solidFill>
            <a:schemeClr val="accent2"/>
          </a:solidFill>
        </a:ln>
      </dgm:spPr>
      <dgm:t>
        <a:bodyPr/>
        <a:lstStyle/>
        <a:p>
          <a:r>
            <a:rPr lang="en-US" sz="2000" b="1" dirty="0">
              <a:solidFill>
                <a:schemeClr val="accent2"/>
              </a:solidFill>
            </a:rPr>
            <a:t>FFQ</a:t>
          </a:r>
        </a:p>
      </dgm:t>
    </dgm:pt>
    <dgm:pt modelId="{5BB13CC1-8B4D-524C-B7C9-709E042AD499}" type="parTrans" cxnId="{97F623A0-4E5A-A747-978A-A660B578F227}">
      <dgm:prSet/>
      <dgm:spPr/>
      <dgm:t>
        <a:bodyPr/>
        <a:lstStyle/>
        <a:p>
          <a:endParaRPr lang="en-US"/>
        </a:p>
      </dgm:t>
    </dgm:pt>
    <dgm:pt modelId="{3BA841F5-3DCA-024A-BAA9-28795BFEE14E}" type="sibTrans" cxnId="{97F623A0-4E5A-A747-978A-A660B578F227}">
      <dgm:prSet/>
      <dgm:spPr/>
      <dgm:t>
        <a:bodyPr/>
        <a:lstStyle/>
        <a:p>
          <a:endParaRPr lang="en-US"/>
        </a:p>
      </dgm:t>
    </dgm:pt>
    <dgm:pt modelId="{F8550240-0D20-D84D-995C-E7697FC7C77E}">
      <dgm:prSet phldrT="[Text]" custT="1"/>
      <dgm:spPr>
        <a:solidFill>
          <a:schemeClr val="accent2"/>
        </a:solidFill>
      </dgm:spPr>
      <dgm:t>
        <a:bodyPr/>
        <a:lstStyle/>
        <a:p>
          <a:r>
            <a:rPr lang="en-US" sz="1800" dirty="0"/>
            <a:t>Aim to assess usual diet</a:t>
          </a:r>
        </a:p>
      </dgm:t>
    </dgm:pt>
    <dgm:pt modelId="{36F88CD3-A166-1846-836D-D9C1132E7F78}" type="parTrans" cxnId="{6B6B8FF4-D835-F74A-8F2B-9F16ED81F051}">
      <dgm:prSet custT="1"/>
      <dgm:spPr>
        <a:ln>
          <a:solidFill>
            <a:schemeClr val="accent2"/>
          </a:solidFill>
        </a:ln>
      </dgm:spPr>
      <dgm:t>
        <a:bodyPr/>
        <a:lstStyle/>
        <a:p>
          <a:endParaRPr lang="en-US" sz="1800"/>
        </a:p>
      </dgm:t>
    </dgm:pt>
    <dgm:pt modelId="{28E44133-E5B5-8640-94D1-339783CE4611}" type="sibTrans" cxnId="{6B6B8FF4-D835-F74A-8F2B-9F16ED81F051}">
      <dgm:prSet/>
      <dgm:spPr/>
      <dgm:t>
        <a:bodyPr/>
        <a:lstStyle/>
        <a:p>
          <a:endParaRPr lang="en-US"/>
        </a:p>
      </dgm:t>
    </dgm:pt>
    <dgm:pt modelId="{1452A6E9-5D04-AD47-9E35-97293998D7C2}">
      <dgm:prSet phldrT="[Text]" custT="1"/>
      <dgm:spPr>
        <a:solidFill>
          <a:schemeClr val="accent2"/>
        </a:solidFill>
      </dgm:spPr>
      <dgm:t>
        <a:bodyPr/>
        <a:lstStyle/>
        <a:p>
          <a:r>
            <a:rPr lang="en-US" sz="1800" dirty="0"/>
            <a:t>May assess total diet</a:t>
          </a:r>
        </a:p>
      </dgm:t>
    </dgm:pt>
    <dgm:pt modelId="{566C68A6-9B97-804E-BB8D-AE401FEF3EA1}" type="parTrans" cxnId="{91B5633F-6884-A54A-8F24-0B58664ABFB1}">
      <dgm:prSet custT="1"/>
      <dgm:spPr>
        <a:ln>
          <a:solidFill>
            <a:schemeClr val="accent2"/>
          </a:solidFill>
        </a:ln>
      </dgm:spPr>
      <dgm:t>
        <a:bodyPr/>
        <a:lstStyle/>
        <a:p>
          <a:endParaRPr lang="en-US" sz="1800"/>
        </a:p>
      </dgm:t>
    </dgm:pt>
    <dgm:pt modelId="{9D94D5DB-C10A-3E4B-A2B4-FD308333DD4D}" type="sibTrans" cxnId="{91B5633F-6884-A54A-8F24-0B58664ABFB1}">
      <dgm:prSet/>
      <dgm:spPr/>
      <dgm:t>
        <a:bodyPr/>
        <a:lstStyle/>
        <a:p>
          <a:endParaRPr lang="en-US"/>
        </a:p>
      </dgm:t>
    </dgm:pt>
    <dgm:pt modelId="{29AE15F0-A314-1241-96F2-0A58E99BEA02}">
      <dgm:prSet phldrT="[Text]" custT="1"/>
      <dgm:spPr>
        <a:solidFill>
          <a:schemeClr val="accent2"/>
        </a:solidFill>
      </dgm:spPr>
      <dgm:t>
        <a:bodyPr/>
        <a:lstStyle/>
        <a:p>
          <a:r>
            <a:rPr lang="en-US" sz="1800" dirty="0"/>
            <a:t>Previously less costly</a:t>
          </a:r>
        </a:p>
      </dgm:t>
    </dgm:pt>
    <dgm:pt modelId="{F0FD30C2-0492-E64F-97D7-EE389AABC2A7}" type="parTrans" cxnId="{90ADD243-9FB0-3E4F-BB4C-287D7568DECF}">
      <dgm:prSet custT="1"/>
      <dgm:spPr>
        <a:ln>
          <a:solidFill>
            <a:schemeClr val="accent2"/>
          </a:solidFill>
        </a:ln>
      </dgm:spPr>
      <dgm:t>
        <a:bodyPr/>
        <a:lstStyle/>
        <a:p>
          <a:endParaRPr lang="en-US" sz="1800" dirty="0"/>
        </a:p>
      </dgm:t>
    </dgm:pt>
    <dgm:pt modelId="{F64D2718-87C9-E04F-8094-8C83D9BAAB3F}" type="sibTrans" cxnId="{90ADD243-9FB0-3E4F-BB4C-287D7568DECF}">
      <dgm:prSet/>
      <dgm:spPr/>
      <dgm:t>
        <a:bodyPr/>
        <a:lstStyle/>
        <a:p>
          <a:endParaRPr lang="en-US"/>
        </a:p>
      </dgm:t>
    </dgm:pt>
    <dgm:pt modelId="{E63947BD-0D4D-7747-B712-460BADEB44F2}">
      <dgm:prSet custT="1"/>
      <dgm:spPr>
        <a:solidFill>
          <a:schemeClr val="accent2">
            <a:lumMod val="60000"/>
            <a:lumOff val="40000"/>
          </a:schemeClr>
        </a:solidFill>
      </dgm:spPr>
      <dgm:t>
        <a:bodyPr/>
        <a:lstStyle/>
        <a:p>
          <a:r>
            <a:rPr lang="en-US" sz="1800" dirty="0">
              <a:solidFill>
                <a:srgbClr val="000000"/>
              </a:solidFill>
            </a:rPr>
            <a:t>Require tailoring</a:t>
          </a:r>
        </a:p>
      </dgm:t>
    </dgm:pt>
    <dgm:pt modelId="{94CDC7C0-8D7B-5F42-931B-EF4E5ED342F2}" type="parTrans" cxnId="{0D2BE55E-5A8C-3640-86B5-3FCD0779340E}">
      <dgm:prSet custT="1"/>
      <dgm:spPr>
        <a:ln>
          <a:solidFill>
            <a:schemeClr val="accent2"/>
          </a:solidFill>
        </a:ln>
      </dgm:spPr>
      <dgm:t>
        <a:bodyPr/>
        <a:lstStyle/>
        <a:p>
          <a:endParaRPr lang="en-US" sz="1800" dirty="0"/>
        </a:p>
      </dgm:t>
    </dgm:pt>
    <dgm:pt modelId="{753A07D6-0A52-854F-A873-1D51B9CCA350}" type="sibTrans" cxnId="{0D2BE55E-5A8C-3640-86B5-3FCD0779340E}">
      <dgm:prSet/>
      <dgm:spPr/>
      <dgm:t>
        <a:bodyPr/>
        <a:lstStyle/>
        <a:p>
          <a:endParaRPr lang="en-US"/>
        </a:p>
      </dgm:t>
    </dgm:pt>
    <dgm:pt modelId="{12A89C37-1CCA-4B44-9038-E76D65B172C4}">
      <dgm:prSet custT="1"/>
      <dgm:spPr>
        <a:solidFill>
          <a:schemeClr val="accent2">
            <a:lumMod val="60000"/>
            <a:lumOff val="40000"/>
          </a:schemeClr>
        </a:solidFill>
      </dgm:spPr>
      <dgm:t>
        <a:bodyPr/>
        <a:lstStyle/>
        <a:p>
          <a:r>
            <a:rPr lang="en-US" sz="1800" dirty="0">
              <a:solidFill>
                <a:srgbClr val="000000"/>
              </a:solidFill>
            </a:rPr>
            <a:t>Rely on long-term memory </a:t>
          </a:r>
        </a:p>
      </dgm:t>
    </dgm:pt>
    <dgm:pt modelId="{2E98641F-3F07-0648-BCCE-12126C51426F}" type="parTrans" cxnId="{23C38FD2-590E-974D-ABF5-37F009AE4C14}">
      <dgm:prSet custT="1"/>
      <dgm:spPr>
        <a:ln>
          <a:solidFill>
            <a:schemeClr val="accent5"/>
          </a:solidFill>
        </a:ln>
      </dgm:spPr>
      <dgm:t>
        <a:bodyPr/>
        <a:lstStyle/>
        <a:p>
          <a:endParaRPr lang="en-US" sz="1800"/>
        </a:p>
      </dgm:t>
    </dgm:pt>
    <dgm:pt modelId="{B07FC2A1-4D41-9B43-8339-C454EA74DE4B}" type="sibTrans" cxnId="{23C38FD2-590E-974D-ABF5-37F009AE4C14}">
      <dgm:prSet/>
      <dgm:spPr/>
      <dgm:t>
        <a:bodyPr/>
        <a:lstStyle/>
        <a:p>
          <a:endParaRPr lang="en-US"/>
        </a:p>
      </dgm:t>
    </dgm:pt>
    <dgm:pt modelId="{121E9E6A-C789-E743-99DD-60AEB8BD043D}">
      <dgm:prSet phldrT="[Text]" custT="1"/>
      <dgm:spPr>
        <a:solidFill>
          <a:schemeClr val="accent2">
            <a:lumMod val="60000"/>
            <a:lumOff val="40000"/>
          </a:schemeClr>
        </a:solidFill>
      </dgm:spPr>
      <dgm:t>
        <a:bodyPr/>
        <a:lstStyle/>
        <a:p>
          <a:r>
            <a:rPr lang="en-US" sz="1800" dirty="0">
              <a:solidFill>
                <a:srgbClr val="000000"/>
              </a:solidFill>
            </a:rPr>
            <a:t>Lack of detail</a:t>
          </a:r>
        </a:p>
      </dgm:t>
    </dgm:pt>
    <dgm:pt modelId="{2FCB708D-68B3-954F-B537-E1AF4999A465}" type="sibTrans" cxnId="{AC30D385-F692-8143-BC60-EBEB17332705}">
      <dgm:prSet/>
      <dgm:spPr/>
      <dgm:t>
        <a:bodyPr/>
        <a:lstStyle/>
        <a:p>
          <a:endParaRPr lang="en-US"/>
        </a:p>
      </dgm:t>
    </dgm:pt>
    <dgm:pt modelId="{538EE1A0-9931-AD4F-BABF-61E3061B5CAE}" type="parTrans" cxnId="{AC30D385-F692-8143-BC60-EBEB17332705}">
      <dgm:prSet custT="1"/>
      <dgm:spPr>
        <a:ln>
          <a:solidFill>
            <a:schemeClr val="accent2"/>
          </a:solidFill>
        </a:ln>
      </dgm:spPr>
      <dgm:t>
        <a:bodyPr/>
        <a:lstStyle/>
        <a:p>
          <a:endParaRPr lang="en-US" sz="1800"/>
        </a:p>
      </dgm:t>
    </dgm:pt>
    <dgm:pt modelId="{2CCA3599-3D47-254A-939C-864D51991F5B}" type="pres">
      <dgm:prSet presAssocID="{2DD427A3-6533-2E4D-9C4E-74DE0B451967}" presName="cycle" presStyleCnt="0">
        <dgm:presLayoutVars>
          <dgm:chMax val="1"/>
          <dgm:dir/>
          <dgm:animLvl val="ctr"/>
          <dgm:resizeHandles val="exact"/>
        </dgm:presLayoutVars>
      </dgm:prSet>
      <dgm:spPr/>
    </dgm:pt>
    <dgm:pt modelId="{9A8D60B7-3E13-A94E-9BBF-2C00AC3CD853}" type="pres">
      <dgm:prSet presAssocID="{13895EC8-570E-7649-AC09-FC0AD8998A62}" presName="centerShape" presStyleLbl="node0" presStyleIdx="0" presStyleCnt="1"/>
      <dgm:spPr/>
    </dgm:pt>
    <dgm:pt modelId="{C6E63EC1-F916-B74D-8C7F-2E99CF2F7510}" type="pres">
      <dgm:prSet presAssocID="{36F88CD3-A166-1846-836D-D9C1132E7F78}" presName="Name9" presStyleLbl="parChTrans1D2" presStyleIdx="0" presStyleCnt="6"/>
      <dgm:spPr/>
    </dgm:pt>
    <dgm:pt modelId="{42F2765F-1A5F-9441-B113-B79CD2FB2E5C}" type="pres">
      <dgm:prSet presAssocID="{36F88CD3-A166-1846-836D-D9C1132E7F78}" presName="connTx" presStyleLbl="parChTrans1D2" presStyleIdx="0" presStyleCnt="6"/>
      <dgm:spPr/>
    </dgm:pt>
    <dgm:pt modelId="{A6EEA6AE-7CB9-0C4A-B862-D24043FD334F}" type="pres">
      <dgm:prSet presAssocID="{F8550240-0D20-D84D-995C-E7697FC7C77E}" presName="node" presStyleLbl="node1" presStyleIdx="0" presStyleCnt="6">
        <dgm:presLayoutVars>
          <dgm:bulletEnabled val="1"/>
        </dgm:presLayoutVars>
      </dgm:prSet>
      <dgm:spPr/>
    </dgm:pt>
    <dgm:pt modelId="{DE43C7D9-2040-D446-951F-A0F0136E06BB}" type="pres">
      <dgm:prSet presAssocID="{566C68A6-9B97-804E-BB8D-AE401FEF3EA1}" presName="Name9" presStyleLbl="parChTrans1D2" presStyleIdx="1" presStyleCnt="6"/>
      <dgm:spPr/>
    </dgm:pt>
    <dgm:pt modelId="{1E791BE0-F4D9-8B43-A749-395ECF023113}" type="pres">
      <dgm:prSet presAssocID="{566C68A6-9B97-804E-BB8D-AE401FEF3EA1}" presName="connTx" presStyleLbl="parChTrans1D2" presStyleIdx="1" presStyleCnt="6"/>
      <dgm:spPr/>
    </dgm:pt>
    <dgm:pt modelId="{6CCBB17A-B458-E241-A4C4-259A9B14FE71}" type="pres">
      <dgm:prSet presAssocID="{1452A6E9-5D04-AD47-9E35-97293998D7C2}" presName="node" presStyleLbl="node1" presStyleIdx="1" presStyleCnt="6">
        <dgm:presLayoutVars>
          <dgm:bulletEnabled val="1"/>
        </dgm:presLayoutVars>
      </dgm:prSet>
      <dgm:spPr/>
    </dgm:pt>
    <dgm:pt modelId="{ADA120D6-A795-1548-99E1-454D20118EDD}" type="pres">
      <dgm:prSet presAssocID="{94CDC7C0-8D7B-5F42-931B-EF4E5ED342F2}" presName="Name9" presStyleLbl="parChTrans1D2" presStyleIdx="2" presStyleCnt="6"/>
      <dgm:spPr/>
    </dgm:pt>
    <dgm:pt modelId="{76DBF2BE-1A34-E940-A606-487E73881349}" type="pres">
      <dgm:prSet presAssocID="{94CDC7C0-8D7B-5F42-931B-EF4E5ED342F2}" presName="connTx" presStyleLbl="parChTrans1D2" presStyleIdx="2" presStyleCnt="6"/>
      <dgm:spPr/>
    </dgm:pt>
    <dgm:pt modelId="{77A73584-5FDD-7448-873C-47234549341D}" type="pres">
      <dgm:prSet presAssocID="{E63947BD-0D4D-7747-B712-460BADEB44F2}" presName="node" presStyleLbl="node1" presStyleIdx="2" presStyleCnt="6">
        <dgm:presLayoutVars>
          <dgm:bulletEnabled val="1"/>
        </dgm:presLayoutVars>
      </dgm:prSet>
      <dgm:spPr/>
    </dgm:pt>
    <dgm:pt modelId="{B41076B0-3AB1-DE47-AA51-6B1CD8DAA508}" type="pres">
      <dgm:prSet presAssocID="{F0FD30C2-0492-E64F-97D7-EE389AABC2A7}" presName="Name9" presStyleLbl="parChTrans1D2" presStyleIdx="3" presStyleCnt="6"/>
      <dgm:spPr/>
    </dgm:pt>
    <dgm:pt modelId="{BFABAEE9-8F4C-BA44-91D9-BDCD08F30205}" type="pres">
      <dgm:prSet presAssocID="{F0FD30C2-0492-E64F-97D7-EE389AABC2A7}" presName="connTx" presStyleLbl="parChTrans1D2" presStyleIdx="3" presStyleCnt="6"/>
      <dgm:spPr/>
    </dgm:pt>
    <dgm:pt modelId="{FAD397B9-9159-704C-9E9C-EAD9BEEFD36D}" type="pres">
      <dgm:prSet presAssocID="{29AE15F0-A314-1241-96F2-0A58E99BEA02}" presName="node" presStyleLbl="node1" presStyleIdx="3" presStyleCnt="6">
        <dgm:presLayoutVars>
          <dgm:bulletEnabled val="1"/>
        </dgm:presLayoutVars>
      </dgm:prSet>
      <dgm:spPr/>
    </dgm:pt>
    <dgm:pt modelId="{5CE5AAFE-AA45-3349-BE82-29034D67DDB8}" type="pres">
      <dgm:prSet presAssocID="{2E98641F-3F07-0648-BCCE-12126C51426F}" presName="Name9" presStyleLbl="parChTrans1D2" presStyleIdx="4" presStyleCnt="6"/>
      <dgm:spPr/>
    </dgm:pt>
    <dgm:pt modelId="{48B8C678-9B22-8947-83E1-F69B7694AEED}" type="pres">
      <dgm:prSet presAssocID="{2E98641F-3F07-0648-BCCE-12126C51426F}" presName="connTx" presStyleLbl="parChTrans1D2" presStyleIdx="4" presStyleCnt="6"/>
      <dgm:spPr/>
    </dgm:pt>
    <dgm:pt modelId="{54726B52-FE72-1844-9844-A870683F6AEE}" type="pres">
      <dgm:prSet presAssocID="{12A89C37-1CCA-4B44-9038-E76D65B172C4}" presName="node" presStyleLbl="node1" presStyleIdx="4" presStyleCnt="6">
        <dgm:presLayoutVars>
          <dgm:bulletEnabled val="1"/>
        </dgm:presLayoutVars>
      </dgm:prSet>
      <dgm:spPr/>
    </dgm:pt>
    <dgm:pt modelId="{58FFDACD-6B4F-464A-B39C-1A519A1B236F}" type="pres">
      <dgm:prSet presAssocID="{538EE1A0-9931-AD4F-BABF-61E3061B5CAE}" presName="Name9" presStyleLbl="parChTrans1D2" presStyleIdx="5" presStyleCnt="6"/>
      <dgm:spPr/>
    </dgm:pt>
    <dgm:pt modelId="{A6EACDB2-3ED5-9B47-903E-83BE3C544B26}" type="pres">
      <dgm:prSet presAssocID="{538EE1A0-9931-AD4F-BABF-61E3061B5CAE}" presName="connTx" presStyleLbl="parChTrans1D2" presStyleIdx="5" presStyleCnt="6"/>
      <dgm:spPr/>
    </dgm:pt>
    <dgm:pt modelId="{9131DC95-9AEC-A04A-B21E-A6E82DE8B24F}" type="pres">
      <dgm:prSet presAssocID="{121E9E6A-C789-E743-99DD-60AEB8BD043D}" presName="node" presStyleLbl="node1" presStyleIdx="5" presStyleCnt="6">
        <dgm:presLayoutVars>
          <dgm:bulletEnabled val="1"/>
        </dgm:presLayoutVars>
      </dgm:prSet>
      <dgm:spPr/>
    </dgm:pt>
  </dgm:ptLst>
  <dgm:cxnLst>
    <dgm:cxn modelId="{91B5633F-6884-A54A-8F24-0B58664ABFB1}" srcId="{13895EC8-570E-7649-AC09-FC0AD8998A62}" destId="{1452A6E9-5D04-AD47-9E35-97293998D7C2}" srcOrd="1" destOrd="0" parTransId="{566C68A6-9B97-804E-BB8D-AE401FEF3EA1}" sibTransId="{9D94D5DB-C10A-3E4B-A2B4-FD308333DD4D}"/>
    <dgm:cxn modelId="{78195671-D433-0943-91F9-F11EBD9C5281}" type="presOf" srcId="{121E9E6A-C789-E743-99DD-60AEB8BD043D}" destId="{9131DC95-9AEC-A04A-B21E-A6E82DE8B24F}" srcOrd="0" destOrd="0" presId="urn:microsoft.com/office/officeart/2005/8/layout/radial1"/>
    <dgm:cxn modelId="{64E4C758-0A65-1C45-92FC-B985DC38A391}" type="presOf" srcId="{E63947BD-0D4D-7747-B712-460BADEB44F2}" destId="{77A73584-5FDD-7448-873C-47234549341D}" srcOrd="0" destOrd="0" presId="urn:microsoft.com/office/officeart/2005/8/layout/radial1"/>
    <dgm:cxn modelId="{50AE3BF1-F8CA-2645-A94D-00E71D29BBAF}" type="presOf" srcId="{13895EC8-570E-7649-AC09-FC0AD8998A62}" destId="{9A8D60B7-3E13-A94E-9BBF-2C00AC3CD853}" srcOrd="0" destOrd="0" presId="urn:microsoft.com/office/officeart/2005/8/layout/radial1"/>
    <dgm:cxn modelId="{05C7A328-5D5D-0249-AEDB-7725CEEF9BAF}" type="presOf" srcId="{94CDC7C0-8D7B-5F42-931B-EF4E5ED342F2}" destId="{ADA120D6-A795-1548-99E1-454D20118EDD}" srcOrd="0" destOrd="0" presId="urn:microsoft.com/office/officeart/2005/8/layout/radial1"/>
    <dgm:cxn modelId="{C2A130BE-4F94-2B4C-9559-3A3248738B33}" type="presOf" srcId="{F0FD30C2-0492-E64F-97D7-EE389AABC2A7}" destId="{B41076B0-3AB1-DE47-AA51-6B1CD8DAA508}" srcOrd="0" destOrd="0" presId="urn:microsoft.com/office/officeart/2005/8/layout/radial1"/>
    <dgm:cxn modelId="{AC30D385-F692-8143-BC60-EBEB17332705}" srcId="{13895EC8-570E-7649-AC09-FC0AD8998A62}" destId="{121E9E6A-C789-E743-99DD-60AEB8BD043D}" srcOrd="5" destOrd="0" parTransId="{538EE1A0-9931-AD4F-BABF-61E3061B5CAE}" sibTransId="{2FCB708D-68B3-954F-B537-E1AF4999A465}"/>
    <dgm:cxn modelId="{03817473-E76A-4243-9F1B-A8A3CFEC507D}" type="presOf" srcId="{F0FD30C2-0492-E64F-97D7-EE389AABC2A7}" destId="{BFABAEE9-8F4C-BA44-91D9-BDCD08F30205}" srcOrd="1" destOrd="0" presId="urn:microsoft.com/office/officeart/2005/8/layout/radial1"/>
    <dgm:cxn modelId="{8F5AC23E-F582-674F-BC3E-0654390956AF}" type="presOf" srcId="{1452A6E9-5D04-AD47-9E35-97293998D7C2}" destId="{6CCBB17A-B458-E241-A4C4-259A9B14FE71}" srcOrd="0" destOrd="0" presId="urn:microsoft.com/office/officeart/2005/8/layout/radial1"/>
    <dgm:cxn modelId="{90ADD243-9FB0-3E4F-BB4C-287D7568DECF}" srcId="{13895EC8-570E-7649-AC09-FC0AD8998A62}" destId="{29AE15F0-A314-1241-96F2-0A58E99BEA02}" srcOrd="3" destOrd="0" parTransId="{F0FD30C2-0492-E64F-97D7-EE389AABC2A7}" sibTransId="{F64D2718-87C9-E04F-8094-8C83D9BAAB3F}"/>
    <dgm:cxn modelId="{0D2BE55E-5A8C-3640-86B5-3FCD0779340E}" srcId="{13895EC8-570E-7649-AC09-FC0AD8998A62}" destId="{E63947BD-0D4D-7747-B712-460BADEB44F2}" srcOrd="2" destOrd="0" parTransId="{94CDC7C0-8D7B-5F42-931B-EF4E5ED342F2}" sibTransId="{753A07D6-0A52-854F-A873-1D51B9CCA350}"/>
    <dgm:cxn modelId="{6B6B8FF4-D835-F74A-8F2B-9F16ED81F051}" srcId="{13895EC8-570E-7649-AC09-FC0AD8998A62}" destId="{F8550240-0D20-D84D-995C-E7697FC7C77E}" srcOrd="0" destOrd="0" parTransId="{36F88CD3-A166-1846-836D-D9C1132E7F78}" sibTransId="{28E44133-E5B5-8640-94D1-339783CE4611}"/>
    <dgm:cxn modelId="{FCB27306-7A11-BC46-9634-1EAD6557B621}" type="presOf" srcId="{36F88CD3-A166-1846-836D-D9C1132E7F78}" destId="{C6E63EC1-F916-B74D-8C7F-2E99CF2F7510}" srcOrd="0" destOrd="0" presId="urn:microsoft.com/office/officeart/2005/8/layout/radial1"/>
    <dgm:cxn modelId="{62CDCA7D-9450-CC4F-A05E-BBC7E88E119C}" type="presOf" srcId="{2E98641F-3F07-0648-BCCE-12126C51426F}" destId="{48B8C678-9B22-8947-83E1-F69B7694AEED}" srcOrd="1" destOrd="0" presId="urn:microsoft.com/office/officeart/2005/8/layout/radial1"/>
    <dgm:cxn modelId="{454B58E9-1345-7B4D-86D7-A6D5132A007D}" type="presOf" srcId="{12A89C37-1CCA-4B44-9038-E76D65B172C4}" destId="{54726B52-FE72-1844-9844-A870683F6AEE}" srcOrd="0" destOrd="0" presId="urn:microsoft.com/office/officeart/2005/8/layout/radial1"/>
    <dgm:cxn modelId="{39B03DE0-D377-F64B-AACD-3046EFA85A85}" type="presOf" srcId="{2E98641F-3F07-0648-BCCE-12126C51426F}" destId="{5CE5AAFE-AA45-3349-BE82-29034D67DDB8}" srcOrd="0" destOrd="0" presId="urn:microsoft.com/office/officeart/2005/8/layout/radial1"/>
    <dgm:cxn modelId="{E2F7F1A3-217A-0942-B1F8-DDB9B2DB77E7}" type="presOf" srcId="{94CDC7C0-8D7B-5F42-931B-EF4E5ED342F2}" destId="{76DBF2BE-1A34-E940-A606-487E73881349}" srcOrd="1" destOrd="0" presId="urn:microsoft.com/office/officeart/2005/8/layout/radial1"/>
    <dgm:cxn modelId="{ED8EA019-7292-7E49-AF75-425B08F9793E}" type="presOf" srcId="{538EE1A0-9931-AD4F-BABF-61E3061B5CAE}" destId="{A6EACDB2-3ED5-9B47-903E-83BE3C544B26}" srcOrd="1" destOrd="0" presId="urn:microsoft.com/office/officeart/2005/8/layout/radial1"/>
    <dgm:cxn modelId="{035A0B68-CC66-9D4C-8719-1F07678C654E}" type="presOf" srcId="{566C68A6-9B97-804E-BB8D-AE401FEF3EA1}" destId="{1E791BE0-F4D9-8B43-A749-395ECF023113}" srcOrd="1" destOrd="0" presId="urn:microsoft.com/office/officeart/2005/8/layout/radial1"/>
    <dgm:cxn modelId="{92DD4B83-9249-6D49-BD93-49B3E1AE7CC9}" type="presOf" srcId="{29AE15F0-A314-1241-96F2-0A58E99BEA02}" destId="{FAD397B9-9159-704C-9E9C-EAD9BEEFD36D}" srcOrd="0" destOrd="0" presId="urn:microsoft.com/office/officeart/2005/8/layout/radial1"/>
    <dgm:cxn modelId="{97F623A0-4E5A-A747-978A-A660B578F227}" srcId="{2DD427A3-6533-2E4D-9C4E-74DE0B451967}" destId="{13895EC8-570E-7649-AC09-FC0AD8998A62}" srcOrd="0" destOrd="0" parTransId="{5BB13CC1-8B4D-524C-B7C9-709E042AD499}" sibTransId="{3BA841F5-3DCA-024A-BAA9-28795BFEE14E}"/>
    <dgm:cxn modelId="{1A2037F0-F466-D748-AEE2-256B30889D46}" type="presOf" srcId="{36F88CD3-A166-1846-836D-D9C1132E7F78}" destId="{42F2765F-1A5F-9441-B113-B79CD2FB2E5C}" srcOrd="1" destOrd="0" presId="urn:microsoft.com/office/officeart/2005/8/layout/radial1"/>
    <dgm:cxn modelId="{23C38FD2-590E-974D-ABF5-37F009AE4C14}" srcId="{13895EC8-570E-7649-AC09-FC0AD8998A62}" destId="{12A89C37-1CCA-4B44-9038-E76D65B172C4}" srcOrd="4" destOrd="0" parTransId="{2E98641F-3F07-0648-BCCE-12126C51426F}" sibTransId="{B07FC2A1-4D41-9B43-8339-C454EA74DE4B}"/>
    <dgm:cxn modelId="{A2629061-83D7-7D4F-8AB3-72CC8484CFF6}" type="presOf" srcId="{2DD427A3-6533-2E4D-9C4E-74DE0B451967}" destId="{2CCA3599-3D47-254A-939C-864D51991F5B}" srcOrd="0" destOrd="0" presId="urn:microsoft.com/office/officeart/2005/8/layout/radial1"/>
    <dgm:cxn modelId="{8FA992E8-2AEE-F041-B4FA-EBCB80AD2A62}" type="presOf" srcId="{566C68A6-9B97-804E-BB8D-AE401FEF3EA1}" destId="{DE43C7D9-2040-D446-951F-A0F0136E06BB}" srcOrd="0" destOrd="0" presId="urn:microsoft.com/office/officeart/2005/8/layout/radial1"/>
    <dgm:cxn modelId="{E9BBCC37-A8F6-8E41-9808-A95543510A82}" type="presOf" srcId="{F8550240-0D20-D84D-995C-E7697FC7C77E}" destId="{A6EEA6AE-7CB9-0C4A-B862-D24043FD334F}" srcOrd="0" destOrd="0" presId="urn:microsoft.com/office/officeart/2005/8/layout/radial1"/>
    <dgm:cxn modelId="{D7157374-0312-194D-86C9-0A4D0369283A}" type="presOf" srcId="{538EE1A0-9931-AD4F-BABF-61E3061B5CAE}" destId="{58FFDACD-6B4F-464A-B39C-1A519A1B236F}" srcOrd="0" destOrd="0" presId="urn:microsoft.com/office/officeart/2005/8/layout/radial1"/>
    <dgm:cxn modelId="{5C584552-C566-FE43-B110-EFF35C579EF7}" type="presParOf" srcId="{2CCA3599-3D47-254A-939C-864D51991F5B}" destId="{9A8D60B7-3E13-A94E-9BBF-2C00AC3CD853}" srcOrd="0" destOrd="0" presId="urn:microsoft.com/office/officeart/2005/8/layout/radial1"/>
    <dgm:cxn modelId="{4970370E-2615-344F-BDBD-C100975FC43D}" type="presParOf" srcId="{2CCA3599-3D47-254A-939C-864D51991F5B}" destId="{C6E63EC1-F916-B74D-8C7F-2E99CF2F7510}" srcOrd="1" destOrd="0" presId="urn:microsoft.com/office/officeart/2005/8/layout/radial1"/>
    <dgm:cxn modelId="{E3107B3E-E63D-F242-A6BA-69C5370CE028}" type="presParOf" srcId="{C6E63EC1-F916-B74D-8C7F-2E99CF2F7510}" destId="{42F2765F-1A5F-9441-B113-B79CD2FB2E5C}" srcOrd="0" destOrd="0" presId="urn:microsoft.com/office/officeart/2005/8/layout/radial1"/>
    <dgm:cxn modelId="{45191800-A006-AB45-B9D3-4E3B0617EE81}" type="presParOf" srcId="{2CCA3599-3D47-254A-939C-864D51991F5B}" destId="{A6EEA6AE-7CB9-0C4A-B862-D24043FD334F}" srcOrd="2" destOrd="0" presId="urn:microsoft.com/office/officeart/2005/8/layout/radial1"/>
    <dgm:cxn modelId="{596506CF-5E1A-3247-9034-C4771CF16D33}" type="presParOf" srcId="{2CCA3599-3D47-254A-939C-864D51991F5B}" destId="{DE43C7D9-2040-D446-951F-A0F0136E06BB}" srcOrd="3" destOrd="0" presId="urn:microsoft.com/office/officeart/2005/8/layout/radial1"/>
    <dgm:cxn modelId="{62F66A70-1C5B-3C4A-A01D-51FF3339FADA}" type="presParOf" srcId="{DE43C7D9-2040-D446-951F-A0F0136E06BB}" destId="{1E791BE0-F4D9-8B43-A749-395ECF023113}" srcOrd="0" destOrd="0" presId="urn:microsoft.com/office/officeart/2005/8/layout/radial1"/>
    <dgm:cxn modelId="{1D5B9ED4-AC6F-F848-9380-7B79FE357578}" type="presParOf" srcId="{2CCA3599-3D47-254A-939C-864D51991F5B}" destId="{6CCBB17A-B458-E241-A4C4-259A9B14FE71}" srcOrd="4" destOrd="0" presId="urn:microsoft.com/office/officeart/2005/8/layout/radial1"/>
    <dgm:cxn modelId="{92B8460E-E44A-CF4C-8722-DE3BD3238E42}" type="presParOf" srcId="{2CCA3599-3D47-254A-939C-864D51991F5B}" destId="{ADA120D6-A795-1548-99E1-454D20118EDD}" srcOrd="5" destOrd="0" presId="urn:microsoft.com/office/officeart/2005/8/layout/radial1"/>
    <dgm:cxn modelId="{5E18DE93-3352-004D-8922-8C17315060C6}" type="presParOf" srcId="{ADA120D6-A795-1548-99E1-454D20118EDD}" destId="{76DBF2BE-1A34-E940-A606-487E73881349}" srcOrd="0" destOrd="0" presId="urn:microsoft.com/office/officeart/2005/8/layout/radial1"/>
    <dgm:cxn modelId="{09837607-8CE5-7A4D-8D38-C54173114C68}" type="presParOf" srcId="{2CCA3599-3D47-254A-939C-864D51991F5B}" destId="{77A73584-5FDD-7448-873C-47234549341D}" srcOrd="6" destOrd="0" presId="urn:microsoft.com/office/officeart/2005/8/layout/radial1"/>
    <dgm:cxn modelId="{369EB49D-05BD-9940-A0BF-109D890C73DE}" type="presParOf" srcId="{2CCA3599-3D47-254A-939C-864D51991F5B}" destId="{B41076B0-3AB1-DE47-AA51-6B1CD8DAA508}" srcOrd="7" destOrd="0" presId="urn:microsoft.com/office/officeart/2005/8/layout/radial1"/>
    <dgm:cxn modelId="{4B339B49-647B-034A-BAED-85C9DC61DC24}" type="presParOf" srcId="{B41076B0-3AB1-DE47-AA51-6B1CD8DAA508}" destId="{BFABAEE9-8F4C-BA44-91D9-BDCD08F30205}" srcOrd="0" destOrd="0" presId="urn:microsoft.com/office/officeart/2005/8/layout/radial1"/>
    <dgm:cxn modelId="{F1A07367-5E79-C94D-AAFB-7A6D1B06413A}" type="presParOf" srcId="{2CCA3599-3D47-254A-939C-864D51991F5B}" destId="{FAD397B9-9159-704C-9E9C-EAD9BEEFD36D}" srcOrd="8" destOrd="0" presId="urn:microsoft.com/office/officeart/2005/8/layout/radial1"/>
    <dgm:cxn modelId="{9DAA6F61-BD85-B04C-BFC3-C081EF841200}" type="presParOf" srcId="{2CCA3599-3D47-254A-939C-864D51991F5B}" destId="{5CE5AAFE-AA45-3349-BE82-29034D67DDB8}" srcOrd="9" destOrd="0" presId="urn:microsoft.com/office/officeart/2005/8/layout/radial1"/>
    <dgm:cxn modelId="{1FA2621F-8740-CE46-AC21-AAF570F5C205}" type="presParOf" srcId="{5CE5AAFE-AA45-3349-BE82-29034D67DDB8}" destId="{48B8C678-9B22-8947-83E1-F69B7694AEED}" srcOrd="0" destOrd="0" presId="urn:microsoft.com/office/officeart/2005/8/layout/radial1"/>
    <dgm:cxn modelId="{90094EEF-C3E1-D747-AE50-6F8D562104C2}" type="presParOf" srcId="{2CCA3599-3D47-254A-939C-864D51991F5B}" destId="{54726B52-FE72-1844-9844-A870683F6AEE}" srcOrd="10" destOrd="0" presId="urn:microsoft.com/office/officeart/2005/8/layout/radial1"/>
    <dgm:cxn modelId="{36FB6DA0-6DD8-3A48-AE49-0949D8C12D51}" type="presParOf" srcId="{2CCA3599-3D47-254A-939C-864D51991F5B}" destId="{58FFDACD-6B4F-464A-B39C-1A519A1B236F}" srcOrd="11" destOrd="0" presId="urn:microsoft.com/office/officeart/2005/8/layout/radial1"/>
    <dgm:cxn modelId="{9B936F59-66C0-5249-B93F-01ACC2A806C7}" type="presParOf" srcId="{58FFDACD-6B4F-464A-B39C-1A519A1B236F}" destId="{A6EACDB2-3ED5-9B47-903E-83BE3C544B26}" srcOrd="0" destOrd="0" presId="urn:microsoft.com/office/officeart/2005/8/layout/radial1"/>
    <dgm:cxn modelId="{7791DD88-5A6E-9941-8787-FCABCDD4B9C8}" type="presParOf" srcId="{2CCA3599-3D47-254A-939C-864D51991F5B}" destId="{9131DC95-9AEC-A04A-B21E-A6E82DE8B24F}"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DD427A3-6533-2E4D-9C4E-74DE0B451967}" type="doc">
      <dgm:prSet loTypeId="urn:microsoft.com/office/officeart/2005/8/layout/radial1" loCatId="" qsTypeId="urn:microsoft.com/office/officeart/2005/8/quickstyle/simple1" qsCatId="simple" csTypeId="urn:microsoft.com/office/officeart/2005/8/colors/accent5_2" csCatId="accent5" phldr="1"/>
      <dgm:spPr/>
      <dgm:t>
        <a:bodyPr/>
        <a:lstStyle/>
        <a:p>
          <a:endParaRPr lang="en-US"/>
        </a:p>
      </dgm:t>
    </dgm:pt>
    <dgm:pt modelId="{13895EC8-570E-7649-AC09-FC0AD8998A62}">
      <dgm:prSet phldrT="[Text]" custT="1"/>
      <dgm:spPr>
        <a:solidFill>
          <a:srgbClr val="FFFFFF"/>
        </a:solidFill>
        <a:ln>
          <a:solidFill>
            <a:schemeClr val="accent2"/>
          </a:solidFill>
        </a:ln>
      </dgm:spPr>
      <dgm:t>
        <a:bodyPr/>
        <a:lstStyle/>
        <a:p>
          <a:r>
            <a:rPr lang="en-US" sz="2000" b="1" dirty="0">
              <a:solidFill>
                <a:schemeClr val="accent2"/>
              </a:solidFill>
            </a:rPr>
            <a:t>Screener</a:t>
          </a:r>
        </a:p>
      </dgm:t>
    </dgm:pt>
    <dgm:pt modelId="{5BB13CC1-8B4D-524C-B7C9-709E042AD499}" type="parTrans" cxnId="{97F623A0-4E5A-A747-978A-A660B578F227}">
      <dgm:prSet/>
      <dgm:spPr/>
      <dgm:t>
        <a:bodyPr/>
        <a:lstStyle/>
        <a:p>
          <a:endParaRPr lang="en-US"/>
        </a:p>
      </dgm:t>
    </dgm:pt>
    <dgm:pt modelId="{3BA841F5-3DCA-024A-BAA9-28795BFEE14E}" type="sibTrans" cxnId="{97F623A0-4E5A-A747-978A-A660B578F227}">
      <dgm:prSet/>
      <dgm:spPr/>
      <dgm:t>
        <a:bodyPr/>
        <a:lstStyle/>
        <a:p>
          <a:endParaRPr lang="en-US"/>
        </a:p>
      </dgm:t>
    </dgm:pt>
    <dgm:pt modelId="{F8550240-0D20-D84D-995C-E7697FC7C77E}">
      <dgm:prSet phldrT="[Text]" custT="1"/>
      <dgm:spPr>
        <a:solidFill>
          <a:schemeClr val="accent2"/>
        </a:solidFill>
      </dgm:spPr>
      <dgm:t>
        <a:bodyPr/>
        <a:lstStyle/>
        <a:p>
          <a:r>
            <a:rPr lang="en-US" sz="1800" dirty="0"/>
            <a:t>Aim to assess usual intake</a:t>
          </a:r>
        </a:p>
      </dgm:t>
    </dgm:pt>
    <dgm:pt modelId="{36F88CD3-A166-1846-836D-D9C1132E7F78}" type="parTrans" cxnId="{6B6B8FF4-D835-F74A-8F2B-9F16ED81F051}">
      <dgm:prSet custT="1"/>
      <dgm:spPr>
        <a:ln>
          <a:solidFill>
            <a:schemeClr val="accent2"/>
          </a:solidFill>
        </a:ln>
      </dgm:spPr>
      <dgm:t>
        <a:bodyPr/>
        <a:lstStyle/>
        <a:p>
          <a:endParaRPr lang="en-US" sz="1800"/>
        </a:p>
      </dgm:t>
    </dgm:pt>
    <dgm:pt modelId="{28E44133-E5B5-8640-94D1-339783CE4611}" type="sibTrans" cxnId="{6B6B8FF4-D835-F74A-8F2B-9F16ED81F051}">
      <dgm:prSet/>
      <dgm:spPr/>
      <dgm:t>
        <a:bodyPr/>
        <a:lstStyle/>
        <a:p>
          <a:endParaRPr lang="en-US"/>
        </a:p>
      </dgm:t>
    </dgm:pt>
    <dgm:pt modelId="{1452A6E9-5D04-AD47-9E35-97293998D7C2}">
      <dgm:prSet phldrT="[Text]" custT="1"/>
      <dgm:spPr>
        <a:solidFill>
          <a:schemeClr val="accent2">
            <a:lumMod val="60000"/>
            <a:lumOff val="40000"/>
          </a:schemeClr>
        </a:solidFill>
      </dgm:spPr>
      <dgm:t>
        <a:bodyPr/>
        <a:lstStyle/>
        <a:p>
          <a:r>
            <a:rPr lang="en-US" sz="1800" dirty="0">
              <a:solidFill>
                <a:srgbClr val="000000"/>
              </a:solidFill>
            </a:rPr>
            <a:t>Limited aspects of diet</a:t>
          </a:r>
        </a:p>
      </dgm:t>
    </dgm:pt>
    <dgm:pt modelId="{566C68A6-9B97-804E-BB8D-AE401FEF3EA1}" type="parTrans" cxnId="{91B5633F-6884-A54A-8F24-0B58664ABFB1}">
      <dgm:prSet custT="1"/>
      <dgm:spPr>
        <a:ln>
          <a:solidFill>
            <a:schemeClr val="accent2"/>
          </a:solidFill>
        </a:ln>
      </dgm:spPr>
      <dgm:t>
        <a:bodyPr/>
        <a:lstStyle/>
        <a:p>
          <a:endParaRPr lang="en-US" sz="1800"/>
        </a:p>
      </dgm:t>
    </dgm:pt>
    <dgm:pt modelId="{9D94D5DB-C10A-3E4B-A2B4-FD308333DD4D}" type="sibTrans" cxnId="{91B5633F-6884-A54A-8F24-0B58664ABFB1}">
      <dgm:prSet/>
      <dgm:spPr/>
      <dgm:t>
        <a:bodyPr/>
        <a:lstStyle/>
        <a:p>
          <a:endParaRPr lang="en-US"/>
        </a:p>
      </dgm:t>
    </dgm:pt>
    <dgm:pt modelId="{29AE15F0-A314-1241-96F2-0A58E99BEA02}">
      <dgm:prSet phldrT="[Text]" custT="1"/>
      <dgm:spPr>
        <a:solidFill>
          <a:schemeClr val="accent2"/>
        </a:solidFill>
      </dgm:spPr>
      <dgm:t>
        <a:bodyPr/>
        <a:lstStyle/>
        <a:p>
          <a:r>
            <a:rPr lang="en-US" sz="1800" dirty="0"/>
            <a:t>Less costly</a:t>
          </a:r>
        </a:p>
      </dgm:t>
    </dgm:pt>
    <dgm:pt modelId="{F0FD30C2-0492-E64F-97D7-EE389AABC2A7}" type="parTrans" cxnId="{90ADD243-9FB0-3E4F-BB4C-287D7568DECF}">
      <dgm:prSet custT="1"/>
      <dgm:spPr>
        <a:ln>
          <a:solidFill>
            <a:schemeClr val="accent2"/>
          </a:solidFill>
        </a:ln>
      </dgm:spPr>
      <dgm:t>
        <a:bodyPr/>
        <a:lstStyle/>
        <a:p>
          <a:endParaRPr lang="en-US" sz="1800"/>
        </a:p>
      </dgm:t>
    </dgm:pt>
    <dgm:pt modelId="{F64D2718-87C9-E04F-8094-8C83D9BAAB3F}" type="sibTrans" cxnId="{90ADD243-9FB0-3E4F-BB4C-287D7568DECF}">
      <dgm:prSet/>
      <dgm:spPr/>
      <dgm:t>
        <a:bodyPr/>
        <a:lstStyle/>
        <a:p>
          <a:endParaRPr lang="en-US"/>
        </a:p>
      </dgm:t>
    </dgm:pt>
    <dgm:pt modelId="{E63947BD-0D4D-7747-B712-460BADEB44F2}">
      <dgm:prSet custT="1"/>
      <dgm:spPr>
        <a:solidFill>
          <a:schemeClr val="accent2">
            <a:lumMod val="60000"/>
            <a:lumOff val="40000"/>
          </a:schemeClr>
        </a:solidFill>
      </dgm:spPr>
      <dgm:t>
        <a:bodyPr/>
        <a:lstStyle/>
        <a:p>
          <a:r>
            <a:rPr lang="en-US" sz="1800" dirty="0">
              <a:solidFill>
                <a:srgbClr val="000000"/>
              </a:solidFill>
            </a:rPr>
            <a:t>Require tailoring</a:t>
          </a:r>
        </a:p>
      </dgm:t>
    </dgm:pt>
    <dgm:pt modelId="{94CDC7C0-8D7B-5F42-931B-EF4E5ED342F2}" type="parTrans" cxnId="{0D2BE55E-5A8C-3640-86B5-3FCD0779340E}">
      <dgm:prSet custT="1"/>
      <dgm:spPr>
        <a:ln>
          <a:solidFill>
            <a:schemeClr val="accent2"/>
          </a:solidFill>
        </a:ln>
      </dgm:spPr>
      <dgm:t>
        <a:bodyPr/>
        <a:lstStyle/>
        <a:p>
          <a:endParaRPr lang="en-US" sz="1800"/>
        </a:p>
      </dgm:t>
    </dgm:pt>
    <dgm:pt modelId="{753A07D6-0A52-854F-A873-1D51B9CCA350}" type="sibTrans" cxnId="{0D2BE55E-5A8C-3640-86B5-3FCD0779340E}">
      <dgm:prSet/>
      <dgm:spPr/>
      <dgm:t>
        <a:bodyPr/>
        <a:lstStyle/>
        <a:p>
          <a:endParaRPr lang="en-US"/>
        </a:p>
      </dgm:t>
    </dgm:pt>
    <dgm:pt modelId="{12A89C37-1CCA-4B44-9038-E76D65B172C4}">
      <dgm:prSet custT="1"/>
      <dgm:spPr>
        <a:solidFill>
          <a:schemeClr val="accent2">
            <a:lumMod val="60000"/>
            <a:lumOff val="40000"/>
          </a:schemeClr>
        </a:solidFill>
      </dgm:spPr>
      <dgm:t>
        <a:bodyPr/>
        <a:lstStyle/>
        <a:p>
          <a:r>
            <a:rPr lang="en-US" sz="1800" dirty="0">
              <a:solidFill>
                <a:srgbClr val="000000"/>
              </a:solidFill>
            </a:rPr>
            <a:t>Rely on long-term memory </a:t>
          </a:r>
        </a:p>
      </dgm:t>
    </dgm:pt>
    <dgm:pt modelId="{2E98641F-3F07-0648-BCCE-12126C51426F}" type="parTrans" cxnId="{23C38FD2-590E-974D-ABF5-37F009AE4C14}">
      <dgm:prSet custT="1"/>
      <dgm:spPr>
        <a:ln>
          <a:solidFill>
            <a:schemeClr val="accent2"/>
          </a:solidFill>
        </a:ln>
      </dgm:spPr>
      <dgm:t>
        <a:bodyPr/>
        <a:lstStyle/>
        <a:p>
          <a:endParaRPr lang="en-US" sz="1800"/>
        </a:p>
      </dgm:t>
    </dgm:pt>
    <dgm:pt modelId="{B07FC2A1-4D41-9B43-8339-C454EA74DE4B}" type="sibTrans" cxnId="{23C38FD2-590E-974D-ABF5-37F009AE4C14}">
      <dgm:prSet/>
      <dgm:spPr/>
      <dgm:t>
        <a:bodyPr/>
        <a:lstStyle/>
        <a:p>
          <a:endParaRPr lang="en-US"/>
        </a:p>
      </dgm:t>
    </dgm:pt>
    <dgm:pt modelId="{121E9E6A-C789-E743-99DD-60AEB8BD043D}">
      <dgm:prSet phldrT="[Text]" custT="1"/>
      <dgm:spPr>
        <a:solidFill>
          <a:schemeClr val="accent2">
            <a:lumMod val="60000"/>
            <a:lumOff val="40000"/>
          </a:schemeClr>
        </a:solidFill>
      </dgm:spPr>
      <dgm:t>
        <a:bodyPr/>
        <a:lstStyle/>
        <a:p>
          <a:r>
            <a:rPr lang="en-US" sz="1800" dirty="0">
              <a:solidFill>
                <a:srgbClr val="000000"/>
              </a:solidFill>
            </a:rPr>
            <a:t>Lack of detail</a:t>
          </a:r>
        </a:p>
      </dgm:t>
    </dgm:pt>
    <dgm:pt modelId="{2FCB708D-68B3-954F-B537-E1AF4999A465}" type="sibTrans" cxnId="{AC30D385-F692-8143-BC60-EBEB17332705}">
      <dgm:prSet/>
      <dgm:spPr/>
      <dgm:t>
        <a:bodyPr/>
        <a:lstStyle/>
        <a:p>
          <a:endParaRPr lang="en-US"/>
        </a:p>
      </dgm:t>
    </dgm:pt>
    <dgm:pt modelId="{538EE1A0-9931-AD4F-BABF-61E3061B5CAE}" type="parTrans" cxnId="{AC30D385-F692-8143-BC60-EBEB17332705}">
      <dgm:prSet custT="1"/>
      <dgm:spPr>
        <a:ln>
          <a:solidFill>
            <a:schemeClr val="accent2"/>
          </a:solidFill>
        </a:ln>
      </dgm:spPr>
      <dgm:t>
        <a:bodyPr/>
        <a:lstStyle/>
        <a:p>
          <a:endParaRPr lang="en-US" sz="1800"/>
        </a:p>
      </dgm:t>
    </dgm:pt>
    <dgm:pt modelId="{9589BBF6-7D14-0544-AF97-A35519201F46}">
      <dgm:prSet custT="1"/>
      <dgm:spPr>
        <a:solidFill>
          <a:schemeClr val="accent2"/>
        </a:solidFill>
      </dgm:spPr>
      <dgm:t>
        <a:bodyPr/>
        <a:lstStyle/>
        <a:p>
          <a:r>
            <a:rPr lang="en-US" sz="1800" dirty="0"/>
            <a:t>Fast</a:t>
          </a:r>
          <a:endParaRPr lang="en-US" sz="4800" dirty="0"/>
        </a:p>
      </dgm:t>
    </dgm:pt>
    <dgm:pt modelId="{4DFBC7D2-DF04-D045-B219-FC94E66BA806}" type="parTrans" cxnId="{30E701AD-688E-9C4D-B24B-63B20CCE7CA7}">
      <dgm:prSet custT="1"/>
      <dgm:spPr>
        <a:ln>
          <a:solidFill>
            <a:schemeClr val="accent2"/>
          </a:solidFill>
        </a:ln>
      </dgm:spPr>
      <dgm:t>
        <a:bodyPr/>
        <a:lstStyle/>
        <a:p>
          <a:endParaRPr lang="en-US" sz="400"/>
        </a:p>
      </dgm:t>
    </dgm:pt>
    <dgm:pt modelId="{C0D16022-23E7-D641-8389-59D1FC4E72E2}" type="sibTrans" cxnId="{30E701AD-688E-9C4D-B24B-63B20CCE7CA7}">
      <dgm:prSet/>
      <dgm:spPr/>
      <dgm:t>
        <a:bodyPr/>
        <a:lstStyle/>
        <a:p>
          <a:endParaRPr lang="en-US"/>
        </a:p>
      </dgm:t>
    </dgm:pt>
    <dgm:pt modelId="{2CCA3599-3D47-254A-939C-864D51991F5B}" type="pres">
      <dgm:prSet presAssocID="{2DD427A3-6533-2E4D-9C4E-74DE0B451967}" presName="cycle" presStyleCnt="0">
        <dgm:presLayoutVars>
          <dgm:chMax val="1"/>
          <dgm:dir/>
          <dgm:animLvl val="ctr"/>
          <dgm:resizeHandles val="exact"/>
        </dgm:presLayoutVars>
      </dgm:prSet>
      <dgm:spPr/>
    </dgm:pt>
    <dgm:pt modelId="{9A8D60B7-3E13-A94E-9BBF-2C00AC3CD853}" type="pres">
      <dgm:prSet presAssocID="{13895EC8-570E-7649-AC09-FC0AD8998A62}" presName="centerShape" presStyleLbl="node0" presStyleIdx="0" presStyleCnt="1"/>
      <dgm:spPr/>
    </dgm:pt>
    <dgm:pt modelId="{C6E63EC1-F916-B74D-8C7F-2E99CF2F7510}" type="pres">
      <dgm:prSet presAssocID="{36F88CD3-A166-1846-836D-D9C1132E7F78}" presName="Name9" presStyleLbl="parChTrans1D2" presStyleIdx="0" presStyleCnt="7"/>
      <dgm:spPr/>
    </dgm:pt>
    <dgm:pt modelId="{42F2765F-1A5F-9441-B113-B79CD2FB2E5C}" type="pres">
      <dgm:prSet presAssocID="{36F88CD3-A166-1846-836D-D9C1132E7F78}" presName="connTx" presStyleLbl="parChTrans1D2" presStyleIdx="0" presStyleCnt="7"/>
      <dgm:spPr/>
    </dgm:pt>
    <dgm:pt modelId="{A6EEA6AE-7CB9-0C4A-B862-D24043FD334F}" type="pres">
      <dgm:prSet presAssocID="{F8550240-0D20-D84D-995C-E7697FC7C77E}" presName="node" presStyleLbl="node1" presStyleIdx="0" presStyleCnt="7" custRadScaleRad="99352">
        <dgm:presLayoutVars>
          <dgm:bulletEnabled val="1"/>
        </dgm:presLayoutVars>
      </dgm:prSet>
      <dgm:spPr/>
    </dgm:pt>
    <dgm:pt modelId="{DE43C7D9-2040-D446-951F-A0F0136E06BB}" type="pres">
      <dgm:prSet presAssocID="{566C68A6-9B97-804E-BB8D-AE401FEF3EA1}" presName="Name9" presStyleLbl="parChTrans1D2" presStyleIdx="1" presStyleCnt="7"/>
      <dgm:spPr/>
    </dgm:pt>
    <dgm:pt modelId="{1E791BE0-F4D9-8B43-A749-395ECF023113}" type="pres">
      <dgm:prSet presAssocID="{566C68A6-9B97-804E-BB8D-AE401FEF3EA1}" presName="connTx" presStyleLbl="parChTrans1D2" presStyleIdx="1" presStyleCnt="7"/>
      <dgm:spPr/>
    </dgm:pt>
    <dgm:pt modelId="{6CCBB17A-B458-E241-A4C4-259A9B14FE71}" type="pres">
      <dgm:prSet presAssocID="{1452A6E9-5D04-AD47-9E35-97293998D7C2}" presName="node" presStyleLbl="node1" presStyleIdx="1" presStyleCnt="7">
        <dgm:presLayoutVars>
          <dgm:bulletEnabled val="1"/>
        </dgm:presLayoutVars>
      </dgm:prSet>
      <dgm:spPr/>
    </dgm:pt>
    <dgm:pt modelId="{ADA120D6-A795-1548-99E1-454D20118EDD}" type="pres">
      <dgm:prSet presAssocID="{94CDC7C0-8D7B-5F42-931B-EF4E5ED342F2}" presName="Name9" presStyleLbl="parChTrans1D2" presStyleIdx="2" presStyleCnt="7"/>
      <dgm:spPr/>
    </dgm:pt>
    <dgm:pt modelId="{76DBF2BE-1A34-E940-A606-487E73881349}" type="pres">
      <dgm:prSet presAssocID="{94CDC7C0-8D7B-5F42-931B-EF4E5ED342F2}" presName="connTx" presStyleLbl="parChTrans1D2" presStyleIdx="2" presStyleCnt="7"/>
      <dgm:spPr/>
    </dgm:pt>
    <dgm:pt modelId="{77A73584-5FDD-7448-873C-47234549341D}" type="pres">
      <dgm:prSet presAssocID="{E63947BD-0D4D-7747-B712-460BADEB44F2}" presName="node" presStyleLbl="node1" presStyleIdx="2" presStyleCnt="7">
        <dgm:presLayoutVars>
          <dgm:bulletEnabled val="1"/>
        </dgm:presLayoutVars>
      </dgm:prSet>
      <dgm:spPr/>
    </dgm:pt>
    <dgm:pt modelId="{B41076B0-3AB1-DE47-AA51-6B1CD8DAA508}" type="pres">
      <dgm:prSet presAssocID="{F0FD30C2-0492-E64F-97D7-EE389AABC2A7}" presName="Name9" presStyleLbl="parChTrans1D2" presStyleIdx="3" presStyleCnt="7"/>
      <dgm:spPr/>
    </dgm:pt>
    <dgm:pt modelId="{BFABAEE9-8F4C-BA44-91D9-BDCD08F30205}" type="pres">
      <dgm:prSet presAssocID="{F0FD30C2-0492-E64F-97D7-EE389AABC2A7}" presName="connTx" presStyleLbl="parChTrans1D2" presStyleIdx="3" presStyleCnt="7"/>
      <dgm:spPr/>
    </dgm:pt>
    <dgm:pt modelId="{FAD397B9-9159-704C-9E9C-EAD9BEEFD36D}" type="pres">
      <dgm:prSet presAssocID="{29AE15F0-A314-1241-96F2-0A58E99BEA02}" presName="node" presStyleLbl="node1" presStyleIdx="3" presStyleCnt="7" custRadScaleRad="100585" custRadScaleInc="623">
        <dgm:presLayoutVars>
          <dgm:bulletEnabled val="1"/>
        </dgm:presLayoutVars>
      </dgm:prSet>
      <dgm:spPr/>
    </dgm:pt>
    <dgm:pt modelId="{449208FC-CE80-F540-AB16-8D111F0C55C6}" type="pres">
      <dgm:prSet presAssocID="{4DFBC7D2-DF04-D045-B219-FC94E66BA806}" presName="Name9" presStyleLbl="parChTrans1D2" presStyleIdx="4" presStyleCnt="7"/>
      <dgm:spPr/>
    </dgm:pt>
    <dgm:pt modelId="{A589AC62-E341-7E45-BA8F-D1333B495F57}" type="pres">
      <dgm:prSet presAssocID="{4DFBC7D2-DF04-D045-B219-FC94E66BA806}" presName="connTx" presStyleLbl="parChTrans1D2" presStyleIdx="4" presStyleCnt="7"/>
      <dgm:spPr/>
    </dgm:pt>
    <dgm:pt modelId="{D0CEC8DD-9CF7-D94F-9344-316489C30204}" type="pres">
      <dgm:prSet presAssocID="{9589BBF6-7D14-0544-AF97-A35519201F46}" presName="node" presStyleLbl="node1" presStyleIdx="4" presStyleCnt="7" custRadScaleRad="100585" custRadScaleInc="-623">
        <dgm:presLayoutVars>
          <dgm:bulletEnabled val="1"/>
        </dgm:presLayoutVars>
      </dgm:prSet>
      <dgm:spPr/>
    </dgm:pt>
    <dgm:pt modelId="{5CE5AAFE-AA45-3349-BE82-29034D67DDB8}" type="pres">
      <dgm:prSet presAssocID="{2E98641F-3F07-0648-BCCE-12126C51426F}" presName="Name9" presStyleLbl="parChTrans1D2" presStyleIdx="5" presStyleCnt="7"/>
      <dgm:spPr/>
    </dgm:pt>
    <dgm:pt modelId="{48B8C678-9B22-8947-83E1-F69B7694AEED}" type="pres">
      <dgm:prSet presAssocID="{2E98641F-3F07-0648-BCCE-12126C51426F}" presName="connTx" presStyleLbl="parChTrans1D2" presStyleIdx="5" presStyleCnt="7"/>
      <dgm:spPr/>
    </dgm:pt>
    <dgm:pt modelId="{54726B52-FE72-1844-9844-A870683F6AEE}" type="pres">
      <dgm:prSet presAssocID="{12A89C37-1CCA-4B44-9038-E76D65B172C4}" presName="node" presStyleLbl="node1" presStyleIdx="5" presStyleCnt="7">
        <dgm:presLayoutVars>
          <dgm:bulletEnabled val="1"/>
        </dgm:presLayoutVars>
      </dgm:prSet>
      <dgm:spPr/>
    </dgm:pt>
    <dgm:pt modelId="{58FFDACD-6B4F-464A-B39C-1A519A1B236F}" type="pres">
      <dgm:prSet presAssocID="{538EE1A0-9931-AD4F-BABF-61E3061B5CAE}" presName="Name9" presStyleLbl="parChTrans1D2" presStyleIdx="6" presStyleCnt="7"/>
      <dgm:spPr/>
    </dgm:pt>
    <dgm:pt modelId="{A6EACDB2-3ED5-9B47-903E-83BE3C544B26}" type="pres">
      <dgm:prSet presAssocID="{538EE1A0-9931-AD4F-BABF-61E3061B5CAE}" presName="connTx" presStyleLbl="parChTrans1D2" presStyleIdx="6" presStyleCnt="7"/>
      <dgm:spPr/>
    </dgm:pt>
    <dgm:pt modelId="{9131DC95-9AEC-A04A-B21E-A6E82DE8B24F}" type="pres">
      <dgm:prSet presAssocID="{121E9E6A-C789-E743-99DD-60AEB8BD043D}" presName="node" presStyleLbl="node1" presStyleIdx="6" presStyleCnt="7">
        <dgm:presLayoutVars>
          <dgm:bulletEnabled val="1"/>
        </dgm:presLayoutVars>
      </dgm:prSet>
      <dgm:spPr/>
    </dgm:pt>
  </dgm:ptLst>
  <dgm:cxnLst>
    <dgm:cxn modelId="{30E701AD-688E-9C4D-B24B-63B20CCE7CA7}" srcId="{13895EC8-570E-7649-AC09-FC0AD8998A62}" destId="{9589BBF6-7D14-0544-AF97-A35519201F46}" srcOrd="4" destOrd="0" parTransId="{4DFBC7D2-DF04-D045-B219-FC94E66BA806}" sibTransId="{C0D16022-23E7-D641-8389-59D1FC4E72E2}"/>
    <dgm:cxn modelId="{90ADD243-9FB0-3E4F-BB4C-287D7568DECF}" srcId="{13895EC8-570E-7649-AC09-FC0AD8998A62}" destId="{29AE15F0-A314-1241-96F2-0A58E99BEA02}" srcOrd="3" destOrd="0" parTransId="{F0FD30C2-0492-E64F-97D7-EE389AABC2A7}" sibTransId="{F64D2718-87C9-E04F-8094-8C83D9BAAB3F}"/>
    <dgm:cxn modelId="{7F56574A-31A0-2E47-B692-82395B0BEDA4}" type="presOf" srcId="{F0FD30C2-0492-E64F-97D7-EE389AABC2A7}" destId="{BFABAEE9-8F4C-BA44-91D9-BDCD08F30205}" srcOrd="1" destOrd="0" presId="urn:microsoft.com/office/officeart/2005/8/layout/radial1"/>
    <dgm:cxn modelId="{C184454D-8542-EB49-85DC-E9800E935DF3}" type="presOf" srcId="{12A89C37-1CCA-4B44-9038-E76D65B172C4}" destId="{54726B52-FE72-1844-9844-A870683F6AEE}" srcOrd="0" destOrd="0" presId="urn:microsoft.com/office/officeart/2005/8/layout/radial1"/>
    <dgm:cxn modelId="{053B1EAB-4D92-0C44-B441-8767CC028C1F}" type="presOf" srcId="{2E98641F-3F07-0648-BCCE-12126C51426F}" destId="{5CE5AAFE-AA45-3349-BE82-29034D67DDB8}" srcOrd="0" destOrd="0" presId="urn:microsoft.com/office/officeart/2005/8/layout/radial1"/>
    <dgm:cxn modelId="{AC30D385-F692-8143-BC60-EBEB17332705}" srcId="{13895EC8-570E-7649-AC09-FC0AD8998A62}" destId="{121E9E6A-C789-E743-99DD-60AEB8BD043D}" srcOrd="6" destOrd="0" parTransId="{538EE1A0-9931-AD4F-BABF-61E3061B5CAE}" sibTransId="{2FCB708D-68B3-954F-B537-E1AF4999A465}"/>
    <dgm:cxn modelId="{97F623A0-4E5A-A747-978A-A660B578F227}" srcId="{2DD427A3-6533-2E4D-9C4E-74DE0B451967}" destId="{13895EC8-570E-7649-AC09-FC0AD8998A62}" srcOrd="0" destOrd="0" parTransId="{5BB13CC1-8B4D-524C-B7C9-709E042AD499}" sibTransId="{3BA841F5-3DCA-024A-BAA9-28795BFEE14E}"/>
    <dgm:cxn modelId="{057120D4-74ED-4C48-8F2E-0B135BD0740C}" type="presOf" srcId="{121E9E6A-C789-E743-99DD-60AEB8BD043D}" destId="{9131DC95-9AEC-A04A-B21E-A6E82DE8B24F}" srcOrd="0" destOrd="0" presId="urn:microsoft.com/office/officeart/2005/8/layout/radial1"/>
    <dgm:cxn modelId="{B20C8699-BC49-D64D-A429-CABF7240EBBE}" type="presOf" srcId="{2DD427A3-6533-2E4D-9C4E-74DE0B451967}" destId="{2CCA3599-3D47-254A-939C-864D51991F5B}" srcOrd="0" destOrd="0" presId="urn:microsoft.com/office/officeart/2005/8/layout/radial1"/>
    <dgm:cxn modelId="{8B8CD349-07A8-BE42-8265-367B43D33D73}" type="presOf" srcId="{9589BBF6-7D14-0544-AF97-A35519201F46}" destId="{D0CEC8DD-9CF7-D94F-9344-316489C30204}" srcOrd="0" destOrd="0" presId="urn:microsoft.com/office/officeart/2005/8/layout/radial1"/>
    <dgm:cxn modelId="{59F6ACD6-94CE-E54A-A944-F871A62B732D}" type="presOf" srcId="{566C68A6-9B97-804E-BB8D-AE401FEF3EA1}" destId="{1E791BE0-F4D9-8B43-A749-395ECF023113}" srcOrd="1" destOrd="0" presId="urn:microsoft.com/office/officeart/2005/8/layout/radial1"/>
    <dgm:cxn modelId="{2FC5F204-767B-544D-8D3D-C47341CC253E}" type="presOf" srcId="{538EE1A0-9931-AD4F-BABF-61E3061B5CAE}" destId="{A6EACDB2-3ED5-9B47-903E-83BE3C544B26}" srcOrd="1" destOrd="0" presId="urn:microsoft.com/office/officeart/2005/8/layout/radial1"/>
    <dgm:cxn modelId="{A933B260-E33A-C34E-BED7-B205330D7784}" type="presOf" srcId="{2E98641F-3F07-0648-BCCE-12126C51426F}" destId="{48B8C678-9B22-8947-83E1-F69B7694AEED}" srcOrd="1" destOrd="0" presId="urn:microsoft.com/office/officeart/2005/8/layout/radial1"/>
    <dgm:cxn modelId="{DB0A9B9C-EE8D-4F42-BE80-B8D8FB3CBD0A}" type="presOf" srcId="{4DFBC7D2-DF04-D045-B219-FC94E66BA806}" destId="{449208FC-CE80-F540-AB16-8D111F0C55C6}" srcOrd="0" destOrd="0" presId="urn:microsoft.com/office/officeart/2005/8/layout/radial1"/>
    <dgm:cxn modelId="{23C38FD2-590E-974D-ABF5-37F009AE4C14}" srcId="{13895EC8-570E-7649-AC09-FC0AD8998A62}" destId="{12A89C37-1CCA-4B44-9038-E76D65B172C4}" srcOrd="5" destOrd="0" parTransId="{2E98641F-3F07-0648-BCCE-12126C51426F}" sibTransId="{B07FC2A1-4D41-9B43-8339-C454EA74DE4B}"/>
    <dgm:cxn modelId="{C4383F38-A4BA-F14A-8A2A-A4F42A6B18B0}" type="presOf" srcId="{29AE15F0-A314-1241-96F2-0A58E99BEA02}" destId="{FAD397B9-9159-704C-9E9C-EAD9BEEFD36D}" srcOrd="0" destOrd="0" presId="urn:microsoft.com/office/officeart/2005/8/layout/radial1"/>
    <dgm:cxn modelId="{0D2BE55E-5A8C-3640-86B5-3FCD0779340E}" srcId="{13895EC8-570E-7649-AC09-FC0AD8998A62}" destId="{E63947BD-0D4D-7747-B712-460BADEB44F2}" srcOrd="2" destOrd="0" parTransId="{94CDC7C0-8D7B-5F42-931B-EF4E5ED342F2}" sibTransId="{753A07D6-0A52-854F-A873-1D51B9CCA350}"/>
    <dgm:cxn modelId="{B9AC684E-70B2-4E46-9204-E3A228D326E1}" type="presOf" srcId="{E63947BD-0D4D-7747-B712-460BADEB44F2}" destId="{77A73584-5FDD-7448-873C-47234549341D}" srcOrd="0" destOrd="0" presId="urn:microsoft.com/office/officeart/2005/8/layout/radial1"/>
    <dgm:cxn modelId="{52E26156-5134-4D4A-9448-07F32D437271}" type="presOf" srcId="{538EE1A0-9931-AD4F-BABF-61E3061B5CAE}" destId="{58FFDACD-6B4F-464A-B39C-1A519A1B236F}" srcOrd="0" destOrd="0" presId="urn:microsoft.com/office/officeart/2005/8/layout/radial1"/>
    <dgm:cxn modelId="{D2A4CB05-74E7-5B42-8931-0B4E044EF642}" type="presOf" srcId="{566C68A6-9B97-804E-BB8D-AE401FEF3EA1}" destId="{DE43C7D9-2040-D446-951F-A0F0136E06BB}" srcOrd="0" destOrd="0" presId="urn:microsoft.com/office/officeart/2005/8/layout/radial1"/>
    <dgm:cxn modelId="{05D64D7D-F1EE-DB4A-9DA6-1FCABB6DE4A7}" type="presOf" srcId="{1452A6E9-5D04-AD47-9E35-97293998D7C2}" destId="{6CCBB17A-B458-E241-A4C4-259A9B14FE71}" srcOrd="0" destOrd="0" presId="urn:microsoft.com/office/officeart/2005/8/layout/radial1"/>
    <dgm:cxn modelId="{854CCECE-A19E-6144-A94C-A026DD7E52A3}" type="presOf" srcId="{F8550240-0D20-D84D-995C-E7697FC7C77E}" destId="{A6EEA6AE-7CB9-0C4A-B862-D24043FD334F}" srcOrd="0" destOrd="0" presId="urn:microsoft.com/office/officeart/2005/8/layout/radial1"/>
    <dgm:cxn modelId="{C82016FC-952E-1444-9169-CB36C168D864}" type="presOf" srcId="{13895EC8-570E-7649-AC09-FC0AD8998A62}" destId="{9A8D60B7-3E13-A94E-9BBF-2C00AC3CD853}" srcOrd="0" destOrd="0" presId="urn:microsoft.com/office/officeart/2005/8/layout/radial1"/>
    <dgm:cxn modelId="{2C33D37C-022A-9043-BD83-19EF35D133C2}" type="presOf" srcId="{94CDC7C0-8D7B-5F42-931B-EF4E5ED342F2}" destId="{ADA120D6-A795-1548-99E1-454D20118EDD}" srcOrd="0" destOrd="0" presId="urn:microsoft.com/office/officeart/2005/8/layout/radial1"/>
    <dgm:cxn modelId="{532BEB37-F1A7-7245-B246-71516A0A731C}" type="presOf" srcId="{36F88CD3-A166-1846-836D-D9C1132E7F78}" destId="{42F2765F-1A5F-9441-B113-B79CD2FB2E5C}" srcOrd="1" destOrd="0" presId="urn:microsoft.com/office/officeart/2005/8/layout/radial1"/>
    <dgm:cxn modelId="{B9E13975-3F87-BF4E-9DB8-0CB26A8DDF54}" type="presOf" srcId="{94CDC7C0-8D7B-5F42-931B-EF4E5ED342F2}" destId="{76DBF2BE-1A34-E940-A606-487E73881349}" srcOrd="1" destOrd="0" presId="urn:microsoft.com/office/officeart/2005/8/layout/radial1"/>
    <dgm:cxn modelId="{913792BB-BBFF-2942-8610-2523F4A7FA8C}" type="presOf" srcId="{36F88CD3-A166-1846-836D-D9C1132E7F78}" destId="{C6E63EC1-F916-B74D-8C7F-2E99CF2F7510}" srcOrd="0" destOrd="0" presId="urn:microsoft.com/office/officeart/2005/8/layout/radial1"/>
    <dgm:cxn modelId="{1B07CA9C-ACE6-1F45-8F40-AFF4492DEFBC}" type="presOf" srcId="{F0FD30C2-0492-E64F-97D7-EE389AABC2A7}" destId="{B41076B0-3AB1-DE47-AA51-6B1CD8DAA508}" srcOrd="0" destOrd="0" presId="urn:microsoft.com/office/officeart/2005/8/layout/radial1"/>
    <dgm:cxn modelId="{A7E69643-82AE-544B-8FD7-3CE92EB69DE0}" type="presOf" srcId="{4DFBC7D2-DF04-D045-B219-FC94E66BA806}" destId="{A589AC62-E341-7E45-BA8F-D1333B495F57}" srcOrd="1" destOrd="0" presId="urn:microsoft.com/office/officeart/2005/8/layout/radial1"/>
    <dgm:cxn modelId="{91B5633F-6884-A54A-8F24-0B58664ABFB1}" srcId="{13895EC8-570E-7649-AC09-FC0AD8998A62}" destId="{1452A6E9-5D04-AD47-9E35-97293998D7C2}" srcOrd="1" destOrd="0" parTransId="{566C68A6-9B97-804E-BB8D-AE401FEF3EA1}" sibTransId="{9D94D5DB-C10A-3E4B-A2B4-FD308333DD4D}"/>
    <dgm:cxn modelId="{6B6B8FF4-D835-F74A-8F2B-9F16ED81F051}" srcId="{13895EC8-570E-7649-AC09-FC0AD8998A62}" destId="{F8550240-0D20-D84D-995C-E7697FC7C77E}" srcOrd="0" destOrd="0" parTransId="{36F88CD3-A166-1846-836D-D9C1132E7F78}" sibTransId="{28E44133-E5B5-8640-94D1-339783CE4611}"/>
    <dgm:cxn modelId="{4C64D035-C4D9-0C4F-A674-71FB867CB1D1}" type="presParOf" srcId="{2CCA3599-3D47-254A-939C-864D51991F5B}" destId="{9A8D60B7-3E13-A94E-9BBF-2C00AC3CD853}" srcOrd="0" destOrd="0" presId="urn:microsoft.com/office/officeart/2005/8/layout/radial1"/>
    <dgm:cxn modelId="{4032722D-8B91-C048-AEEF-70CD88AA9505}" type="presParOf" srcId="{2CCA3599-3D47-254A-939C-864D51991F5B}" destId="{C6E63EC1-F916-B74D-8C7F-2E99CF2F7510}" srcOrd="1" destOrd="0" presId="urn:microsoft.com/office/officeart/2005/8/layout/radial1"/>
    <dgm:cxn modelId="{67C6749C-7249-6A44-AC7A-84969100AE7C}" type="presParOf" srcId="{C6E63EC1-F916-B74D-8C7F-2E99CF2F7510}" destId="{42F2765F-1A5F-9441-B113-B79CD2FB2E5C}" srcOrd="0" destOrd="0" presId="urn:microsoft.com/office/officeart/2005/8/layout/radial1"/>
    <dgm:cxn modelId="{D3DAD820-F05F-1949-89C5-FB26A3648008}" type="presParOf" srcId="{2CCA3599-3D47-254A-939C-864D51991F5B}" destId="{A6EEA6AE-7CB9-0C4A-B862-D24043FD334F}" srcOrd="2" destOrd="0" presId="urn:microsoft.com/office/officeart/2005/8/layout/radial1"/>
    <dgm:cxn modelId="{14F087F1-D7C4-3540-985A-F01B63EF6D70}" type="presParOf" srcId="{2CCA3599-3D47-254A-939C-864D51991F5B}" destId="{DE43C7D9-2040-D446-951F-A0F0136E06BB}" srcOrd="3" destOrd="0" presId="urn:microsoft.com/office/officeart/2005/8/layout/radial1"/>
    <dgm:cxn modelId="{C59002C6-BF3F-F843-ACD8-F4C37F5D5487}" type="presParOf" srcId="{DE43C7D9-2040-D446-951F-A0F0136E06BB}" destId="{1E791BE0-F4D9-8B43-A749-395ECF023113}" srcOrd="0" destOrd="0" presId="urn:microsoft.com/office/officeart/2005/8/layout/radial1"/>
    <dgm:cxn modelId="{C6972ABA-F600-DB44-8562-AF6CEB278E12}" type="presParOf" srcId="{2CCA3599-3D47-254A-939C-864D51991F5B}" destId="{6CCBB17A-B458-E241-A4C4-259A9B14FE71}" srcOrd="4" destOrd="0" presId="urn:microsoft.com/office/officeart/2005/8/layout/radial1"/>
    <dgm:cxn modelId="{3EE77756-68D5-1444-AD8A-6BECA9373287}" type="presParOf" srcId="{2CCA3599-3D47-254A-939C-864D51991F5B}" destId="{ADA120D6-A795-1548-99E1-454D20118EDD}" srcOrd="5" destOrd="0" presId="urn:microsoft.com/office/officeart/2005/8/layout/radial1"/>
    <dgm:cxn modelId="{8601B2C4-E20B-264B-9CE6-839B6D4DBF73}" type="presParOf" srcId="{ADA120D6-A795-1548-99E1-454D20118EDD}" destId="{76DBF2BE-1A34-E940-A606-487E73881349}" srcOrd="0" destOrd="0" presId="urn:microsoft.com/office/officeart/2005/8/layout/radial1"/>
    <dgm:cxn modelId="{36346B30-5B4F-0D4E-8FAE-FA548391E851}" type="presParOf" srcId="{2CCA3599-3D47-254A-939C-864D51991F5B}" destId="{77A73584-5FDD-7448-873C-47234549341D}" srcOrd="6" destOrd="0" presId="urn:microsoft.com/office/officeart/2005/8/layout/radial1"/>
    <dgm:cxn modelId="{FD7677D9-2F5C-C048-AD6B-8BC1F83A7DDB}" type="presParOf" srcId="{2CCA3599-3D47-254A-939C-864D51991F5B}" destId="{B41076B0-3AB1-DE47-AA51-6B1CD8DAA508}" srcOrd="7" destOrd="0" presId="urn:microsoft.com/office/officeart/2005/8/layout/radial1"/>
    <dgm:cxn modelId="{B7854223-AD7E-724E-937A-D02A7227C7C9}" type="presParOf" srcId="{B41076B0-3AB1-DE47-AA51-6B1CD8DAA508}" destId="{BFABAEE9-8F4C-BA44-91D9-BDCD08F30205}" srcOrd="0" destOrd="0" presId="urn:microsoft.com/office/officeart/2005/8/layout/radial1"/>
    <dgm:cxn modelId="{CBE79040-2A21-184A-A69B-0B132E6DCFF0}" type="presParOf" srcId="{2CCA3599-3D47-254A-939C-864D51991F5B}" destId="{FAD397B9-9159-704C-9E9C-EAD9BEEFD36D}" srcOrd="8" destOrd="0" presId="urn:microsoft.com/office/officeart/2005/8/layout/radial1"/>
    <dgm:cxn modelId="{74DC1510-0634-9F4E-9188-941BFFF564D0}" type="presParOf" srcId="{2CCA3599-3D47-254A-939C-864D51991F5B}" destId="{449208FC-CE80-F540-AB16-8D111F0C55C6}" srcOrd="9" destOrd="0" presId="urn:microsoft.com/office/officeart/2005/8/layout/radial1"/>
    <dgm:cxn modelId="{DDC4228F-B5AD-6049-B723-5926A89BFB63}" type="presParOf" srcId="{449208FC-CE80-F540-AB16-8D111F0C55C6}" destId="{A589AC62-E341-7E45-BA8F-D1333B495F57}" srcOrd="0" destOrd="0" presId="urn:microsoft.com/office/officeart/2005/8/layout/radial1"/>
    <dgm:cxn modelId="{F3477A3C-465B-A641-928F-AF299DA20A7A}" type="presParOf" srcId="{2CCA3599-3D47-254A-939C-864D51991F5B}" destId="{D0CEC8DD-9CF7-D94F-9344-316489C30204}" srcOrd="10" destOrd="0" presId="urn:microsoft.com/office/officeart/2005/8/layout/radial1"/>
    <dgm:cxn modelId="{7BBE609F-14D4-D149-B26E-E577E1F63EDA}" type="presParOf" srcId="{2CCA3599-3D47-254A-939C-864D51991F5B}" destId="{5CE5AAFE-AA45-3349-BE82-29034D67DDB8}" srcOrd="11" destOrd="0" presId="urn:microsoft.com/office/officeart/2005/8/layout/radial1"/>
    <dgm:cxn modelId="{D887DDA6-079B-164A-AEE2-27D6B3B2AA91}" type="presParOf" srcId="{5CE5AAFE-AA45-3349-BE82-29034D67DDB8}" destId="{48B8C678-9B22-8947-83E1-F69B7694AEED}" srcOrd="0" destOrd="0" presId="urn:microsoft.com/office/officeart/2005/8/layout/radial1"/>
    <dgm:cxn modelId="{8A64880F-BD99-2C43-9437-1041B16AAE85}" type="presParOf" srcId="{2CCA3599-3D47-254A-939C-864D51991F5B}" destId="{54726B52-FE72-1844-9844-A870683F6AEE}" srcOrd="12" destOrd="0" presId="urn:microsoft.com/office/officeart/2005/8/layout/radial1"/>
    <dgm:cxn modelId="{4449B95D-5687-4941-AE6D-B8A82FFABFA3}" type="presParOf" srcId="{2CCA3599-3D47-254A-939C-864D51991F5B}" destId="{58FFDACD-6B4F-464A-B39C-1A519A1B236F}" srcOrd="13" destOrd="0" presId="urn:microsoft.com/office/officeart/2005/8/layout/radial1"/>
    <dgm:cxn modelId="{28C81C2B-6C45-4241-A6AA-D3DCF3039076}" type="presParOf" srcId="{58FFDACD-6B4F-464A-B39C-1A519A1B236F}" destId="{A6EACDB2-3ED5-9B47-903E-83BE3C544B26}" srcOrd="0" destOrd="0" presId="urn:microsoft.com/office/officeart/2005/8/layout/radial1"/>
    <dgm:cxn modelId="{0D4C8799-0B5F-2045-805D-BA0EEB507C3F}" type="presParOf" srcId="{2CCA3599-3D47-254A-939C-864D51991F5B}" destId="{9131DC95-9AEC-A04A-B21E-A6E82DE8B24F}"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DF585-925D-0649-91F1-E56CF1D42ACF}">
      <dsp:nvSpPr>
        <dsp:cNvPr id="0" name=""/>
        <dsp:cNvSpPr/>
      </dsp:nvSpPr>
      <dsp:spPr>
        <a:xfrm>
          <a:off x="8692" y="40483"/>
          <a:ext cx="3845569" cy="1411200"/>
        </a:xfrm>
        <a:prstGeom prst="rect">
          <a:avLst/>
        </a:prstGeom>
        <a:solidFill>
          <a:schemeClr val="accent2"/>
        </a:solidFill>
        <a:ln w="25400" cap="flat" cmpd="sng" algn="ctr">
          <a:solidFill>
            <a:schemeClr val="accent2">
              <a:shade val="50000"/>
            </a:schemeClr>
          </a:solidFill>
          <a:prstDash val="solid"/>
        </a:ln>
        <a:effectLst/>
        <a:scene3d>
          <a:camera prst="orthographicFront">
            <a:rot lat="0" lon="0" rev="0"/>
          </a:camera>
          <a:lightRig rig="contrasting" dir="t">
            <a:rot lat="0" lon="0" rev="1200000"/>
          </a:lightRig>
        </a:scene3d>
        <a:sp3d/>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cs typeface="Arial" panose="020B0604020202020204" pitchFamily="34" charset="0"/>
            </a:rPr>
            <a:t>Dietary intake</a:t>
          </a:r>
          <a:endParaRPr lang="en-US" sz="2400" i="1" kern="1200" dirty="0">
            <a:latin typeface="+mj-lt"/>
            <a:cs typeface="Arial" panose="020B0604020202020204" pitchFamily="34" charset="0"/>
          </a:endParaRPr>
        </a:p>
      </dsp:txBody>
      <dsp:txXfrm>
        <a:off x="8692" y="40483"/>
        <a:ext cx="3845569" cy="1411200"/>
      </dsp:txXfrm>
    </dsp:sp>
    <dsp:sp modelId="{70826FB2-9CB4-8448-A848-17A9C88AB445}">
      <dsp:nvSpPr>
        <dsp:cNvPr id="0" name=""/>
        <dsp:cNvSpPr/>
      </dsp:nvSpPr>
      <dsp:spPr>
        <a:xfrm>
          <a:off x="40" y="1431602"/>
          <a:ext cx="3845569" cy="2152080"/>
        </a:xfrm>
        <a:prstGeom prst="rect">
          <a:avLst/>
        </a:prstGeom>
        <a:solidFill>
          <a:schemeClr val="tx1">
            <a:lumMod val="10000"/>
            <a:lumOff val="90000"/>
          </a:schemeClr>
        </a:solidFill>
        <a:ln w="25400" cap="flat" cmpd="sng" algn="ctr">
          <a:solidFill>
            <a:schemeClr val="tx1"/>
          </a:solidFill>
          <a:prstDash val="solid"/>
        </a:ln>
        <a:effectLst/>
        <a:scene3d>
          <a:camera prst="orthographicFront">
            <a:rot lat="0" lon="0" rev="0"/>
          </a:camera>
          <a:lightRig rig="contrasting" dir="t">
            <a:rot lat="0" lon="0" rev="1200000"/>
          </a:lightRig>
        </a:scene3d>
        <a:sp3d/>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mj-lt"/>
              <a:cs typeface="Arial" panose="020B0604020202020204" pitchFamily="34" charset="0"/>
            </a:rPr>
            <a:t>Consumption of foods, beverages, supplements</a:t>
          </a:r>
        </a:p>
        <a:p>
          <a:pPr marL="228600" lvl="1" indent="-228600" algn="l" defTabSz="1066800">
            <a:lnSpc>
              <a:spcPct val="90000"/>
            </a:lnSpc>
            <a:spcBef>
              <a:spcPct val="0"/>
            </a:spcBef>
            <a:spcAft>
              <a:spcPct val="15000"/>
            </a:spcAft>
            <a:buChar char="•"/>
          </a:pPr>
          <a:r>
            <a:rPr lang="en-US" sz="2400" kern="1200" dirty="0">
              <a:latin typeface="+mj-lt"/>
              <a:cs typeface="Arial" panose="020B0604020202020204" pitchFamily="34" charset="0"/>
            </a:rPr>
            <a:t>Frequency of consumption</a:t>
          </a:r>
        </a:p>
        <a:p>
          <a:pPr marL="228600" lvl="1" indent="-228600" algn="l" defTabSz="1066800">
            <a:lnSpc>
              <a:spcPct val="90000"/>
            </a:lnSpc>
            <a:spcBef>
              <a:spcPct val="0"/>
            </a:spcBef>
            <a:spcAft>
              <a:spcPct val="15000"/>
            </a:spcAft>
            <a:buChar char="•"/>
          </a:pPr>
          <a:r>
            <a:rPr lang="en-US" sz="2400" kern="1200" dirty="0">
              <a:latin typeface="+mj-lt"/>
              <a:cs typeface="Arial" panose="020B0604020202020204" pitchFamily="34" charset="0"/>
            </a:rPr>
            <a:t>Contextual details</a:t>
          </a:r>
        </a:p>
      </dsp:txBody>
      <dsp:txXfrm>
        <a:off x="40" y="1431602"/>
        <a:ext cx="3845569" cy="2152080"/>
      </dsp:txXfrm>
    </dsp:sp>
    <dsp:sp modelId="{500A6201-9F03-6540-9DB1-E6E1D0869D34}">
      <dsp:nvSpPr>
        <dsp:cNvPr id="0" name=""/>
        <dsp:cNvSpPr/>
      </dsp:nvSpPr>
      <dsp:spPr>
        <a:xfrm>
          <a:off x="4384027" y="31338"/>
          <a:ext cx="3845569" cy="1411200"/>
        </a:xfrm>
        <a:prstGeom prst="rect">
          <a:avLst/>
        </a:prstGeom>
        <a:solidFill>
          <a:schemeClr val="accent2"/>
        </a:solidFill>
        <a:ln w="25400" cap="flat" cmpd="sng" algn="ctr">
          <a:solidFill>
            <a:schemeClr val="accent2">
              <a:shade val="50000"/>
            </a:schemeClr>
          </a:solidFill>
          <a:prstDash val="solid"/>
        </a:ln>
        <a:effectLst/>
        <a:scene3d>
          <a:camera prst="orthographicFront">
            <a:rot lat="0" lon="0" rev="0"/>
          </a:camera>
          <a:lightRig rig="contrasting" dir="t">
            <a:rot lat="0" lon="0" rev="1200000"/>
          </a:lightRig>
        </a:scene3d>
        <a:sp3d/>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ts val="0"/>
            </a:spcAft>
            <a:buNone/>
          </a:pPr>
          <a:r>
            <a:rPr lang="en-US" sz="2400" kern="1200" dirty="0">
              <a:latin typeface="+mj-lt"/>
              <a:cs typeface="Arial" panose="020B0604020202020204" pitchFamily="34" charset="0"/>
            </a:rPr>
            <a:t>Other dietary behaviors </a:t>
          </a:r>
        </a:p>
        <a:p>
          <a:pPr marL="0" lvl="0" indent="0" algn="ctr" defTabSz="1066800">
            <a:lnSpc>
              <a:spcPct val="90000"/>
            </a:lnSpc>
            <a:spcBef>
              <a:spcPct val="0"/>
            </a:spcBef>
            <a:spcAft>
              <a:spcPts val="0"/>
            </a:spcAft>
            <a:buNone/>
          </a:pPr>
          <a:r>
            <a:rPr lang="en-US" sz="2400" kern="1200" dirty="0">
              <a:latin typeface="+mj-lt"/>
              <a:cs typeface="Arial" panose="020B0604020202020204" pitchFamily="34" charset="0"/>
            </a:rPr>
            <a:t>and constructs</a:t>
          </a:r>
          <a:endParaRPr lang="en-US" sz="2400" i="1" kern="1200" dirty="0">
            <a:latin typeface="+mj-lt"/>
            <a:cs typeface="Arial" panose="020B0604020202020204" pitchFamily="34" charset="0"/>
          </a:endParaRPr>
        </a:p>
      </dsp:txBody>
      <dsp:txXfrm>
        <a:off x="4384027" y="31338"/>
        <a:ext cx="3845569" cy="1411200"/>
      </dsp:txXfrm>
    </dsp:sp>
    <dsp:sp modelId="{D7CEFDEF-FA03-F147-BD76-73236A3F9505}">
      <dsp:nvSpPr>
        <dsp:cNvPr id="0" name=""/>
        <dsp:cNvSpPr/>
      </dsp:nvSpPr>
      <dsp:spPr>
        <a:xfrm>
          <a:off x="4383989" y="1431602"/>
          <a:ext cx="3845569" cy="2152080"/>
        </a:xfrm>
        <a:prstGeom prst="rect">
          <a:avLst/>
        </a:prstGeom>
        <a:solidFill>
          <a:schemeClr val="tx1">
            <a:lumMod val="10000"/>
            <a:lumOff val="90000"/>
          </a:schemeClr>
        </a:solidFill>
        <a:ln w="25400" cap="flat" cmpd="sng" algn="ctr">
          <a:solidFill>
            <a:schemeClr val="tx1"/>
          </a:solidFill>
          <a:prstDash val="solid"/>
        </a:ln>
        <a:effectLst/>
        <a:scene3d>
          <a:camera prst="orthographicFront">
            <a:rot lat="0" lon="0" rev="0"/>
          </a:camera>
          <a:lightRig rig="contrasting" dir="t">
            <a:rot lat="0" lon="0" rev="1200000"/>
          </a:lightRig>
        </a:scene3d>
        <a:sp3d/>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mj-lt"/>
              <a:cs typeface="Arial" panose="020B0604020202020204" pitchFamily="34" charset="0"/>
            </a:rPr>
            <a:t>Eating attitudes</a:t>
          </a:r>
        </a:p>
        <a:p>
          <a:pPr marL="228600" lvl="1" indent="-228600" algn="l" defTabSz="1066800">
            <a:lnSpc>
              <a:spcPct val="90000"/>
            </a:lnSpc>
            <a:spcBef>
              <a:spcPct val="0"/>
            </a:spcBef>
            <a:spcAft>
              <a:spcPct val="15000"/>
            </a:spcAft>
            <a:buChar char="•"/>
          </a:pPr>
          <a:r>
            <a:rPr lang="en-US" sz="2400" kern="1200" dirty="0">
              <a:latin typeface="+mj-lt"/>
              <a:cs typeface="Arial" panose="020B0604020202020204" pitchFamily="34" charset="0"/>
            </a:rPr>
            <a:t>Food preferences</a:t>
          </a:r>
        </a:p>
        <a:p>
          <a:pPr marL="228600" lvl="1" indent="-228600" algn="l" defTabSz="1066800">
            <a:lnSpc>
              <a:spcPct val="90000"/>
            </a:lnSpc>
            <a:spcBef>
              <a:spcPct val="0"/>
            </a:spcBef>
            <a:spcAft>
              <a:spcPct val="15000"/>
            </a:spcAft>
            <a:buChar char="•"/>
          </a:pPr>
          <a:r>
            <a:rPr lang="en-US" sz="2400" kern="1200" dirty="0">
              <a:latin typeface="+mj-lt"/>
              <a:cs typeface="Arial" panose="020B0604020202020204" pitchFamily="34" charset="0"/>
            </a:rPr>
            <a:t>Relevant Registry measures usually also assess intake </a:t>
          </a:r>
          <a:r>
            <a:rPr lang="en-US" sz="2400" kern="1200" dirty="0">
              <a:solidFill>
                <a:schemeClr val="accent1"/>
              </a:solidFill>
              <a:latin typeface="+mj-lt"/>
              <a:cs typeface="Arial" panose="020B0604020202020204" pitchFamily="34" charset="0"/>
            </a:rPr>
            <a:t>*</a:t>
          </a:r>
          <a:endParaRPr lang="en-US" sz="2400" kern="1200" dirty="0">
            <a:latin typeface="+mj-lt"/>
            <a:cs typeface="Arial" panose="020B0604020202020204" pitchFamily="34" charset="0"/>
          </a:endParaRPr>
        </a:p>
      </dsp:txBody>
      <dsp:txXfrm>
        <a:off x="4383989" y="1431602"/>
        <a:ext cx="3845569" cy="21520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53116-726D-488C-8036-D8B18C0152A7}">
      <dsp:nvSpPr>
        <dsp:cNvPr id="0" name=""/>
        <dsp:cNvSpPr/>
      </dsp:nvSpPr>
      <dsp:spPr>
        <a:xfrm>
          <a:off x="2573" y="439223"/>
          <a:ext cx="2041648" cy="1224989"/>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Research question</a:t>
          </a:r>
        </a:p>
      </dsp:txBody>
      <dsp:txXfrm>
        <a:off x="2573" y="439223"/>
        <a:ext cx="2041648" cy="1224989"/>
      </dsp:txXfrm>
    </dsp:sp>
    <dsp:sp modelId="{EC5ACDB9-2380-4D5A-BDE7-27D1A744445F}">
      <dsp:nvSpPr>
        <dsp:cNvPr id="0" name=""/>
        <dsp:cNvSpPr/>
      </dsp:nvSpPr>
      <dsp:spPr>
        <a:xfrm>
          <a:off x="2248386" y="439223"/>
          <a:ext cx="2041648" cy="1224989"/>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Target population</a:t>
          </a:r>
        </a:p>
      </dsp:txBody>
      <dsp:txXfrm>
        <a:off x="2248386" y="439223"/>
        <a:ext cx="2041648" cy="1224989"/>
      </dsp:txXfrm>
    </dsp:sp>
    <dsp:sp modelId="{D01889B4-49D4-4286-A207-1E3BB0CA1597}">
      <dsp:nvSpPr>
        <dsp:cNvPr id="0" name=""/>
        <dsp:cNvSpPr/>
      </dsp:nvSpPr>
      <dsp:spPr>
        <a:xfrm>
          <a:off x="4494200" y="439223"/>
          <a:ext cx="2041648" cy="1224989"/>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Study design</a:t>
          </a:r>
        </a:p>
      </dsp:txBody>
      <dsp:txXfrm>
        <a:off x="4494200" y="439223"/>
        <a:ext cx="2041648" cy="1224989"/>
      </dsp:txXfrm>
    </dsp:sp>
    <dsp:sp modelId="{3A2C8796-A60F-48B9-A6A0-9F3121E1CB45}">
      <dsp:nvSpPr>
        <dsp:cNvPr id="0" name=""/>
        <dsp:cNvSpPr/>
      </dsp:nvSpPr>
      <dsp:spPr>
        <a:xfrm>
          <a:off x="6740013" y="439223"/>
          <a:ext cx="2041648" cy="1224989"/>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Data collection</a:t>
          </a:r>
        </a:p>
      </dsp:txBody>
      <dsp:txXfrm>
        <a:off x="6740013" y="439223"/>
        <a:ext cx="2041648" cy="1224989"/>
      </dsp:txXfrm>
    </dsp:sp>
    <dsp:sp modelId="{5F66288F-4FDD-4B68-9EF3-84EC0D59F6E0}">
      <dsp:nvSpPr>
        <dsp:cNvPr id="0" name=""/>
        <dsp:cNvSpPr/>
      </dsp:nvSpPr>
      <dsp:spPr>
        <a:xfrm>
          <a:off x="2573" y="1868377"/>
          <a:ext cx="2041648" cy="1224989"/>
        </a:xfrm>
        <a:prstGeom prst="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Settings</a:t>
          </a:r>
        </a:p>
      </dsp:txBody>
      <dsp:txXfrm>
        <a:off x="2573" y="1868377"/>
        <a:ext cx="2041648" cy="1224989"/>
      </dsp:txXfrm>
    </dsp:sp>
    <dsp:sp modelId="{0467CEEA-17FD-43B4-BF61-4814B787B26E}">
      <dsp:nvSpPr>
        <dsp:cNvPr id="0" name=""/>
        <dsp:cNvSpPr/>
      </dsp:nvSpPr>
      <dsp:spPr>
        <a:xfrm>
          <a:off x="2248386" y="1868377"/>
          <a:ext cx="2041648" cy="1224989"/>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Comprehensive or focused</a:t>
          </a:r>
        </a:p>
      </dsp:txBody>
      <dsp:txXfrm>
        <a:off x="2248386" y="1868377"/>
        <a:ext cx="2041648" cy="1224989"/>
      </dsp:txXfrm>
    </dsp:sp>
    <dsp:sp modelId="{41DA33E6-FAB9-41F2-95B9-CB7EF0B0B565}">
      <dsp:nvSpPr>
        <dsp:cNvPr id="0" name=""/>
        <dsp:cNvSpPr/>
      </dsp:nvSpPr>
      <dsp:spPr>
        <a:xfrm>
          <a:off x="4494200" y="1868377"/>
          <a:ext cx="2041648" cy="1224989"/>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CA" sz="1900" kern="1200" dirty="0"/>
            <a:t>Diet as an exposure, outcome, or covariate</a:t>
          </a:r>
          <a:endParaRPr lang="en-US" sz="1900" kern="1200" dirty="0"/>
        </a:p>
      </dsp:txBody>
      <dsp:txXfrm>
        <a:off x="4494200" y="1868377"/>
        <a:ext cx="2041648" cy="1224989"/>
      </dsp:txXfrm>
    </dsp:sp>
    <dsp:sp modelId="{14B58B9B-C4E4-4C81-B4B3-576398E6E6C7}">
      <dsp:nvSpPr>
        <dsp:cNvPr id="0" name=""/>
        <dsp:cNvSpPr/>
      </dsp:nvSpPr>
      <dsp:spPr>
        <a:xfrm>
          <a:off x="6740013" y="1868377"/>
          <a:ext cx="2041648" cy="1224989"/>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Parameters of interest</a:t>
          </a:r>
        </a:p>
      </dsp:txBody>
      <dsp:txXfrm>
        <a:off x="6740013" y="1868377"/>
        <a:ext cx="2041648" cy="1224989"/>
      </dsp:txXfrm>
    </dsp:sp>
    <dsp:sp modelId="{DD83769F-4560-478C-B372-C3DD8232CB13}">
      <dsp:nvSpPr>
        <dsp:cNvPr id="0" name=""/>
        <dsp:cNvSpPr/>
      </dsp:nvSpPr>
      <dsp:spPr>
        <a:xfrm>
          <a:off x="2248386" y="3297531"/>
          <a:ext cx="2041648" cy="1224989"/>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Complementary measures</a:t>
          </a:r>
        </a:p>
      </dsp:txBody>
      <dsp:txXfrm>
        <a:off x="2248386" y="3297531"/>
        <a:ext cx="2041648" cy="1224989"/>
      </dsp:txXfrm>
    </dsp:sp>
    <dsp:sp modelId="{FC8FA50B-D0A1-4B81-BA5C-3AA1179E3905}">
      <dsp:nvSpPr>
        <dsp:cNvPr id="0" name=""/>
        <dsp:cNvSpPr/>
      </dsp:nvSpPr>
      <dsp:spPr>
        <a:xfrm>
          <a:off x="4494200" y="3297531"/>
          <a:ext cx="2041648" cy="1224989"/>
        </a:xfrm>
        <a:prstGeom prst="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Logistical considerations</a:t>
          </a:r>
        </a:p>
      </dsp:txBody>
      <dsp:txXfrm>
        <a:off x="4494200" y="3297531"/>
        <a:ext cx="2041648" cy="122498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FAAA3-2185-48AD-91DE-C15D0E6B25E6}">
      <dsp:nvSpPr>
        <dsp:cNvPr id="0" name=""/>
        <dsp:cNvSpPr/>
      </dsp:nvSpPr>
      <dsp:spPr>
        <a:xfrm>
          <a:off x="52172" y="3031"/>
          <a:ext cx="2286182" cy="1371709"/>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kern="1200" dirty="0"/>
            <a:t>Influences on diet among population subgroups</a:t>
          </a:r>
          <a:endParaRPr lang="en-US" sz="1700" kern="1200" dirty="0"/>
        </a:p>
      </dsp:txBody>
      <dsp:txXfrm>
        <a:off x="52172" y="3031"/>
        <a:ext cx="2286182" cy="1371709"/>
      </dsp:txXfrm>
    </dsp:sp>
    <dsp:sp modelId="{503C9D4F-7A68-414D-BBAC-9F9311670016}">
      <dsp:nvSpPr>
        <dsp:cNvPr id="0" name=""/>
        <dsp:cNvSpPr/>
      </dsp:nvSpPr>
      <dsp:spPr>
        <a:xfrm>
          <a:off x="2566974" y="3031"/>
          <a:ext cx="2286182" cy="1371709"/>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kern="1200" dirty="0"/>
            <a:t>Associations between diet quality and markers of disease</a:t>
          </a:r>
        </a:p>
      </dsp:txBody>
      <dsp:txXfrm>
        <a:off x="2566974" y="3031"/>
        <a:ext cx="2286182" cy="1371709"/>
      </dsp:txXfrm>
    </dsp:sp>
    <dsp:sp modelId="{4D8B8E91-DE3A-45FE-AC4E-444E9190D48F}">
      <dsp:nvSpPr>
        <dsp:cNvPr id="0" name=""/>
        <dsp:cNvSpPr/>
      </dsp:nvSpPr>
      <dsp:spPr>
        <a:xfrm>
          <a:off x="5081775" y="0"/>
          <a:ext cx="2286182" cy="1371709"/>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kern="1200" dirty="0"/>
            <a:t>Implications of modifications to foods offered for sale in vending machines</a:t>
          </a:r>
        </a:p>
      </dsp:txBody>
      <dsp:txXfrm>
        <a:off x="5081775" y="0"/>
        <a:ext cx="2286182" cy="1371709"/>
      </dsp:txXfrm>
    </dsp:sp>
    <dsp:sp modelId="{8175D786-EB4D-4E44-998A-788B8862D3C7}">
      <dsp:nvSpPr>
        <dsp:cNvPr id="0" name=""/>
        <dsp:cNvSpPr/>
      </dsp:nvSpPr>
      <dsp:spPr>
        <a:xfrm>
          <a:off x="52172" y="1603359"/>
          <a:ext cx="2286182" cy="1371709"/>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kern="1200" dirty="0"/>
            <a:t>Effects of a home-based obesity prevention program on children’s dietary behaviors</a:t>
          </a:r>
        </a:p>
      </dsp:txBody>
      <dsp:txXfrm>
        <a:off x="52172" y="1603359"/>
        <a:ext cx="2286182" cy="1371709"/>
      </dsp:txXfrm>
    </dsp:sp>
    <dsp:sp modelId="{3E9F5A55-4DDA-450A-BF41-A9ADCA57E989}">
      <dsp:nvSpPr>
        <dsp:cNvPr id="0" name=""/>
        <dsp:cNvSpPr/>
      </dsp:nvSpPr>
      <dsp:spPr>
        <a:xfrm>
          <a:off x="2566974" y="1603359"/>
          <a:ext cx="2286182" cy="1371709"/>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kern="1200" dirty="0"/>
            <a:t>Differences in diet quality among subgroups with different rates of obesity</a:t>
          </a:r>
        </a:p>
      </dsp:txBody>
      <dsp:txXfrm>
        <a:off x="2566974" y="1603359"/>
        <a:ext cx="2286182" cy="1371709"/>
      </dsp:txXfrm>
    </dsp:sp>
    <dsp:sp modelId="{A83D83B9-F639-46CC-9D31-8D94263A283F}">
      <dsp:nvSpPr>
        <dsp:cNvPr id="0" name=""/>
        <dsp:cNvSpPr/>
      </dsp:nvSpPr>
      <dsp:spPr>
        <a:xfrm>
          <a:off x="5081775" y="1603359"/>
          <a:ext cx="2286182" cy="1371709"/>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kern="1200" dirty="0"/>
            <a:t>Effects of calorie-labeling on energy intake</a:t>
          </a:r>
        </a:p>
      </dsp:txBody>
      <dsp:txXfrm>
        <a:off x="5081775" y="1603359"/>
        <a:ext cx="2286182" cy="1371709"/>
      </dsp:txXfrm>
    </dsp:sp>
    <dsp:sp modelId="{260CAE88-AA64-4A84-B252-4B97B4AF8C56}">
      <dsp:nvSpPr>
        <dsp:cNvPr id="0" name=""/>
        <dsp:cNvSpPr/>
      </dsp:nvSpPr>
      <dsp:spPr>
        <a:xfrm>
          <a:off x="1309573" y="3203687"/>
          <a:ext cx="2286182" cy="1371709"/>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kern="1200" dirty="0"/>
            <a:t>Children’s food preferences in relation to advertising</a:t>
          </a:r>
        </a:p>
      </dsp:txBody>
      <dsp:txXfrm>
        <a:off x="1309573" y="3203687"/>
        <a:ext cx="2286182" cy="1371709"/>
      </dsp:txXfrm>
    </dsp:sp>
    <dsp:sp modelId="{7C748E26-2810-483C-8187-1C87155E0AA2}">
      <dsp:nvSpPr>
        <dsp:cNvPr id="0" name=""/>
        <dsp:cNvSpPr/>
      </dsp:nvSpPr>
      <dsp:spPr>
        <a:xfrm>
          <a:off x="3824374" y="3203687"/>
          <a:ext cx="2286182" cy="1371709"/>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kern="1200" dirty="0"/>
            <a:t>Impact of a body image program on adolescents’ dietary behaviors and intake </a:t>
          </a:r>
        </a:p>
      </dsp:txBody>
      <dsp:txXfrm>
        <a:off x="3824374" y="3203687"/>
        <a:ext cx="2286182" cy="137170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FAAA3-2185-48AD-91DE-C15D0E6B25E6}">
      <dsp:nvSpPr>
        <dsp:cNvPr id="0" name=""/>
        <dsp:cNvSpPr/>
      </dsp:nvSpPr>
      <dsp:spPr>
        <a:xfrm>
          <a:off x="52172" y="3031"/>
          <a:ext cx="2286182" cy="1371709"/>
        </a:xfrm>
        <a:prstGeom prst="rect">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kern="1200" dirty="0"/>
            <a:t>Influences on diet among population subgroups</a:t>
          </a:r>
          <a:endParaRPr lang="en-US" sz="1700" kern="1200" dirty="0"/>
        </a:p>
      </dsp:txBody>
      <dsp:txXfrm>
        <a:off x="52172" y="3031"/>
        <a:ext cx="2286182" cy="1371709"/>
      </dsp:txXfrm>
    </dsp:sp>
    <dsp:sp modelId="{503C9D4F-7A68-414D-BBAC-9F9311670016}">
      <dsp:nvSpPr>
        <dsp:cNvPr id="0" name=""/>
        <dsp:cNvSpPr/>
      </dsp:nvSpPr>
      <dsp:spPr>
        <a:xfrm>
          <a:off x="2566974" y="3031"/>
          <a:ext cx="2286182" cy="1371709"/>
        </a:xfrm>
        <a:prstGeom prst="rect">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kern="1200" dirty="0"/>
            <a:t>Associations between diet quality and markers of disease</a:t>
          </a:r>
        </a:p>
      </dsp:txBody>
      <dsp:txXfrm>
        <a:off x="2566974" y="3031"/>
        <a:ext cx="2286182" cy="1371709"/>
      </dsp:txXfrm>
    </dsp:sp>
    <dsp:sp modelId="{4D8B8E91-DE3A-45FE-AC4E-444E9190D48F}">
      <dsp:nvSpPr>
        <dsp:cNvPr id="0" name=""/>
        <dsp:cNvSpPr/>
      </dsp:nvSpPr>
      <dsp:spPr>
        <a:xfrm>
          <a:off x="5081775" y="0"/>
          <a:ext cx="2286182" cy="1371709"/>
        </a:xfrm>
        <a:prstGeom prst="rect">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kern="1200" dirty="0"/>
            <a:t>Implications of modifications to foods offered for sale in vending machines</a:t>
          </a:r>
        </a:p>
      </dsp:txBody>
      <dsp:txXfrm>
        <a:off x="5081775" y="0"/>
        <a:ext cx="2286182" cy="1371709"/>
      </dsp:txXfrm>
    </dsp:sp>
    <dsp:sp modelId="{8175D786-EB4D-4E44-998A-788B8862D3C7}">
      <dsp:nvSpPr>
        <dsp:cNvPr id="0" name=""/>
        <dsp:cNvSpPr/>
      </dsp:nvSpPr>
      <dsp:spPr>
        <a:xfrm>
          <a:off x="52172" y="1603359"/>
          <a:ext cx="2286182" cy="1371709"/>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kern="1200" dirty="0"/>
            <a:t>Effects of a home-based obesity prevention program on children’s dietary behaviors</a:t>
          </a:r>
        </a:p>
      </dsp:txBody>
      <dsp:txXfrm>
        <a:off x="52172" y="1603359"/>
        <a:ext cx="2286182" cy="1371709"/>
      </dsp:txXfrm>
    </dsp:sp>
    <dsp:sp modelId="{3E9F5A55-4DDA-450A-BF41-A9ADCA57E989}">
      <dsp:nvSpPr>
        <dsp:cNvPr id="0" name=""/>
        <dsp:cNvSpPr/>
      </dsp:nvSpPr>
      <dsp:spPr>
        <a:xfrm>
          <a:off x="2566974" y="1603359"/>
          <a:ext cx="2286182" cy="1371709"/>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kern="1200" dirty="0"/>
            <a:t>Differences in diet quality among subgroups with different rates of obesity</a:t>
          </a:r>
        </a:p>
      </dsp:txBody>
      <dsp:txXfrm>
        <a:off x="2566974" y="1603359"/>
        <a:ext cx="2286182" cy="1371709"/>
      </dsp:txXfrm>
    </dsp:sp>
    <dsp:sp modelId="{A83D83B9-F639-46CC-9D31-8D94263A283F}">
      <dsp:nvSpPr>
        <dsp:cNvPr id="0" name=""/>
        <dsp:cNvSpPr/>
      </dsp:nvSpPr>
      <dsp:spPr>
        <a:xfrm>
          <a:off x="5081775" y="1603359"/>
          <a:ext cx="2286182" cy="1371709"/>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kern="1200" dirty="0"/>
            <a:t>Effects of calorie-labeling on energy intake</a:t>
          </a:r>
        </a:p>
      </dsp:txBody>
      <dsp:txXfrm>
        <a:off x="5081775" y="1603359"/>
        <a:ext cx="2286182" cy="1371709"/>
      </dsp:txXfrm>
    </dsp:sp>
    <dsp:sp modelId="{260CAE88-AA64-4A84-B252-4B97B4AF8C56}">
      <dsp:nvSpPr>
        <dsp:cNvPr id="0" name=""/>
        <dsp:cNvSpPr/>
      </dsp:nvSpPr>
      <dsp:spPr>
        <a:xfrm>
          <a:off x="1309573" y="3203687"/>
          <a:ext cx="2286182" cy="1371709"/>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kern="1200" dirty="0"/>
            <a:t>Children’s food preferences in relation to advertising</a:t>
          </a:r>
        </a:p>
      </dsp:txBody>
      <dsp:txXfrm>
        <a:off x="1309573" y="3203687"/>
        <a:ext cx="2286182" cy="1371709"/>
      </dsp:txXfrm>
    </dsp:sp>
    <dsp:sp modelId="{7C748E26-2810-483C-8187-1C87155E0AA2}">
      <dsp:nvSpPr>
        <dsp:cNvPr id="0" name=""/>
        <dsp:cNvSpPr/>
      </dsp:nvSpPr>
      <dsp:spPr>
        <a:xfrm>
          <a:off x="3824374" y="3203687"/>
          <a:ext cx="2286182" cy="1371709"/>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kern="1200" dirty="0"/>
            <a:t>Impact of a body image program on adolescents’ dietary behaviors and intake </a:t>
          </a:r>
        </a:p>
      </dsp:txBody>
      <dsp:txXfrm>
        <a:off x="3824374" y="3203687"/>
        <a:ext cx="2286182" cy="137170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761D9-9845-FB4A-929F-229A6E62F9F4}">
      <dsp:nvSpPr>
        <dsp:cNvPr id="0" name=""/>
        <dsp:cNvSpPr/>
      </dsp:nvSpPr>
      <dsp:spPr>
        <a:xfrm>
          <a:off x="2411" y="322303"/>
          <a:ext cx="2937420" cy="1174968"/>
        </a:xfrm>
        <a:prstGeom prst="chevron">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Case background</a:t>
          </a:r>
        </a:p>
      </dsp:txBody>
      <dsp:txXfrm>
        <a:off x="589895" y="322303"/>
        <a:ext cx="1762452" cy="1174968"/>
      </dsp:txXfrm>
    </dsp:sp>
    <dsp:sp modelId="{ED011B3B-A95F-2749-BC36-4BD085E69E11}">
      <dsp:nvSpPr>
        <dsp:cNvPr id="0" name=""/>
        <dsp:cNvSpPr/>
      </dsp:nvSpPr>
      <dsp:spPr>
        <a:xfrm>
          <a:off x="2646089" y="322303"/>
          <a:ext cx="2937420" cy="1174968"/>
        </a:xfrm>
        <a:prstGeom prst="chevron">
          <a:avLst/>
        </a:prstGeom>
        <a:solidFill>
          <a:schemeClr val="accent2">
            <a:shade val="80000"/>
            <a:hueOff val="236990"/>
            <a:satOff val="-31225"/>
            <a:lumOff val="188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Considerations</a:t>
          </a:r>
        </a:p>
      </dsp:txBody>
      <dsp:txXfrm>
        <a:off x="3233573" y="322303"/>
        <a:ext cx="1762452" cy="1174968"/>
      </dsp:txXfrm>
    </dsp:sp>
    <dsp:sp modelId="{51BC60BA-233A-144F-8D78-071F543DEA05}">
      <dsp:nvSpPr>
        <dsp:cNvPr id="0" name=""/>
        <dsp:cNvSpPr/>
      </dsp:nvSpPr>
      <dsp:spPr>
        <a:xfrm>
          <a:off x="5289768" y="322303"/>
          <a:ext cx="2937420" cy="1174968"/>
        </a:xfrm>
        <a:prstGeom prst="chevron">
          <a:avLst/>
        </a:prstGeom>
        <a:solidFill>
          <a:schemeClr val="accent2">
            <a:shade val="80000"/>
            <a:hueOff val="473980"/>
            <a:satOff val="-62451"/>
            <a:lumOff val="376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Measure selection</a:t>
          </a:r>
        </a:p>
      </dsp:txBody>
      <dsp:txXfrm>
        <a:off x="5877252" y="322303"/>
        <a:ext cx="1762452" cy="117496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761D9-9845-FB4A-929F-229A6E62F9F4}">
      <dsp:nvSpPr>
        <dsp:cNvPr id="0" name=""/>
        <dsp:cNvSpPr/>
      </dsp:nvSpPr>
      <dsp:spPr>
        <a:xfrm>
          <a:off x="2411" y="322303"/>
          <a:ext cx="2937420" cy="1174968"/>
        </a:xfrm>
        <a:prstGeom prst="chevron">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Case background</a:t>
          </a:r>
        </a:p>
      </dsp:txBody>
      <dsp:txXfrm>
        <a:off x="589895" y="322303"/>
        <a:ext cx="1762452" cy="1174968"/>
      </dsp:txXfrm>
    </dsp:sp>
    <dsp:sp modelId="{ED011B3B-A95F-2749-BC36-4BD085E69E11}">
      <dsp:nvSpPr>
        <dsp:cNvPr id="0" name=""/>
        <dsp:cNvSpPr/>
      </dsp:nvSpPr>
      <dsp:spPr>
        <a:xfrm>
          <a:off x="2646089" y="322303"/>
          <a:ext cx="2937420" cy="1174968"/>
        </a:xfrm>
        <a:prstGeom prst="chevron">
          <a:avLst/>
        </a:prstGeom>
        <a:solidFill>
          <a:schemeClr val="accent2">
            <a:shade val="80000"/>
            <a:hueOff val="236990"/>
            <a:satOff val="-31225"/>
            <a:lumOff val="188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Considerations</a:t>
          </a:r>
        </a:p>
      </dsp:txBody>
      <dsp:txXfrm>
        <a:off x="3233573" y="322303"/>
        <a:ext cx="1762452" cy="1174968"/>
      </dsp:txXfrm>
    </dsp:sp>
    <dsp:sp modelId="{51BC60BA-233A-144F-8D78-071F543DEA05}">
      <dsp:nvSpPr>
        <dsp:cNvPr id="0" name=""/>
        <dsp:cNvSpPr/>
      </dsp:nvSpPr>
      <dsp:spPr>
        <a:xfrm>
          <a:off x="5289768" y="322303"/>
          <a:ext cx="2937420" cy="1174968"/>
        </a:xfrm>
        <a:prstGeom prst="chevron">
          <a:avLst/>
        </a:prstGeom>
        <a:solidFill>
          <a:schemeClr val="accent2">
            <a:shade val="80000"/>
            <a:hueOff val="473980"/>
            <a:satOff val="-62451"/>
            <a:lumOff val="376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Measure selection</a:t>
          </a:r>
        </a:p>
      </dsp:txBody>
      <dsp:txXfrm>
        <a:off x="5877252" y="322303"/>
        <a:ext cx="1762452" cy="117496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761D9-9845-FB4A-929F-229A6E62F9F4}">
      <dsp:nvSpPr>
        <dsp:cNvPr id="0" name=""/>
        <dsp:cNvSpPr/>
      </dsp:nvSpPr>
      <dsp:spPr>
        <a:xfrm>
          <a:off x="2411" y="322303"/>
          <a:ext cx="2937420" cy="1174968"/>
        </a:xfrm>
        <a:prstGeom prst="chevron">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Case background</a:t>
          </a:r>
        </a:p>
      </dsp:txBody>
      <dsp:txXfrm>
        <a:off x="589895" y="322303"/>
        <a:ext cx="1762452" cy="1174968"/>
      </dsp:txXfrm>
    </dsp:sp>
    <dsp:sp modelId="{ED011B3B-A95F-2749-BC36-4BD085E69E11}">
      <dsp:nvSpPr>
        <dsp:cNvPr id="0" name=""/>
        <dsp:cNvSpPr/>
      </dsp:nvSpPr>
      <dsp:spPr>
        <a:xfrm>
          <a:off x="2646089" y="322303"/>
          <a:ext cx="2937420" cy="1174968"/>
        </a:xfrm>
        <a:prstGeom prst="chevron">
          <a:avLst/>
        </a:prstGeom>
        <a:solidFill>
          <a:schemeClr val="accent2">
            <a:shade val="80000"/>
            <a:hueOff val="236990"/>
            <a:satOff val="-31225"/>
            <a:lumOff val="188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Considerations</a:t>
          </a:r>
        </a:p>
      </dsp:txBody>
      <dsp:txXfrm>
        <a:off x="3233573" y="322303"/>
        <a:ext cx="1762452" cy="1174968"/>
      </dsp:txXfrm>
    </dsp:sp>
    <dsp:sp modelId="{51BC60BA-233A-144F-8D78-071F543DEA05}">
      <dsp:nvSpPr>
        <dsp:cNvPr id="0" name=""/>
        <dsp:cNvSpPr/>
      </dsp:nvSpPr>
      <dsp:spPr>
        <a:xfrm>
          <a:off x="5289768" y="322303"/>
          <a:ext cx="2937420" cy="1174968"/>
        </a:xfrm>
        <a:prstGeom prst="chevron">
          <a:avLst/>
        </a:prstGeom>
        <a:solidFill>
          <a:schemeClr val="accent2">
            <a:shade val="80000"/>
            <a:hueOff val="473980"/>
            <a:satOff val="-62451"/>
            <a:lumOff val="376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Measure selection</a:t>
          </a:r>
        </a:p>
      </dsp:txBody>
      <dsp:txXfrm>
        <a:off x="5877252" y="322303"/>
        <a:ext cx="1762452" cy="117496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761D9-9845-FB4A-929F-229A6E62F9F4}">
      <dsp:nvSpPr>
        <dsp:cNvPr id="0" name=""/>
        <dsp:cNvSpPr/>
      </dsp:nvSpPr>
      <dsp:spPr>
        <a:xfrm>
          <a:off x="2411" y="322303"/>
          <a:ext cx="2937420" cy="1174968"/>
        </a:xfrm>
        <a:prstGeom prst="chevron">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Case background</a:t>
          </a:r>
        </a:p>
      </dsp:txBody>
      <dsp:txXfrm>
        <a:off x="589895" y="322303"/>
        <a:ext cx="1762452" cy="1174968"/>
      </dsp:txXfrm>
    </dsp:sp>
    <dsp:sp modelId="{ED011B3B-A95F-2749-BC36-4BD085E69E11}">
      <dsp:nvSpPr>
        <dsp:cNvPr id="0" name=""/>
        <dsp:cNvSpPr/>
      </dsp:nvSpPr>
      <dsp:spPr>
        <a:xfrm>
          <a:off x="2646089" y="322303"/>
          <a:ext cx="2937420" cy="1174968"/>
        </a:xfrm>
        <a:prstGeom prst="chevron">
          <a:avLst/>
        </a:prstGeom>
        <a:solidFill>
          <a:schemeClr val="accent2">
            <a:shade val="80000"/>
            <a:hueOff val="236990"/>
            <a:satOff val="-31225"/>
            <a:lumOff val="188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Considerations</a:t>
          </a:r>
        </a:p>
      </dsp:txBody>
      <dsp:txXfrm>
        <a:off x="3233573" y="322303"/>
        <a:ext cx="1762452" cy="1174968"/>
      </dsp:txXfrm>
    </dsp:sp>
    <dsp:sp modelId="{51BC60BA-233A-144F-8D78-071F543DEA05}">
      <dsp:nvSpPr>
        <dsp:cNvPr id="0" name=""/>
        <dsp:cNvSpPr/>
      </dsp:nvSpPr>
      <dsp:spPr>
        <a:xfrm>
          <a:off x="5289768" y="322303"/>
          <a:ext cx="2937420" cy="1174968"/>
        </a:xfrm>
        <a:prstGeom prst="chevron">
          <a:avLst/>
        </a:prstGeom>
        <a:solidFill>
          <a:schemeClr val="accent2">
            <a:shade val="80000"/>
            <a:hueOff val="473980"/>
            <a:satOff val="-62451"/>
            <a:lumOff val="376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Measure selection</a:t>
          </a:r>
        </a:p>
      </dsp:txBody>
      <dsp:txXfrm>
        <a:off x="5877252" y="322303"/>
        <a:ext cx="1762452" cy="117496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761D9-9845-FB4A-929F-229A6E62F9F4}">
      <dsp:nvSpPr>
        <dsp:cNvPr id="0" name=""/>
        <dsp:cNvSpPr/>
      </dsp:nvSpPr>
      <dsp:spPr>
        <a:xfrm>
          <a:off x="2411" y="322303"/>
          <a:ext cx="2937420" cy="1174968"/>
        </a:xfrm>
        <a:prstGeom prst="chevron">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Case background</a:t>
          </a:r>
        </a:p>
      </dsp:txBody>
      <dsp:txXfrm>
        <a:off x="589895" y="322303"/>
        <a:ext cx="1762452" cy="1174968"/>
      </dsp:txXfrm>
    </dsp:sp>
    <dsp:sp modelId="{ED011B3B-A95F-2749-BC36-4BD085E69E11}">
      <dsp:nvSpPr>
        <dsp:cNvPr id="0" name=""/>
        <dsp:cNvSpPr/>
      </dsp:nvSpPr>
      <dsp:spPr>
        <a:xfrm>
          <a:off x="2646089" y="322303"/>
          <a:ext cx="2937420" cy="1174968"/>
        </a:xfrm>
        <a:prstGeom prst="chevron">
          <a:avLst/>
        </a:prstGeom>
        <a:solidFill>
          <a:schemeClr val="accent2">
            <a:shade val="80000"/>
            <a:hueOff val="236990"/>
            <a:satOff val="-31225"/>
            <a:lumOff val="188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Considerations</a:t>
          </a:r>
        </a:p>
      </dsp:txBody>
      <dsp:txXfrm>
        <a:off x="3233573" y="322303"/>
        <a:ext cx="1762452" cy="1174968"/>
      </dsp:txXfrm>
    </dsp:sp>
    <dsp:sp modelId="{51BC60BA-233A-144F-8D78-071F543DEA05}">
      <dsp:nvSpPr>
        <dsp:cNvPr id="0" name=""/>
        <dsp:cNvSpPr/>
      </dsp:nvSpPr>
      <dsp:spPr>
        <a:xfrm>
          <a:off x="5289768" y="322303"/>
          <a:ext cx="2937420" cy="1174968"/>
        </a:xfrm>
        <a:prstGeom prst="chevron">
          <a:avLst/>
        </a:prstGeom>
        <a:solidFill>
          <a:schemeClr val="accent2">
            <a:shade val="80000"/>
            <a:hueOff val="473980"/>
            <a:satOff val="-62451"/>
            <a:lumOff val="376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Measure selection</a:t>
          </a:r>
        </a:p>
      </dsp:txBody>
      <dsp:txXfrm>
        <a:off x="5877252" y="322303"/>
        <a:ext cx="1762452" cy="117496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761D9-9845-FB4A-929F-229A6E62F9F4}">
      <dsp:nvSpPr>
        <dsp:cNvPr id="0" name=""/>
        <dsp:cNvSpPr/>
      </dsp:nvSpPr>
      <dsp:spPr>
        <a:xfrm>
          <a:off x="2411" y="322303"/>
          <a:ext cx="2937420" cy="1174968"/>
        </a:xfrm>
        <a:prstGeom prst="chevron">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Case background</a:t>
          </a:r>
        </a:p>
      </dsp:txBody>
      <dsp:txXfrm>
        <a:off x="589895" y="322303"/>
        <a:ext cx="1762452" cy="1174968"/>
      </dsp:txXfrm>
    </dsp:sp>
    <dsp:sp modelId="{ED011B3B-A95F-2749-BC36-4BD085E69E11}">
      <dsp:nvSpPr>
        <dsp:cNvPr id="0" name=""/>
        <dsp:cNvSpPr/>
      </dsp:nvSpPr>
      <dsp:spPr>
        <a:xfrm>
          <a:off x="2646089" y="322303"/>
          <a:ext cx="2937420" cy="1174968"/>
        </a:xfrm>
        <a:prstGeom prst="chevron">
          <a:avLst/>
        </a:prstGeom>
        <a:solidFill>
          <a:schemeClr val="accent2">
            <a:shade val="80000"/>
            <a:hueOff val="236990"/>
            <a:satOff val="-31225"/>
            <a:lumOff val="188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Considerations</a:t>
          </a:r>
        </a:p>
      </dsp:txBody>
      <dsp:txXfrm>
        <a:off x="3233573" y="322303"/>
        <a:ext cx="1762452" cy="1174968"/>
      </dsp:txXfrm>
    </dsp:sp>
    <dsp:sp modelId="{51BC60BA-233A-144F-8D78-071F543DEA05}">
      <dsp:nvSpPr>
        <dsp:cNvPr id="0" name=""/>
        <dsp:cNvSpPr/>
      </dsp:nvSpPr>
      <dsp:spPr>
        <a:xfrm>
          <a:off x="5289768" y="322303"/>
          <a:ext cx="2937420" cy="1174968"/>
        </a:xfrm>
        <a:prstGeom prst="chevron">
          <a:avLst/>
        </a:prstGeom>
        <a:solidFill>
          <a:schemeClr val="accent2">
            <a:shade val="80000"/>
            <a:hueOff val="473980"/>
            <a:satOff val="-62451"/>
            <a:lumOff val="376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Measure selection</a:t>
          </a:r>
        </a:p>
      </dsp:txBody>
      <dsp:txXfrm>
        <a:off x="5877252" y="322303"/>
        <a:ext cx="1762452" cy="117496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761D9-9845-FB4A-929F-229A6E62F9F4}">
      <dsp:nvSpPr>
        <dsp:cNvPr id="0" name=""/>
        <dsp:cNvSpPr/>
      </dsp:nvSpPr>
      <dsp:spPr>
        <a:xfrm>
          <a:off x="2411" y="322303"/>
          <a:ext cx="2937420" cy="1174968"/>
        </a:xfrm>
        <a:prstGeom prst="chevron">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Case background</a:t>
          </a:r>
        </a:p>
      </dsp:txBody>
      <dsp:txXfrm>
        <a:off x="589895" y="322303"/>
        <a:ext cx="1762452" cy="1174968"/>
      </dsp:txXfrm>
    </dsp:sp>
    <dsp:sp modelId="{ED011B3B-A95F-2749-BC36-4BD085E69E11}">
      <dsp:nvSpPr>
        <dsp:cNvPr id="0" name=""/>
        <dsp:cNvSpPr/>
      </dsp:nvSpPr>
      <dsp:spPr>
        <a:xfrm>
          <a:off x="2646089" y="322303"/>
          <a:ext cx="2937420" cy="1174968"/>
        </a:xfrm>
        <a:prstGeom prst="chevron">
          <a:avLst/>
        </a:prstGeom>
        <a:solidFill>
          <a:schemeClr val="accent2">
            <a:shade val="80000"/>
            <a:hueOff val="236990"/>
            <a:satOff val="-31225"/>
            <a:lumOff val="188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Considerations</a:t>
          </a:r>
        </a:p>
      </dsp:txBody>
      <dsp:txXfrm>
        <a:off x="3233573" y="322303"/>
        <a:ext cx="1762452" cy="1174968"/>
      </dsp:txXfrm>
    </dsp:sp>
    <dsp:sp modelId="{51BC60BA-233A-144F-8D78-071F543DEA05}">
      <dsp:nvSpPr>
        <dsp:cNvPr id="0" name=""/>
        <dsp:cNvSpPr/>
      </dsp:nvSpPr>
      <dsp:spPr>
        <a:xfrm>
          <a:off x="5289768" y="322303"/>
          <a:ext cx="2937420" cy="1174968"/>
        </a:xfrm>
        <a:prstGeom prst="chevron">
          <a:avLst/>
        </a:prstGeom>
        <a:solidFill>
          <a:schemeClr val="accent2">
            <a:shade val="80000"/>
            <a:hueOff val="473980"/>
            <a:satOff val="-62451"/>
            <a:lumOff val="376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Measure selection</a:t>
          </a:r>
        </a:p>
      </dsp:txBody>
      <dsp:txXfrm>
        <a:off x="5877252" y="322303"/>
        <a:ext cx="1762452" cy="1174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F2D0E-70E6-E943-B9F8-70CED8791D64}">
      <dsp:nvSpPr>
        <dsp:cNvPr id="0" name=""/>
        <dsp:cNvSpPr/>
      </dsp:nvSpPr>
      <dsp:spPr>
        <a:xfrm rot="5400000">
          <a:off x="3718702" y="91030"/>
          <a:ext cx="1396793" cy="1215210"/>
        </a:xfrm>
        <a:prstGeom prst="hexagon">
          <a:avLst>
            <a:gd name="adj" fmla="val 25000"/>
            <a:gd name="vf" fmla="val 115470"/>
          </a:avLst>
        </a:prstGeom>
        <a:solidFill>
          <a:schemeClr val="accent2">
            <a:shade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Literacy</a:t>
          </a:r>
        </a:p>
      </dsp:txBody>
      <dsp:txXfrm rot="-5400000">
        <a:off x="3998863" y="217906"/>
        <a:ext cx="836470" cy="961459"/>
      </dsp:txXfrm>
    </dsp:sp>
    <dsp:sp modelId="{8897A8DE-EA4B-7E40-B1F1-DB6B0674D2F3}">
      <dsp:nvSpPr>
        <dsp:cNvPr id="0" name=""/>
        <dsp:cNvSpPr/>
      </dsp:nvSpPr>
      <dsp:spPr>
        <a:xfrm>
          <a:off x="5061580" y="279597"/>
          <a:ext cx="1558821" cy="838076"/>
        </a:xfrm>
        <a:prstGeom prst="rect">
          <a:avLst/>
        </a:prstGeom>
        <a:noFill/>
        <a:ln>
          <a:noFill/>
        </a:ln>
        <a:effectLst/>
      </dsp:spPr>
      <dsp:style>
        <a:lnRef idx="0">
          <a:scrgbClr r="0" g="0" b="0"/>
        </a:lnRef>
        <a:fillRef idx="0">
          <a:scrgbClr r="0" g="0" b="0"/>
        </a:fillRef>
        <a:effectRef idx="0">
          <a:scrgbClr r="0" g="0" b="0"/>
        </a:effectRef>
        <a:fontRef idx="minor"/>
      </dsp:style>
    </dsp:sp>
    <dsp:sp modelId="{80DE4EA2-DB47-CD44-B001-B7C541C9AA89}">
      <dsp:nvSpPr>
        <dsp:cNvPr id="0" name=""/>
        <dsp:cNvSpPr/>
      </dsp:nvSpPr>
      <dsp:spPr>
        <a:xfrm rot="5400000">
          <a:off x="2406274" y="91030"/>
          <a:ext cx="1396793" cy="1215210"/>
        </a:xfrm>
        <a:prstGeom prst="hexagon">
          <a:avLst>
            <a:gd name="adj" fmla="val 25000"/>
            <a:gd name="vf" fmla="val 115470"/>
          </a:avLst>
        </a:prstGeom>
        <a:solidFill>
          <a:schemeClr val="accent2">
            <a:shade val="50000"/>
            <a:hueOff val="137632"/>
            <a:satOff val="-16671"/>
            <a:lumOff val="142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Cognitive development</a:t>
          </a:r>
        </a:p>
      </dsp:txBody>
      <dsp:txXfrm rot="-5400000">
        <a:off x="2686435" y="217906"/>
        <a:ext cx="836470" cy="961459"/>
      </dsp:txXfrm>
    </dsp:sp>
    <dsp:sp modelId="{6BE589E6-C96E-8248-86BC-211CE41B925E}">
      <dsp:nvSpPr>
        <dsp:cNvPr id="0" name=""/>
        <dsp:cNvSpPr/>
      </dsp:nvSpPr>
      <dsp:spPr>
        <a:xfrm rot="5400000">
          <a:off x="3059974" y="1276628"/>
          <a:ext cx="1396793" cy="1215210"/>
        </a:xfrm>
        <a:prstGeom prst="hexagon">
          <a:avLst>
            <a:gd name="adj" fmla="val 25000"/>
            <a:gd name="vf" fmla="val 115470"/>
          </a:avLst>
        </a:prstGeom>
        <a:solidFill>
          <a:schemeClr val="accent2">
            <a:shade val="50000"/>
            <a:hueOff val="275264"/>
            <a:satOff val="-33341"/>
            <a:lumOff val="284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Numeracy</a:t>
          </a:r>
        </a:p>
      </dsp:txBody>
      <dsp:txXfrm rot="-5400000">
        <a:off x="3340135" y="1403504"/>
        <a:ext cx="836470" cy="961459"/>
      </dsp:txXfrm>
    </dsp:sp>
    <dsp:sp modelId="{ED5114E4-B44B-0B47-8691-6B8A59E2923C}">
      <dsp:nvSpPr>
        <dsp:cNvPr id="0" name=""/>
        <dsp:cNvSpPr/>
      </dsp:nvSpPr>
      <dsp:spPr>
        <a:xfrm>
          <a:off x="1591944" y="1465196"/>
          <a:ext cx="1508537" cy="838076"/>
        </a:xfrm>
        <a:prstGeom prst="rect">
          <a:avLst/>
        </a:prstGeom>
        <a:noFill/>
        <a:ln>
          <a:noFill/>
        </a:ln>
        <a:effectLst/>
      </dsp:spPr>
      <dsp:style>
        <a:lnRef idx="0">
          <a:scrgbClr r="0" g="0" b="0"/>
        </a:lnRef>
        <a:fillRef idx="0">
          <a:scrgbClr r="0" g="0" b="0"/>
        </a:fillRef>
        <a:effectRef idx="0">
          <a:scrgbClr r="0" g="0" b="0"/>
        </a:effectRef>
        <a:fontRef idx="minor"/>
      </dsp:style>
    </dsp:sp>
    <dsp:sp modelId="{CB76718B-0702-B64A-AE2A-4433D2A129A8}">
      <dsp:nvSpPr>
        <dsp:cNvPr id="0" name=""/>
        <dsp:cNvSpPr/>
      </dsp:nvSpPr>
      <dsp:spPr>
        <a:xfrm rot="5400000">
          <a:off x="4372401" y="1276628"/>
          <a:ext cx="1396793" cy="1215210"/>
        </a:xfrm>
        <a:prstGeom prst="hexagon">
          <a:avLst>
            <a:gd name="adj" fmla="val 25000"/>
            <a:gd name="vf" fmla="val 115470"/>
          </a:avLst>
        </a:prstGeom>
        <a:solidFill>
          <a:schemeClr val="accent2">
            <a:shade val="50000"/>
            <a:hueOff val="412896"/>
            <a:satOff val="-50012"/>
            <a:lumOff val="4264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Recall bias</a:t>
          </a:r>
        </a:p>
      </dsp:txBody>
      <dsp:txXfrm rot="-5400000">
        <a:off x="4652562" y="1403504"/>
        <a:ext cx="836470" cy="961459"/>
      </dsp:txXfrm>
    </dsp:sp>
    <dsp:sp modelId="{5B0F7EA3-9700-8847-8806-5DC9398257F3}">
      <dsp:nvSpPr>
        <dsp:cNvPr id="0" name=""/>
        <dsp:cNvSpPr/>
      </dsp:nvSpPr>
      <dsp:spPr>
        <a:xfrm rot="5400000">
          <a:off x="3718702" y="2462227"/>
          <a:ext cx="1396793" cy="1215210"/>
        </a:xfrm>
        <a:prstGeom prst="hexagon">
          <a:avLst>
            <a:gd name="adj" fmla="val 25000"/>
            <a:gd name="vf" fmla="val 115470"/>
          </a:avLst>
        </a:prstGeom>
        <a:solidFill>
          <a:schemeClr val="accent2">
            <a:shade val="50000"/>
            <a:hueOff val="550528"/>
            <a:satOff val="-66683"/>
            <a:lumOff val="5685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Reactivity</a:t>
          </a:r>
        </a:p>
      </dsp:txBody>
      <dsp:txXfrm rot="-5400000">
        <a:off x="3998863" y="2589103"/>
        <a:ext cx="836470" cy="961459"/>
      </dsp:txXfrm>
    </dsp:sp>
    <dsp:sp modelId="{06F7DD6C-022B-EF40-AEFE-11E060E3F222}">
      <dsp:nvSpPr>
        <dsp:cNvPr id="0" name=""/>
        <dsp:cNvSpPr/>
      </dsp:nvSpPr>
      <dsp:spPr>
        <a:xfrm>
          <a:off x="5061580" y="2650794"/>
          <a:ext cx="1558821" cy="838076"/>
        </a:xfrm>
        <a:prstGeom prst="rect">
          <a:avLst/>
        </a:prstGeom>
        <a:noFill/>
        <a:ln>
          <a:noFill/>
        </a:ln>
        <a:effectLst/>
      </dsp:spPr>
      <dsp:style>
        <a:lnRef idx="0">
          <a:scrgbClr r="0" g="0" b="0"/>
        </a:lnRef>
        <a:fillRef idx="0">
          <a:scrgbClr r="0" g="0" b="0"/>
        </a:fillRef>
        <a:effectRef idx="0">
          <a:scrgbClr r="0" g="0" b="0"/>
        </a:effectRef>
        <a:fontRef idx="minor"/>
      </dsp:style>
    </dsp:sp>
    <dsp:sp modelId="{28914B4A-2E4D-5C47-A87D-7B54EDE66722}">
      <dsp:nvSpPr>
        <dsp:cNvPr id="0" name=""/>
        <dsp:cNvSpPr/>
      </dsp:nvSpPr>
      <dsp:spPr>
        <a:xfrm rot="5400000">
          <a:off x="2406274" y="2462227"/>
          <a:ext cx="1396793" cy="1215210"/>
        </a:xfrm>
        <a:prstGeom prst="hexagon">
          <a:avLst>
            <a:gd name="adj" fmla="val 25000"/>
            <a:gd name="vf" fmla="val 115470"/>
          </a:avLst>
        </a:prstGeom>
        <a:solidFill>
          <a:schemeClr val="accent2">
            <a:shade val="50000"/>
            <a:hueOff val="412896"/>
            <a:satOff val="-50012"/>
            <a:lumOff val="4264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Proxy reporting</a:t>
          </a:r>
        </a:p>
      </dsp:txBody>
      <dsp:txXfrm rot="-5400000">
        <a:off x="2686435" y="2589103"/>
        <a:ext cx="836470" cy="961459"/>
      </dsp:txXfrm>
    </dsp:sp>
    <dsp:sp modelId="{C32E95C3-AAA8-B24A-B6A3-AFCE3905E12E}">
      <dsp:nvSpPr>
        <dsp:cNvPr id="0" name=""/>
        <dsp:cNvSpPr/>
      </dsp:nvSpPr>
      <dsp:spPr>
        <a:xfrm rot="5400000">
          <a:off x="3059974" y="3647826"/>
          <a:ext cx="1396793" cy="1215210"/>
        </a:xfrm>
        <a:prstGeom prst="hexagon">
          <a:avLst>
            <a:gd name="adj" fmla="val 25000"/>
            <a:gd name="vf" fmla="val 115470"/>
          </a:avLst>
        </a:prstGeom>
        <a:solidFill>
          <a:schemeClr val="accent2">
            <a:shade val="50000"/>
            <a:hueOff val="275264"/>
            <a:satOff val="-33341"/>
            <a:lumOff val="284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Recency</a:t>
          </a:r>
          <a:endParaRPr lang="en-US" sz="1200" kern="1200" dirty="0"/>
        </a:p>
      </dsp:txBody>
      <dsp:txXfrm rot="-5400000">
        <a:off x="3340135" y="3774702"/>
        <a:ext cx="836470" cy="961459"/>
      </dsp:txXfrm>
    </dsp:sp>
    <dsp:sp modelId="{8ACB373B-A516-9943-95C1-E22B7D128309}">
      <dsp:nvSpPr>
        <dsp:cNvPr id="0" name=""/>
        <dsp:cNvSpPr/>
      </dsp:nvSpPr>
      <dsp:spPr>
        <a:xfrm>
          <a:off x="1591944" y="3836393"/>
          <a:ext cx="1508537" cy="838076"/>
        </a:xfrm>
        <a:prstGeom prst="rect">
          <a:avLst/>
        </a:prstGeom>
        <a:noFill/>
        <a:ln>
          <a:noFill/>
        </a:ln>
        <a:effectLst/>
      </dsp:spPr>
      <dsp:style>
        <a:lnRef idx="0">
          <a:scrgbClr r="0" g="0" b="0"/>
        </a:lnRef>
        <a:fillRef idx="0">
          <a:scrgbClr r="0" g="0" b="0"/>
        </a:fillRef>
        <a:effectRef idx="0">
          <a:scrgbClr r="0" g="0" b="0"/>
        </a:effectRef>
        <a:fontRef idx="minor"/>
      </dsp:style>
    </dsp:sp>
    <dsp:sp modelId="{F9687D8D-C11D-C346-81B6-C171A88A5384}">
      <dsp:nvSpPr>
        <dsp:cNvPr id="0" name=""/>
        <dsp:cNvSpPr/>
      </dsp:nvSpPr>
      <dsp:spPr>
        <a:xfrm rot="5400000">
          <a:off x="4372401" y="3647826"/>
          <a:ext cx="1396793" cy="1215210"/>
        </a:xfrm>
        <a:prstGeom prst="hexagon">
          <a:avLst>
            <a:gd name="adj" fmla="val 25000"/>
            <a:gd name="vf" fmla="val 115470"/>
          </a:avLst>
        </a:prstGeom>
        <a:solidFill>
          <a:schemeClr val="accent2">
            <a:shade val="50000"/>
            <a:hueOff val="137632"/>
            <a:satOff val="-16671"/>
            <a:lumOff val="142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Social desirability bias</a:t>
          </a:r>
        </a:p>
      </dsp:txBody>
      <dsp:txXfrm rot="-5400000">
        <a:off x="4652562" y="3774702"/>
        <a:ext cx="836470" cy="96145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761D9-9845-FB4A-929F-229A6E62F9F4}">
      <dsp:nvSpPr>
        <dsp:cNvPr id="0" name=""/>
        <dsp:cNvSpPr/>
      </dsp:nvSpPr>
      <dsp:spPr>
        <a:xfrm>
          <a:off x="2411" y="322303"/>
          <a:ext cx="2937420" cy="1174968"/>
        </a:xfrm>
        <a:prstGeom prst="chevron">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Case background</a:t>
          </a:r>
        </a:p>
      </dsp:txBody>
      <dsp:txXfrm>
        <a:off x="589895" y="322303"/>
        <a:ext cx="1762452" cy="1174968"/>
      </dsp:txXfrm>
    </dsp:sp>
    <dsp:sp modelId="{ED011B3B-A95F-2749-BC36-4BD085E69E11}">
      <dsp:nvSpPr>
        <dsp:cNvPr id="0" name=""/>
        <dsp:cNvSpPr/>
      </dsp:nvSpPr>
      <dsp:spPr>
        <a:xfrm>
          <a:off x="2646089" y="322303"/>
          <a:ext cx="2937420" cy="1174968"/>
        </a:xfrm>
        <a:prstGeom prst="chevron">
          <a:avLst/>
        </a:prstGeom>
        <a:solidFill>
          <a:schemeClr val="accent2">
            <a:shade val="80000"/>
            <a:hueOff val="236990"/>
            <a:satOff val="-31225"/>
            <a:lumOff val="188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Considerations</a:t>
          </a:r>
        </a:p>
      </dsp:txBody>
      <dsp:txXfrm>
        <a:off x="3233573" y="322303"/>
        <a:ext cx="1762452" cy="1174968"/>
      </dsp:txXfrm>
    </dsp:sp>
    <dsp:sp modelId="{51BC60BA-233A-144F-8D78-071F543DEA05}">
      <dsp:nvSpPr>
        <dsp:cNvPr id="0" name=""/>
        <dsp:cNvSpPr/>
      </dsp:nvSpPr>
      <dsp:spPr>
        <a:xfrm>
          <a:off x="5289768" y="322303"/>
          <a:ext cx="2937420" cy="1174968"/>
        </a:xfrm>
        <a:prstGeom prst="chevron">
          <a:avLst/>
        </a:prstGeom>
        <a:solidFill>
          <a:schemeClr val="accent2">
            <a:shade val="80000"/>
            <a:hueOff val="473980"/>
            <a:satOff val="-62451"/>
            <a:lumOff val="376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Measure selection</a:t>
          </a:r>
        </a:p>
      </dsp:txBody>
      <dsp:txXfrm>
        <a:off x="5877252" y="322303"/>
        <a:ext cx="1762452" cy="117496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761D9-9845-FB4A-929F-229A6E62F9F4}">
      <dsp:nvSpPr>
        <dsp:cNvPr id="0" name=""/>
        <dsp:cNvSpPr/>
      </dsp:nvSpPr>
      <dsp:spPr>
        <a:xfrm>
          <a:off x="2411" y="322303"/>
          <a:ext cx="2937420" cy="1174968"/>
        </a:xfrm>
        <a:prstGeom prst="chevron">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Case background</a:t>
          </a:r>
        </a:p>
      </dsp:txBody>
      <dsp:txXfrm>
        <a:off x="589895" y="322303"/>
        <a:ext cx="1762452" cy="1174968"/>
      </dsp:txXfrm>
    </dsp:sp>
    <dsp:sp modelId="{ED011B3B-A95F-2749-BC36-4BD085E69E11}">
      <dsp:nvSpPr>
        <dsp:cNvPr id="0" name=""/>
        <dsp:cNvSpPr/>
      </dsp:nvSpPr>
      <dsp:spPr>
        <a:xfrm>
          <a:off x="2646089" y="322303"/>
          <a:ext cx="2937420" cy="1174968"/>
        </a:xfrm>
        <a:prstGeom prst="chevron">
          <a:avLst/>
        </a:prstGeom>
        <a:solidFill>
          <a:schemeClr val="accent2">
            <a:shade val="80000"/>
            <a:hueOff val="236990"/>
            <a:satOff val="-31225"/>
            <a:lumOff val="188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Considerations</a:t>
          </a:r>
        </a:p>
      </dsp:txBody>
      <dsp:txXfrm>
        <a:off x="3233573" y="322303"/>
        <a:ext cx="1762452" cy="1174968"/>
      </dsp:txXfrm>
    </dsp:sp>
    <dsp:sp modelId="{51BC60BA-233A-144F-8D78-071F543DEA05}">
      <dsp:nvSpPr>
        <dsp:cNvPr id="0" name=""/>
        <dsp:cNvSpPr/>
      </dsp:nvSpPr>
      <dsp:spPr>
        <a:xfrm>
          <a:off x="5289768" y="322303"/>
          <a:ext cx="2937420" cy="1174968"/>
        </a:xfrm>
        <a:prstGeom prst="chevron">
          <a:avLst/>
        </a:prstGeom>
        <a:solidFill>
          <a:schemeClr val="accent2">
            <a:shade val="80000"/>
            <a:hueOff val="473980"/>
            <a:satOff val="-62451"/>
            <a:lumOff val="376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Measure selection</a:t>
          </a:r>
        </a:p>
      </dsp:txBody>
      <dsp:txXfrm>
        <a:off x="5877252" y="322303"/>
        <a:ext cx="1762452" cy="117496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761D9-9845-FB4A-929F-229A6E62F9F4}">
      <dsp:nvSpPr>
        <dsp:cNvPr id="0" name=""/>
        <dsp:cNvSpPr/>
      </dsp:nvSpPr>
      <dsp:spPr>
        <a:xfrm>
          <a:off x="2411" y="322303"/>
          <a:ext cx="2937420" cy="1174968"/>
        </a:xfrm>
        <a:prstGeom prst="chevron">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Case background</a:t>
          </a:r>
        </a:p>
      </dsp:txBody>
      <dsp:txXfrm>
        <a:off x="589895" y="322303"/>
        <a:ext cx="1762452" cy="1174968"/>
      </dsp:txXfrm>
    </dsp:sp>
    <dsp:sp modelId="{ED011B3B-A95F-2749-BC36-4BD085E69E11}">
      <dsp:nvSpPr>
        <dsp:cNvPr id="0" name=""/>
        <dsp:cNvSpPr/>
      </dsp:nvSpPr>
      <dsp:spPr>
        <a:xfrm>
          <a:off x="2646089" y="322303"/>
          <a:ext cx="2937420" cy="1174968"/>
        </a:xfrm>
        <a:prstGeom prst="chevron">
          <a:avLst/>
        </a:prstGeom>
        <a:solidFill>
          <a:schemeClr val="accent2">
            <a:shade val="80000"/>
            <a:hueOff val="236990"/>
            <a:satOff val="-31225"/>
            <a:lumOff val="188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Considerations</a:t>
          </a:r>
        </a:p>
      </dsp:txBody>
      <dsp:txXfrm>
        <a:off x="3233573" y="322303"/>
        <a:ext cx="1762452" cy="1174968"/>
      </dsp:txXfrm>
    </dsp:sp>
    <dsp:sp modelId="{51BC60BA-233A-144F-8D78-071F543DEA05}">
      <dsp:nvSpPr>
        <dsp:cNvPr id="0" name=""/>
        <dsp:cNvSpPr/>
      </dsp:nvSpPr>
      <dsp:spPr>
        <a:xfrm>
          <a:off x="5289768" y="322303"/>
          <a:ext cx="2937420" cy="1174968"/>
        </a:xfrm>
        <a:prstGeom prst="chevron">
          <a:avLst/>
        </a:prstGeom>
        <a:solidFill>
          <a:schemeClr val="accent2">
            <a:shade val="80000"/>
            <a:hueOff val="473980"/>
            <a:satOff val="-62451"/>
            <a:lumOff val="376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Measure selection</a:t>
          </a:r>
        </a:p>
      </dsp:txBody>
      <dsp:txXfrm>
        <a:off x="5877252" y="322303"/>
        <a:ext cx="1762452" cy="117496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761D9-9845-FB4A-929F-229A6E62F9F4}">
      <dsp:nvSpPr>
        <dsp:cNvPr id="0" name=""/>
        <dsp:cNvSpPr/>
      </dsp:nvSpPr>
      <dsp:spPr>
        <a:xfrm>
          <a:off x="2411" y="322303"/>
          <a:ext cx="2937420" cy="1174968"/>
        </a:xfrm>
        <a:prstGeom prst="chevron">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Case background</a:t>
          </a:r>
        </a:p>
      </dsp:txBody>
      <dsp:txXfrm>
        <a:off x="589895" y="322303"/>
        <a:ext cx="1762452" cy="1174968"/>
      </dsp:txXfrm>
    </dsp:sp>
    <dsp:sp modelId="{ED011B3B-A95F-2749-BC36-4BD085E69E11}">
      <dsp:nvSpPr>
        <dsp:cNvPr id="0" name=""/>
        <dsp:cNvSpPr/>
      </dsp:nvSpPr>
      <dsp:spPr>
        <a:xfrm>
          <a:off x="2646089" y="322303"/>
          <a:ext cx="2937420" cy="1174968"/>
        </a:xfrm>
        <a:prstGeom prst="chevron">
          <a:avLst/>
        </a:prstGeom>
        <a:solidFill>
          <a:schemeClr val="accent2">
            <a:shade val="80000"/>
            <a:hueOff val="236990"/>
            <a:satOff val="-31225"/>
            <a:lumOff val="188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Considerations</a:t>
          </a:r>
        </a:p>
      </dsp:txBody>
      <dsp:txXfrm>
        <a:off x="3233573" y="322303"/>
        <a:ext cx="1762452" cy="1174968"/>
      </dsp:txXfrm>
    </dsp:sp>
    <dsp:sp modelId="{51BC60BA-233A-144F-8D78-071F543DEA05}">
      <dsp:nvSpPr>
        <dsp:cNvPr id="0" name=""/>
        <dsp:cNvSpPr/>
      </dsp:nvSpPr>
      <dsp:spPr>
        <a:xfrm>
          <a:off x="5289768" y="322303"/>
          <a:ext cx="2937420" cy="1174968"/>
        </a:xfrm>
        <a:prstGeom prst="chevron">
          <a:avLst/>
        </a:prstGeom>
        <a:solidFill>
          <a:schemeClr val="accent2">
            <a:shade val="80000"/>
            <a:hueOff val="473980"/>
            <a:satOff val="-62451"/>
            <a:lumOff val="376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Measure selection</a:t>
          </a:r>
        </a:p>
      </dsp:txBody>
      <dsp:txXfrm>
        <a:off x="5877252" y="322303"/>
        <a:ext cx="1762452" cy="117496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761D9-9845-FB4A-929F-229A6E62F9F4}">
      <dsp:nvSpPr>
        <dsp:cNvPr id="0" name=""/>
        <dsp:cNvSpPr/>
      </dsp:nvSpPr>
      <dsp:spPr>
        <a:xfrm>
          <a:off x="2411" y="322303"/>
          <a:ext cx="2937420" cy="1174968"/>
        </a:xfrm>
        <a:prstGeom prst="chevron">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Case background</a:t>
          </a:r>
        </a:p>
      </dsp:txBody>
      <dsp:txXfrm>
        <a:off x="589895" y="322303"/>
        <a:ext cx="1762452" cy="1174968"/>
      </dsp:txXfrm>
    </dsp:sp>
    <dsp:sp modelId="{ED011B3B-A95F-2749-BC36-4BD085E69E11}">
      <dsp:nvSpPr>
        <dsp:cNvPr id="0" name=""/>
        <dsp:cNvSpPr/>
      </dsp:nvSpPr>
      <dsp:spPr>
        <a:xfrm>
          <a:off x="2646089" y="322303"/>
          <a:ext cx="2937420" cy="1174968"/>
        </a:xfrm>
        <a:prstGeom prst="chevron">
          <a:avLst/>
        </a:prstGeom>
        <a:solidFill>
          <a:schemeClr val="accent2">
            <a:shade val="80000"/>
            <a:hueOff val="236990"/>
            <a:satOff val="-31225"/>
            <a:lumOff val="188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Considerations</a:t>
          </a:r>
        </a:p>
      </dsp:txBody>
      <dsp:txXfrm>
        <a:off x="3233573" y="322303"/>
        <a:ext cx="1762452" cy="1174968"/>
      </dsp:txXfrm>
    </dsp:sp>
    <dsp:sp modelId="{51BC60BA-233A-144F-8D78-071F543DEA05}">
      <dsp:nvSpPr>
        <dsp:cNvPr id="0" name=""/>
        <dsp:cNvSpPr/>
      </dsp:nvSpPr>
      <dsp:spPr>
        <a:xfrm>
          <a:off x="5289768" y="322303"/>
          <a:ext cx="2937420" cy="1174968"/>
        </a:xfrm>
        <a:prstGeom prst="chevron">
          <a:avLst/>
        </a:prstGeom>
        <a:solidFill>
          <a:schemeClr val="accent2">
            <a:shade val="80000"/>
            <a:hueOff val="473980"/>
            <a:satOff val="-62451"/>
            <a:lumOff val="376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Measure selection</a:t>
          </a:r>
        </a:p>
      </dsp:txBody>
      <dsp:txXfrm>
        <a:off x="5877252" y="322303"/>
        <a:ext cx="1762452" cy="117496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761D9-9845-FB4A-929F-229A6E62F9F4}">
      <dsp:nvSpPr>
        <dsp:cNvPr id="0" name=""/>
        <dsp:cNvSpPr/>
      </dsp:nvSpPr>
      <dsp:spPr>
        <a:xfrm>
          <a:off x="2411" y="322303"/>
          <a:ext cx="2937420" cy="1174968"/>
        </a:xfrm>
        <a:prstGeom prst="chevron">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Case background</a:t>
          </a:r>
        </a:p>
      </dsp:txBody>
      <dsp:txXfrm>
        <a:off x="589895" y="322303"/>
        <a:ext cx="1762452" cy="1174968"/>
      </dsp:txXfrm>
    </dsp:sp>
    <dsp:sp modelId="{ED011B3B-A95F-2749-BC36-4BD085E69E11}">
      <dsp:nvSpPr>
        <dsp:cNvPr id="0" name=""/>
        <dsp:cNvSpPr/>
      </dsp:nvSpPr>
      <dsp:spPr>
        <a:xfrm>
          <a:off x="2646089" y="322303"/>
          <a:ext cx="2937420" cy="1174968"/>
        </a:xfrm>
        <a:prstGeom prst="chevron">
          <a:avLst/>
        </a:prstGeom>
        <a:solidFill>
          <a:schemeClr val="accent2">
            <a:shade val="80000"/>
            <a:hueOff val="236990"/>
            <a:satOff val="-31225"/>
            <a:lumOff val="188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Considerations</a:t>
          </a:r>
        </a:p>
      </dsp:txBody>
      <dsp:txXfrm>
        <a:off x="3233573" y="322303"/>
        <a:ext cx="1762452" cy="1174968"/>
      </dsp:txXfrm>
    </dsp:sp>
    <dsp:sp modelId="{51BC60BA-233A-144F-8D78-071F543DEA05}">
      <dsp:nvSpPr>
        <dsp:cNvPr id="0" name=""/>
        <dsp:cNvSpPr/>
      </dsp:nvSpPr>
      <dsp:spPr>
        <a:xfrm>
          <a:off x="5289768" y="322303"/>
          <a:ext cx="2937420" cy="1174968"/>
        </a:xfrm>
        <a:prstGeom prst="chevron">
          <a:avLst/>
        </a:prstGeom>
        <a:solidFill>
          <a:schemeClr val="accent2">
            <a:shade val="80000"/>
            <a:hueOff val="473980"/>
            <a:satOff val="-62451"/>
            <a:lumOff val="376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Measure selection</a:t>
          </a:r>
        </a:p>
      </dsp:txBody>
      <dsp:txXfrm>
        <a:off x="5877252" y="322303"/>
        <a:ext cx="1762452" cy="117496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761D9-9845-FB4A-929F-229A6E62F9F4}">
      <dsp:nvSpPr>
        <dsp:cNvPr id="0" name=""/>
        <dsp:cNvSpPr/>
      </dsp:nvSpPr>
      <dsp:spPr>
        <a:xfrm>
          <a:off x="2411" y="322303"/>
          <a:ext cx="2937420" cy="1174968"/>
        </a:xfrm>
        <a:prstGeom prst="chevron">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Case background</a:t>
          </a:r>
        </a:p>
      </dsp:txBody>
      <dsp:txXfrm>
        <a:off x="589895" y="322303"/>
        <a:ext cx="1762452" cy="1174968"/>
      </dsp:txXfrm>
    </dsp:sp>
    <dsp:sp modelId="{ED011B3B-A95F-2749-BC36-4BD085E69E11}">
      <dsp:nvSpPr>
        <dsp:cNvPr id="0" name=""/>
        <dsp:cNvSpPr/>
      </dsp:nvSpPr>
      <dsp:spPr>
        <a:xfrm>
          <a:off x="2646089" y="322303"/>
          <a:ext cx="2937420" cy="1174968"/>
        </a:xfrm>
        <a:prstGeom prst="chevron">
          <a:avLst/>
        </a:prstGeom>
        <a:solidFill>
          <a:schemeClr val="accent2">
            <a:shade val="80000"/>
            <a:hueOff val="236990"/>
            <a:satOff val="-31225"/>
            <a:lumOff val="188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Considerations</a:t>
          </a:r>
        </a:p>
      </dsp:txBody>
      <dsp:txXfrm>
        <a:off x="3233573" y="322303"/>
        <a:ext cx="1762452" cy="1174968"/>
      </dsp:txXfrm>
    </dsp:sp>
    <dsp:sp modelId="{51BC60BA-233A-144F-8D78-071F543DEA05}">
      <dsp:nvSpPr>
        <dsp:cNvPr id="0" name=""/>
        <dsp:cNvSpPr/>
      </dsp:nvSpPr>
      <dsp:spPr>
        <a:xfrm>
          <a:off x="5289768" y="322303"/>
          <a:ext cx="2937420" cy="1174968"/>
        </a:xfrm>
        <a:prstGeom prst="chevron">
          <a:avLst/>
        </a:prstGeom>
        <a:solidFill>
          <a:schemeClr val="accent2">
            <a:shade val="80000"/>
            <a:hueOff val="473980"/>
            <a:satOff val="-62451"/>
            <a:lumOff val="376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Measure selection</a:t>
          </a:r>
        </a:p>
      </dsp:txBody>
      <dsp:txXfrm>
        <a:off x="5877252" y="322303"/>
        <a:ext cx="1762452" cy="117496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761D9-9845-FB4A-929F-229A6E62F9F4}">
      <dsp:nvSpPr>
        <dsp:cNvPr id="0" name=""/>
        <dsp:cNvSpPr/>
      </dsp:nvSpPr>
      <dsp:spPr>
        <a:xfrm>
          <a:off x="2411" y="322303"/>
          <a:ext cx="2937420" cy="1174968"/>
        </a:xfrm>
        <a:prstGeom prst="chevron">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Case background</a:t>
          </a:r>
        </a:p>
      </dsp:txBody>
      <dsp:txXfrm>
        <a:off x="589895" y="322303"/>
        <a:ext cx="1762452" cy="1174968"/>
      </dsp:txXfrm>
    </dsp:sp>
    <dsp:sp modelId="{ED011B3B-A95F-2749-BC36-4BD085E69E11}">
      <dsp:nvSpPr>
        <dsp:cNvPr id="0" name=""/>
        <dsp:cNvSpPr/>
      </dsp:nvSpPr>
      <dsp:spPr>
        <a:xfrm>
          <a:off x="2646089" y="322303"/>
          <a:ext cx="2937420" cy="1174968"/>
        </a:xfrm>
        <a:prstGeom prst="chevron">
          <a:avLst/>
        </a:prstGeom>
        <a:solidFill>
          <a:schemeClr val="accent2">
            <a:shade val="80000"/>
            <a:hueOff val="236990"/>
            <a:satOff val="-31225"/>
            <a:lumOff val="188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Considerations</a:t>
          </a:r>
        </a:p>
      </dsp:txBody>
      <dsp:txXfrm>
        <a:off x="3233573" y="322303"/>
        <a:ext cx="1762452" cy="1174968"/>
      </dsp:txXfrm>
    </dsp:sp>
    <dsp:sp modelId="{51BC60BA-233A-144F-8D78-071F543DEA05}">
      <dsp:nvSpPr>
        <dsp:cNvPr id="0" name=""/>
        <dsp:cNvSpPr/>
      </dsp:nvSpPr>
      <dsp:spPr>
        <a:xfrm>
          <a:off x="5289768" y="322303"/>
          <a:ext cx="2937420" cy="1174968"/>
        </a:xfrm>
        <a:prstGeom prst="chevron">
          <a:avLst/>
        </a:prstGeom>
        <a:solidFill>
          <a:schemeClr val="accent2">
            <a:shade val="80000"/>
            <a:hueOff val="473980"/>
            <a:satOff val="-62451"/>
            <a:lumOff val="376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Measure selection</a:t>
          </a:r>
        </a:p>
      </dsp:txBody>
      <dsp:txXfrm>
        <a:off x="5877252" y="322303"/>
        <a:ext cx="1762452" cy="1174968"/>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761D9-9845-FB4A-929F-229A6E62F9F4}">
      <dsp:nvSpPr>
        <dsp:cNvPr id="0" name=""/>
        <dsp:cNvSpPr/>
      </dsp:nvSpPr>
      <dsp:spPr>
        <a:xfrm>
          <a:off x="2411" y="322303"/>
          <a:ext cx="2937420" cy="1174968"/>
        </a:xfrm>
        <a:prstGeom prst="chevron">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Case background</a:t>
          </a:r>
        </a:p>
      </dsp:txBody>
      <dsp:txXfrm>
        <a:off x="589895" y="322303"/>
        <a:ext cx="1762452" cy="1174968"/>
      </dsp:txXfrm>
    </dsp:sp>
    <dsp:sp modelId="{ED011B3B-A95F-2749-BC36-4BD085E69E11}">
      <dsp:nvSpPr>
        <dsp:cNvPr id="0" name=""/>
        <dsp:cNvSpPr/>
      </dsp:nvSpPr>
      <dsp:spPr>
        <a:xfrm>
          <a:off x="2646089" y="322303"/>
          <a:ext cx="2937420" cy="1174968"/>
        </a:xfrm>
        <a:prstGeom prst="chevron">
          <a:avLst/>
        </a:prstGeom>
        <a:solidFill>
          <a:schemeClr val="accent2">
            <a:shade val="80000"/>
            <a:hueOff val="236990"/>
            <a:satOff val="-31225"/>
            <a:lumOff val="188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Considerations</a:t>
          </a:r>
        </a:p>
      </dsp:txBody>
      <dsp:txXfrm>
        <a:off x="3233573" y="322303"/>
        <a:ext cx="1762452" cy="1174968"/>
      </dsp:txXfrm>
    </dsp:sp>
    <dsp:sp modelId="{51BC60BA-233A-144F-8D78-071F543DEA05}">
      <dsp:nvSpPr>
        <dsp:cNvPr id="0" name=""/>
        <dsp:cNvSpPr/>
      </dsp:nvSpPr>
      <dsp:spPr>
        <a:xfrm>
          <a:off x="5289768" y="322303"/>
          <a:ext cx="2937420" cy="1174968"/>
        </a:xfrm>
        <a:prstGeom prst="chevron">
          <a:avLst/>
        </a:prstGeom>
        <a:solidFill>
          <a:schemeClr val="accent2">
            <a:shade val="80000"/>
            <a:hueOff val="473980"/>
            <a:satOff val="-62451"/>
            <a:lumOff val="376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Measure selection</a:t>
          </a:r>
        </a:p>
      </dsp:txBody>
      <dsp:txXfrm>
        <a:off x="5877252" y="322303"/>
        <a:ext cx="1762452" cy="1174968"/>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761D9-9845-FB4A-929F-229A6E62F9F4}">
      <dsp:nvSpPr>
        <dsp:cNvPr id="0" name=""/>
        <dsp:cNvSpPr/>
      </dsp:nvSpPr>
      <dsp:spPr>
        <a:xfrm>
          <a:off x="2411" y="322303"/>
          <a:ext cx="2937420" cy="1174968"/>
        </a:xfrm>
        <a:prstGeom prst="chevron">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Case background</a:t>
          </a:r>
        </a:p>
      </dsp:txBody>
      <dsp:txXfrm>
        <a:off x="589895" y="322303"/>
        <a:ext cx="1762452" cy="1174968"/>
      </dsp:txXfrm>
    </dsp:sp>
    <dsp:sp modelId="{ED011B3B-A95F-2749-BC36-4BD085E69E11}">
      <dsp:nvSpPr>
        <dsp:cNvPr id="0" name=""/>
        <dsp:cNvSpPr/>
      </dsp:nvSpPr>
      <dsp:spPr>
        <a:xfrm>
          <a:off x="2646089" y="322303"/>
          <a:ext cx="2937420" cy="1174968"/>
        </a:xfrm>
        <a:prstGeom prst="chevron">
          <a:avLst/>
        </a:prstGeom>
        <a:solidFill>
          <a:schemeClr val="accent2">
            <a:shade val="80000"/>
            <a:hueOff val="236990"/>
            <a:satOff val="-31225"/>
            <a:lumOff val="188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Considerations</a:t>
          </a:r>
        </a:p>
      </dsp:txBody>
      <dsp:txXfrm>
        <a:off x="3233573" y="322303"/>
        <a:ext cx="1762452" cy="1174968"/>
      </dsp:txXfrm>
    </dsp:sp>
    <dsp:sp modelId="{51BC60BA-233A-144F-8D78-071F543DEA05}">
      <dsp:nvSpPr>
        <dsp:cNvPr id="0" name=""/>
        <dsp:cNvSpPr/>
      </dsp:nvSpPr>
      <dsp:spPr>
        <a:xfrm>
          <a:off x="5289768" y="322303"/>
          <a:ext cx="2937420" cy="1174968"/>
        </a:xfrm>
        <a:prstGeom prst="chevron">
          <a:avLst/>
        </a:prstGeom>
        <a:solidFill>
          <a:schemeClr val="accent2">
            <a:shade val="80000"/>
            <a:hueOff val="473980"/>
            <a:satOff val="-62451"/>
            <a:lumOff val="376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Measure selection</a:t>
          </a:r>
        </a:p>
      </dsp:txBody>
      <dsp:txXfrm>
        <a:off x="5877252" y="322303"/>
        <a:ext cx="1762452" cy="1174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DF585-925D-0649-91F1-E56CF1D42ACF}">
      <dsp:nvSpPr>
        <dsp:cNvPr id="0" name=""/>
        <dsp:cNvSpPr/>
      </dsp:nvSpPr>
      <dsp:spPr>
        <a:xfrm>
          <a:off x="38" y="4246"/>
          <a:ext cx="3722987" cy="1382400"/>
        </a:xfrm>
        <a:prstGeom prst="rect">
          <a:avLst/>
        </a:prstGeom>
        <a:solidFill>
          <a:schemeClr val="accent2"/>
        </a:solidFill>
        <a:ln w="25400" cap="flat" cmpd="sng" algn="ctr">
          <a:solidFill>
            <a:schemeClr val="accent2">
              <a:shade val="50000"/>
            </a:schemeClr>
          </a:solidFill>
          <a:prstDash val="solid"/>
        </a:ln>
        <a:effectLst/>
        <a:scene3d>
          <a:camera prst="orthographicFront">
            <a:rot lat="0" lon="0" rev="0"/>
          </a:camera>
          <a:lightRig rig="contrasting" dir="t">
            <a:rot lat="0" lon="0" rev="1200000"/>
          </a:lightRig>
        </a:scene3d>
        <a:sp3d/>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ts val="0"/>
            </a:spcAft>
            <a:buNone/>
          </a:pPr>
          <a:r>
            <a:rPr lang="en-US" sz="2400" kern="1200" dirty="0">
              <a:latin typeface="+mj-lt"/>
              <a:cs typeface="Arial" panose="020B0604020202020204" pitchFamily="34" charset="0"/>
            </a:rPr>
            <a:t>Short-term: </a:t>
          </a:r>
        </a:p>
        <a:p>
          <a:pPr marL="0" lvl="0" indent="0" algn="ctr" defTabSz="1066800">
            <a:lnSpc>
              <a:spcPct val="90000"/>
            </a:lnSpc>
            <a:spcBef>
              <a:spcPct val="0"/>
            </a:spcBef>
            <a:spcAft>
              <a:spcPts val="0"/>
            </a:spcAft>
            <a:buNone/>
          </a:pPr>
          <a:r>
            <a:rPr lang="en-US" sz="2400" kern="1200" dirty="0">
              <a:latin typeface="+mj-lt"/>
              <a:cs typeface="Arial" panose="020B0604020202020204" pitchFamily="34" charset="0"/>
            </a:rPr>
            <a:t>Detailed accounting of intake for a day </a:t>
          </a:r>
        </a:p>
        <a:p>
          <a:pPr marL="0" lvl="0" indent="0" algn="ctr" defTabSz="1066800">
            <a:lnSpc>
              <a:spcPct val="90000"/>
            </a:lnSpc>
            <a:spcBef>
              <a:spcPct val="0"/>
            </a:spcBef>
            <a:spcAft>
              <a:spcPts val="0"/>
            </a:spcAft>
            <a:buNone/>
          </a:pPr>
          <a:r>
            <a:rPr lang="en-US" sz="2400" kern="1200" dirty="0">
              <a:latin typeface="+mj-lt"/>
              <a:cs typeface="Arial" panose="020B0604020202020204" pitchFamily="34" charset="0"/>
            </a:rPr>
            <a:t>or a few days</a:t>
          </a:r>
          <a:endParaRPr lang="en-US" sz="2400" i="1" kern="1200" dirty="0">
            <a:latin typeface="+mj-lt"/>
            <a:cs typeface="Arial" panose="020B0604020202020204" pitchFamily="34" charset="0"/>
          </a:endParaRPr>
        </a:p>
      </dsp:txBody>
      <dsp:txXfrm>
        <a:off x="38" y="4246"/>
        <a:ext cx="3722987" cy="1382400"/>
      </dsp:txXfrm>
    </dsp:sp>
    <dsp:sp modelId="{70826FB2-9CB4-8448-A848-17A9C88AB445}">
      <dsp:nvSpPr>
        <dsp:cNvPr id="0" name=""/>
        <dsp:cNvSpPr/>
      </dsp:nvSpPr>
      <dsp:spPr>
        <a:xfrm>
          <a:off x="38" y="1386647"/>
          <a:ext cx="3722987" cy="2108160"/>
        </a:xfrm>
        <a:prstGeom prst="rect">
          <a:avLst/>
        </a:prstGeom>
        <a:solidFill>
          <a:schemeClr val="tx1">
            <a:lumMod val="10000"/>
            <a:lumOff val="90000"/>
          </a:schemeClr>
        </a:solidFill>
        <a:ln w="25400" cap="flat" cmpd="sng" algn="ctr">
          <a:solidFill>
            <a:schemeClr val="dk1">
              <a:shade val="50000"/>
            </a:schemeClr>
          </a:solidFill>
          <a:prstDash val="solid"/>
        </a:ln>
        <a:effectLst/>
        <a:scene3d>
          <a:camera prst="orthographicFront">
            <a:rot lat="0" lon="0" rev="0"/>
          </a:camera>
          <a:lightRig rig="contrasting" dir="t">
            <a:rot lat="0" lon="0" rev="1200000"/>
          </a:lightRig>
        </a:scene3d>
        <a:sp3d/>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mj-lt"/>
              <a:cs typeface="Arial" panose="020B0604020202020204" pitchFamily="34" charset="0"/>
            </a:rPr>
            <a:t>24-hour dietary recall</a:t>
          </a:r>
        </a:p>
        <a:p>
          <a:pPr marL="228600" lvl="1" indent="-228600" algn="l" defTabSz="1066800">
            <a:lnSpc>
              <a:spcPct val="90000"/>
            </a:lnSpc>
            <a:spcBef>
              <a:spcPct val="0"/>
            </a:spcBef>
            <a:spcAft>
              <a:spcPct val="15000"/>
            </a:spcAft>
            <a:buChar char="•"/>
          </a:pPr>
          <a:r>
            <a:rPr lang="en-US" sz="2400" kern="1200" dirty="0">
              <a:latin typeface="+mj-lt"/>
              <a:cs typeface="Arial" panose="020B0604020202020204" pitchFamily="34" charset="0"/>
            </a:rPr>
            <a:t>Food record/diary</a:t>
          </a:r>
        </a:p>
      </dsp:txBody>
      <dsp:txXfrm>
        <a:off x="38" y="1386647"/>
        <a:ext cx="3722987" cy="2108160"/>
      </dsp:txXfrm>
    </dsp:sp>
    <dsp:sp modelId="{500A6201-9F03-6540-9DB1-E6E1D0869D34}">
      <dsp:nvSpPr>
        <dsp:cNvPr id="0" name=""/>
        <dsp:cNvSpPr/>
      </dsp:nvSpPr>
      <dsp:spPr>
        <a:xfrm>
          <a:off x="4244281" y="14960"/>
          <a:ext cx="3722987" cy="1382400"/>
        </a:xfrm>
        <a:prstGeom prst="rect">
          <a:avLst/>
        </a:prstGeom>
        <a:solidFill>
          <a:schemeClr val="accent2"/>
        </a:solidFill>
        <a:ln w="25400" cap="flat" cmpd="sng" algn="ctr">
          <a:solidFill>
            <a:schemeClr val="accent2">
              <a:shade val="50000"/>
            </a:schemeClr>
          </a:solidFill>
          <a:prstDash val="solid"/>
        </a:ln>
        <a:effectLst/>
        <a:scene3d>
          <a:camera prst="orthographicFront">
            <a:rot lat="0" lon="0" rev="0"/>
          </a:camera>
          <a:lightRig rig="contrasting" dir="t">
            <a:rot lat="0" lon="0" rev="1200000"/>
          </a:lightRig>
        </a:scene3d>
        <a:sp3d/>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ts val="0"/>
            </a:spcAft>
            <a:buNone/>
          </a:pPr>
          <a:r>
            <a:rPr lang="en-US" sz="2400" kern="1200" dirty="0">
              <a:latin typeface="+mj-lt"/>
              <a:cs typeface="Arial" panose="020B0604020202020204" pitchFamily="34" charset="0"/>
            </a:rPr>
            <a:t>Long-term: </a:t>
          </a:r>
        </a:p>
        <a:p>
          <a:pPr marL="0" lvl="0" indent="0" algn="ctr" defTabSz="1066800">
            <a:lnSpc>
              <a:spcPct val="90000"/>
            </a:lnSpc>
            <a:spcBef>
              <a:spcPct val="0"/>
            </a:spcBef>
            <a:spcAft>
              <a:spcPts val="0"/>
            </a:spcAft>
            <a:buNone/>
          </a:pPr>
          <a:r>
            <a:rPr lang="en-US" sz="2400" kern="1200" dirty="0">
              <a:latin typeface="+mj-lt"/>
              <a:cs typeface="Arial" panose="020B0604020202020204" pitchFamily="34" charset="0"/>
            </a:rPr>
            <a:t>Less detailed accounting of intake for a long period</a:t>
          </a:r>
          <a:endParaRPr lang="en-US" sz="2400" i="1" kern="1200" dirty="0">
            <a:latin typeface="+mj-lt"/>
            <a:cs typeface="Arial" panose="020B0604020202020204" pitchFamily="34" charset="0"/>
          </a:endParaRPr>
        </a:p>
      </dsp:txBody>
      <dsp:txXfrm>
        <a:off x="4244281" y="14960"/>
        <a:ext cx="3722987" cy="1382400"/>
      </dsp:txXfrm>
    </dsp:sp>
    <dsp:sp modelId="{D7CEFDEF-FA03-F147-BD76-73236A3F9505}">
      <dsp:nvSpPr>
        <dsp:cNvPr id="0" name=""/>
        <dsp:cNvSpPr/>
      </dsp:nvSpPr>
      <dsp:spPr>
        <a:xfrm>
          <a:off x="4244244" y="1386647"/>
          <a:ext cx="3722987" cy="2108160"/>
        </a:xfrm>
        <a:prstGeom prst="rect">
          <a:avLst/>
        </a:prstGeom>
        <a:solidFill>
          <a:schemeClr val="tx1">
            <a:lumMod val="10000"/>
            <a:lumOff val="90000"/>
          </a:schemeClr>
        </a:solidFill>
        <a:ln w="25400" cap="flat" cmpd="sng" algn="ctr">
          <a:solidFill>
            <a:schemeClr val="dk1">
              <a:shade val="50000"/>
            </a:schemeClr>
          </a:solidFill>
          <a:prstDash val="solid"/>
        </a:ln>
        <a:effectLst/>
        <a:scene3d>
          <a:camera prst="orthographicFront">
            <a:rot lat="0" lon="0" rev="0"/>
          </a:camera>
          <a:lightRig rig="contrasting" dir="t">
            <a:rot lat="0" lon="0" rev="1200000"/>
          </a:lightRig>
        </a:scene3d>
        <a:sp3d/>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mj-lt"/>
              <a:cs typeface="Arial" panose="020B0604020202020204" pitchFamily="34" charset="0"/>
            </a:rPr>
            <a:t>Food frequency questionnaire</a:t>
          </a:r>
        </a:p>
        <a:p>
          <a:pPr marL="228600" lvl="1" indent="-228600" algn="l" defTabSz="1066800">
            <a:lnSpc>
              <a:spcPct val="90000"/>
            </a:lnSpc>
            <a:spcBef>
              <a:spcPct val="0"/>
            </a:spcBef>
            <a:spcAft>
              <a:spcPct val="15000"/>
            </a:spcAft>
            <a:buChar char="•"/>
          </a:pPr>
          <a:r>
            <a:rPr lang="en-US" sz="2400" kern="1200" dirty="0">
              <a:latin typeface="+mj-lt"/>
              <a:cs typeface="Arial" panose="020B0604020202020204" pitchFamily="34" charset="0"/>
            </a:rPr>
            <a:t>Screener</a:t>
          </a:r>
        </a:p>
      </dsp:txBody>
      <dsp:txXfrm>
        <a:off x="4244244" y="1386647"/>
        <a:ext cx="3722987" cy="210816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761D9-9845-FB4A-929F-229A6E62F9F4}">
      <dsp:nvSpPr>
        <dsp:cNvPr id="0" name=""/>
        <dsp:cNvSpPr/>
      </dsp:nvSpPr>
      <dsp:spPr>
        <a:xfrm>
          <a:off x="2411" y="322303"/>
          <a:ext cx="2937420" cy="1174968"/>
        </a:xfrm>
        <a:prstGeom prst="chevron">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Case background</a:t>
          </a:r>
        </a:p>
      </dsp:txBody>
      <dsp:txXfrm>
        <a:off x="589895" y="322303"/>
        <a:ext cx="1762452" cy="1174968"/>
      </dsp:txXfrm>
    </dsp:sp>
    <dsp:sp modelId="{ED011B3B-A95F-2749-BC36-4BD085E69E11}">
      <dsp:nvSpPr>
        <dsp:cNvPr id="0" name=""/>
        <dsp:cNvSpPr/>
      </dsp:nvSpPr>
      <dsp:spPr>
        <a:xfrm>
          <a:off x="2646089" y="322303"/>
          <a:ext cx="2937420" cy="1174968"/>
        </a:xfrm>
        <a:prstGeom prst="chevron">
          <a:avLst/>
        </a:prstGeom>
        <a:solidFill>
          <a:schemeClr val="accent2">
            <a:shade val="80000"/>
            <a:hueOff val="236990"/>
            <a:satOff val="-31225"/>
            <a:lumOff val="188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Considerations</a:t>
          </a:r>
        </a:p>
      </dsp:txBody>
      <dsp:txXfrm>
        <a:off x="3233573" y="322303"/>
        <a:ext cx="1762452" cy="1174968"/>
      </dsp:txXfrm>
    </dsp:sp>
    <dsp:sp modelId="{51BC60BA-233A-144F-8D78-071F543DEA05}">
      <dsp:nvSpPr>
        <dsp:cNvPr id="0" name=""/>
        <dsp:cNvSpPr/>
      </dsp:nvSpPr>
      <dsp:spPr>
        <a:xfrm>
          <a:off x="5289768" y="322303"/>
          <a:ext cx="2937420" cy="1174968"/>
        </a:xfrm>
        <a:prstGeom prst="chevron">
          <a:avLst/>
        </a:prstGeom>
        <a:solidFill>
          <a:schemeClr val="accent2">
            <a:shade val="80000"/>
            <a:hueOff val="473980"/>
            <a:satOff val="-62451"/>
            <a:lumOff val="376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Measure selection</a:t>
          </a:r>
        </a:p>
      </dsp:txBody>
      <dsp:txXfrm>
        <a:off x="5877252" y="322303"/>
        <a:ext cx="1762452" cy="1174968"/>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761D9-9845-FB4A-929F-229A6E62F9F4}">
      <dsp:nvSpPr>
        <dsp:cNvPr id="0" name=""/>
        <dsp:cNvSpPr/>
      </dsp:nvSpPr>
      <dsp:spPr>
        <a:xfrm>
          <a:off x="2411" y="322303"/>
          <a:ext cx="2937420" cy="1174968"/>
        </a:xfrm>
        <a:prstGeom prst="chevron">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Case background</a:t>
          </a:r>
        </a:p>
      </dsp:txBody>
      <dsp:txXfrm>
        <a:off x="589895" y="322303"/>
        <a:ext cx="1762452" cy="1174968"/>
      </dsp:txXfrm>
    </dsp:sp>
    <dsp:sp modelId="{ED011B3B-A95F-2749-BC36-4BD085E69E11}">
      <dsp:nvSpPr>
        <dsp:cNvPr id="0" name=""/>
        <dsp:cNvSpPr/>
      </dsp:nvSpPr>
      <dsp:spPr>
        <a:xfrm>
          <a:off x="2646089" y="322303"/>
          <a:ext cx="2937420" cy="1174968"/>
        </a:xfrm>
        <a:prstGeom prst="chevron">
          <a:avLst/>
        </a:prstGeom>
        <a:solidFill>
          <a:schemeClr val="accent2">
            <a:shade val="80000"/>
            <a:hueOff val="236990"/>
            <a:satOff val="-31225"/>
            <a:lumOff val="188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Considerations</a:t>
          </a:r>
        </a:p>
      </dsp:txBody>
      <dsp:txXfrm>
        <a:off x="3233573" y="322303"/>
        <a:ext cx="1762452" cy="1174968"/>
      </dsp:txXfrm>
    </dsp:sp>
    <dsp:sp modelId="{51BC60BA-233A-144F-8D78-071F543DEA05}">
      <dsp:nvSpPr>
        <dsp:cNvPr id="0" name=""/>
        <dsp:cNvSpPr/>
      </dsp:nvSpPr>
      <dsp:spPr>
        <a:xfrm>
          <a:off x="5289768" y="322303"/>
          <a:ext cx="2937420" cy="1174968"/>
        </a:xfrm>
        <a:prstGeom prst="chevron">
          <a:avLst/>
        </a:prstGeom>
        <a:solidFill>
          <a:schemeClr val="accent2">
            <a:shade val="80000"/>
            <a:hueOff val="473980"/>
            <a:satOff val="-62451"/>
            <a:lumOff val="376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Measure selection</a:t>
          </a:r>
        </a:p>
      </dsp:txBody>
      <dsp:txXfrm>
        <a:off x="5877252" y="322303"/>
        <a:ext cx="1762452" cy="1174968"/>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761D9-9845-FB4A-929F-229A6E62F9F4}">
      <dsp:nvSpPr>
        <dsp:cNvPr id="0" name=""/>
        <dsp:cNvSpPr/>
      </dsp:nvSpPr>
      <dsp:spPr>
        <a:xfrm>
          <a:off x="2411" y="322303"/>
          <a:ext cx="2937420" cy="1174968"/>
        </a:xfrm>
        <a:prstGeom prst="chevron">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Case background</a:t>
          </a:r>
        </a:p>
      </dsp:txBody>
      <dsp:txXfrm>
        <a:off x="589895" y="322303"/>
        <a:ext cx="1762452" cy="1174968"/>
      </dsp:txXfrm>
    </dsp:sp>
    <dsp:sp modelId="{ED011B3B-A95F-2749-BC36-4BD085E69E11}">
      <dsp:nvSpPr>
        <dsp:cNvPr id="0" name=""/>
        <dsp:cNvSpPr/>
      </dsp:nvSpPr>
      <dsp:spPr>
        <a:xfrm>
          <a:off x="2646089" y="322303"/>
          <a:ext cx="2937420" cy="1174968"/>
        </a:xfrm>
        <a:prstGeom prst="chevron">
          <a:avLst/>
        </a:prstGeom>
        <a:solidFill>
          <a:schemeClr val="accent2">
            <a:shade val="80000"/>
            <a:hueOff val="236990"/>
            <a:satOff val="-31225"/>
            <a:lumOff val="188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Considerations</a:t>
          </a:r>
        </a:p>
      </dsp:txBody>
      <dsp:txXfrm>
        <a:off x="3233573" y="322303"/>
        <a:ext cx="1762452" cy="1174968"/>
      </dsp:txXfrm>
    </dsp:sp>
    <dsp:sp modelId="{51BC60BA-233A-144F-8D78-071F543DEA05}">
      <dsp:nvSpPr>
        <dsp:cNvPr id="0" name=""/>
        <dsp:cNvSpPr/>
      </dsp:nvSpPr>
      <dsp:spPr>
        <a:xfrm>
          <a:off x="5289768" y="322303"/>
          <a:ext cx="2937420" cy="1174968"/>
        </a:xfrm>
        <a:prstGeom prst="chevron">
          <a:avLst/>
        </a:prstGeom>
        <a:solidFill>
          <a:schemeClr val="accent2">
            <a:shade val="80000"/>
            <a:hueOff val="473980"/>
            <a:satOff val="-62451"/>
            <a:lumOff val="376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Measure selection</a:t>
          </a:r>
        </a:p>
      </dsp:txBody>
      <dsp:txXfrm>
        <a:off x="5877252" y="322303"/>
        <a:ext cx="1762452" cy="117496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761D9-9845-FB4A-929F-229A6E62F9F4}">
      <dsp:nvSpPr>
        <dsp:cNvPr id="0" name=""/>
        <dsp:cNvSpPr/>
      </dsp:nvSpPr>
      <dsp:spPr>
        <a:xfrm>
          <a:off x="2411" y="322303"/>
          <a:ext cx="2937420" cy="1174968"/>
        </a:xfrm>
        <a:prstGeom prst="chevron">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Case background</a:t>
          </a:r>
        </a:p>
      </dsp:txBody>
      <dsp:txXfrm>
        <a:off x="589895" y="322303"/>
        <a:ext cx="1762452" cy="1174968"/>
      </dsp:txXfrm>
    </dsp:sp>
    <dsp:sp modelId="{ED011B3B-A95F-2749-BC36-4BD085E69E11}">
      <dsp:nvSpPr>
        <dsp:cNvPr id="0" name=""/>
        <dsp:cNvSpPr/>
      </dsp:nvSpPr>
      <dsp:spPr>
        <a:xfrm>
          <a:off x="2646089" y="322303"/>
          <a:ext cx="2937420" cy="1174968"/>
        </a:xfrm>
        <a:prstGeom prst="chevron">
          <a:avLst/>
        </a:prstGeom>
        <a:solidFill>
          <a:schemeClr val="accent2">
            <a:shade val="80000"/>
            <a:hueOff val="236990"/>
            <a:satOff val="-31225"/>
            <a:lumOff val="188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Considerations</a:t>
          </a:r>
        </a:p>
      </dsp:txBody>
      <dsp:txXfrm>
        <a:off x="3233573" y="322303"/>
        <a:ext cx="1762452" cy="1174968"/>
      </dsp:txXfrm>
    </dsp:sp>
    <dsp:sp modelId="{51BC60BA-233A-144F-8D78-071F543DEA05}">
      <dsp:nvSpPr>
        <dsp:cNvPr id="0" name=""/>
        <dsp:cNvSpPr/>
      </dsp:nvSpPr>
      <dsp:spPr>
        <a:xfrm>
          <a:off x="5289768" y="322303"/>
          <a:ext cx="2937420" cy="1174968"/>
        </a:xfrm>
        <a:prstGeom prst="chevron">
          <a:avLst/>
        </a:prstGeom>
        <a:solidFill>
          <a:schemeClr val="accent2">
            <a:shade val="80000"/>
            <a:hueOff val="473980"/>
            <a:satOff val="-62451"/>
            <a:lumOff val="376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Measure selection</a:t>
          </a:r>
        </a:p>
      </dsp:txBody>
      <dsp:txXfrm>
        <a:off x="5877252" y="322303"/>
        <a:ext cx="1762452" cy="1174968"/>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761D9-9845-FB4A-929F-229A6E62F9F4}">
      <dsp:nvSpPr>
        <dsp:cNvPr id="0" name=""/>
        <dsp:cNvSpPr/>
      </dsp:nvSpPr>
      <dsp:spPr>
        <a:xfrm>
          <a:off x="2411" y="322303"/>
          <a:ext cx="2937420" cy="1174968"/>
        </a:xfrm>
        <a:prstGeom prst="chevron">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Case background</a:t>
          </a:r>
        </a:p>
      </dsp:txBody>
      <dsp:txXfrm>
        <a:off x="589895" y="322303"/>
        <a:ext cx="1762452" cy="1174968"/>
      </dsp:txXfrm>
    </dsp:sp>
    <dsp:sp modelId="{ED011B3B-A95F-2749-BC36-4BD085E69E11}">
      <dsp:nvSpPr>
        <dsp:cNvPr id="0" name=""/>
        <dsp:cNvSpPr/>
      </dsp:nvSpPr>
      <dsp:spPr>
        <a:xfrm>
          <a:off x="2646089" y="322303"/>
          <a:ext cx="2937420" cy="1174968"/>
        </a:xfrm>
        <a:prstGeom prst="chevron">
          <a:avLst/>
        </a:prstGeom>
        <a:solidFill>
          <a:schemeClr val="accent2">
            <a:shade val="80000"/>
            <a:hueOff val="236990"/>
            <a:satOff val="-31225"/>
            <a:lumOff val="188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Considerations</a:t>
          </a:r>
        </a:p>
      </dsp:txBody>
      <dsp:txXfrm>
        <a:off x="3233573" y="322303"/>
        <a:ext cx="1762452" cy="1174968"/>
      </dsp:txXfrm>
    </dsp:sp>
    <dsp:sp modelId="{51BC60BA-233A-144F-8D78-071F543DEA05}">
      <dsp:nvSpPr>
        <dsp:cNvPr id="0" name=""/>
        <dsp:cNvSpPr/>
      </dsp:nvSpPr>
      <dsp:spPr>
        <a:xfrm>
          <a:off x="5289768" y="322303"/>
          <a:ext cx="2937420" cy="1174968"/>
        </a:xfrm>
        <a:prstGeom prst="chevron">
          <a:avLst/>
        </a:prstGeom>
        <a:solidFill>
          <a:schemeClr val="accent2">
            <a:shade val="80000"/>
            <a:hueOff val="473980"/>
            <a:satOff val="-62451"/>
            <a:lumOff val="376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Measure selection</a:t>
          </a:r>
        </a:p>
      </dsp:txBody>
      <dsp:txXfrm>
        <a:off x="5877252" y="322303"/>
        <a:ext cx="1762452" cy="1174968"/>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761D9-9845-FB4A-929F-229A6E62F9F4}">
      <dsp:nvSpPr>
        <dsp:cNvPr id="0" name=""/>
        <dsp:cNvSpPr/>
      </dsp:nvSpPr>
      <dsp:spPr>
        <a:xfrm>
          <a:off x="2411" y="322303"/>
          <a:ext cx="2937420" cy="1174968"/>
        </a:xfrm>
        <a:prstGeom prst="chevron">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Case background</a:t>
          </a:r>
        </a:p>
      </dsp:txBody>
      <dsp:txXfrm>
        <a:off x="589895" y="322303"/>
        <a:ext cx="1762452" cy="1174968"/>
      </dsp:txXfrm>
    </dsp:sp>
    <dsp:sp modelId="{ED011B3B-A95F-2749-BC36-4BD085E69E11}">
      <dsp:nvSpPr>
        <dsp:cNvPr id="0" name=""/>
        <dsp:cNvSpPr/>
      </dsp:nvSpPr>
      <dsp:spPr>
        <a:xfrm>
          <a:off x="2646089" y="322303"/>
          <a:ext cx="2937420" cy="1174968"/>
        </a:xfrm>
        <a:prstGeom prst="chevron">
          <a:avLst/>
        </a:prstGeom>
        <a:solidFill>
          <a:schemeClr val="accent2">
            <a:shade val="80000"/>
            <a:hueOff val="236990"/>
            <a:satOff val="-31225"/>
            <a:lumOff val="188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Considerations</a:t>
          </a:r>
        </a:p>
      </dsp:txBody>
      <dsp:txXfrm>
        <a:off x="3233573" y="322303"/>
        <a:ext cx="1762452" cy="1174968"/>
      </dsp:txXfrm>
    </dsp:sp>
    <dsp:sp modelId="{51BC60BA-233A-144F-8D78-071F543DEA05}">
      <dsp:nvSpPr>
        <dsp:cNvPr id="0" name=""/>
        <dsp:cNvSpPr/>
      </dsp:nvSpPr>
      <dsp:spPr>
        <a:xfrm>
          <a:off x="5289768" y="322303"/>
          <a:ext cx="2937420" cy="1174968"/>
        </a:xfrm>
        <a:prstGeom prst="chevron">
          <a:avLst/>
        </a:prstGeom>
        <a:solidFill>
          <a:schemeClr val="accent2">
            <a:shade val="80000"/>
            <a:hueOff val="473980"/>
            <a:satOff val="-62451"/>
            <a:lumOff val="376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Measure selection</a:t>
          </a:r>
        </a:p>
      </dsp:txBody>
      <dsp:txXfrm>
        <a:off x="5877252" y="322303"/>
        <a:ext cx="1762452" cy="1174968"/>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761D9-9845-FB4A-929F-229A6E62F9F4}">
      <dsp:nvSpPr>
        <dsp:cNvPr id="0" name=""/>
        <dsp:cNvSpPr/>
      </dsp:nvSpPr>
      <dsp:spPr>
        <a:xfrm>
          <a:off x="2411" y="322303"/>
          <a:ext cx="2937420" cy="1174968"/>
        </a:xfrm>
        <a:prstGeom prst="chevron">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Case background</a:t>
          </a:r>
        </a:p>
      </dsp:txBody>
      <dsp:txXfrm>
        <a:off x="589895" y="322303"/>
        <a:ext cx="1762452" cy="1174968"/>
      </dsp:txXfrm>
    </dsp:sp>
    <dsp:sp modelId="{ED011B3B-A95F-2749-BC36-4BD085E69E11}">
      <dsp:nvSpPr>
        <dsp:cNvPr id="0" name=""/>
        <dsp:cNvSpPr/>
      </dsp:nvSpPr>
      <dsp:spPr>
        <a:xfrm>
          <a:off x="2646089" y="322303"/>
          <a:ext cx="2937420" cy="1174968"/>
        </a:xfrm>
        <a:prstGeom prst="chevron">
          <a:avLst/>
        </a:prstGeom>
        <a:solidFill>
          <a:schemeClr val="accent2">
            <a:shade val="80000"/>
            <a:hueOff val="236990"/>
            <a:satOff val="-31225"/>
            <a:lumOff val="188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Considerations</a:t>
          </a:r>
        </a:p>
      </dsp:txBody>
      <dsp:txXfrm>
        <a:off x="3233573" y="322303"/>
        <a:ext cx="1762452" cy="1174968"/>
      </dsp:txXfrm>
    </dsp:sp>
    <dsp:sp modelId="{51BC60BA-233A-144F-8D78-071F543DEA05}">
      <dsp:nvSpPr>
        <dsp:cNvPr id="0" name=""/>
        <dsp:cNvSpPr/>
      </dsp:nvSpPr>
      <dsp:spPr>
        <a:xfrm>
          <a:off x="5289768" y="322303"/>
          <a:ext cx="2937420" cy="1174968"/>
        </a:xfrm>
        <a:prstGeom prst="chevron">
          <a:avLst/>
        </a:prstGeom>
        <a:solidFill>
          <a:schemeClr val="accent2">
            <a:shade val="80000"/>
            <a:hueOff val="473980"/>
            <a:satOff val="-62451"/>
            <a:lumOff val="376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Measure selection</a:t>
          </a:r>
        </a:p>
      </dsp:txBody>
      <dsp:txXfrm>
        <a:off x="5877252" y="322303"/>
        <a:ext cx="1762452" cy="11749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D60B7-3E13-A94E-9BBF-2C00AC3CD853}">
      <dsp:nvSpPr>
        <dsp:cNvPr id="0" name=""/>
        <dsp:cNvSpPr/>
      </dsp:nvSpPr>
      <dsp:spPr>
        <a:xfrm>
          <a:off x="3680285" y="2008648"/>
          <a:ext cx="1526253" cy="1526253"/>
        </a:xfrm>
        <a:prstGeom prst="ellipse">
          <a:avLst/>
        </a:prstGeom>
        <a:solidFill>
          <a:schemeClr val="bg1"/>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2"/>
              </a:solidFill>
            </a:rPr>
            <a:t>24-hour recall</a:t>
          </a:r>
        </a:p>
      </dsp:txBody>
      <dsp:txXfrm>
        <a:off x="3903800" y="2232163"/>
        <a:ext cx="1079223" cy="1079223"/>
      </dsp:txXfrm>
    </dsp:sp>
    <dsp:sp modelId="{C6E63EC1-F916-B74D-8C7F-2E99CF2F7510}">
      <dsp:nvSpPr>
        <dsp:cNvPr id="0" name=""/>
        <dsp:cNvSpPr/>
      </dsp:nvSpPr>
      <dsp:spPr>
        <a:xfrm rot="16200000">
          <a:off x="4212864" y="1762643"/>
          <a:ext cx="461095" cy="30913"/>
        </a:xfrm>
        <a:custGeom>
          <a:avLst/>
          <a:gdLst/>
          <a:ahLst/>
          <a:cxnLst/>
          <a:rect l="0" t="0" r="0" b="0"/>
          <a:pathLst>
            <a:path>
              <a:moveTo>
                <a:pt x="0" y="15456"/>
              </a:moveTo>
              <a:lnTo>
                <a:pt x="461095" y="15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431885" y="1766572"/>
        <a:ext cx="23054" cy="23054"/>
      </dsp:txXfrm>
    </dsp:sp>
    <dsp:sp modelId="{A6EEA6AE-7CB9-0C4A-B862-D24043FD334F}">
      <dsp:nvSpPr>
        <dsp:cNvPr id="0" name=""/>
        <dsp:cNvSpPr/>
      </dsp:nvSpPr>
      <dsp:spPr>
        <a:xfrm>
          <a:off x="3680285" y="21299"/>
          <a:ext cx="1526253" cy="1526253"/>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Recent diet (repeats </a:t>
          </a:r>
          <a:r>
            <a:rPr lang="en-US" sz="1800" kern="1200" dirty="0">
              <a:sym typeface="Wingdings"/>
            </a:rPr>
            <a:t> usual intake)</a:t>
          </a:r>
          <a:endParaRPr lang="en-US" sz="1800" kern="1200" dirty="0"/>
        </a:p>
      </dsp:txBody>
      <dsp:txXfrm>
        <a:off x="3903800" y="244814"/>
        <a:ext cx="1079223" cy="1079223"/>
      </dsp:txXfrm>
    </dsp:sp>
    <dsp:sp modelId="{DE43C7D9-2040-D446-951F-A0F0136E06BB}">
      <dsp:nvSpPr>
        <dsp:cNvPr id="0" name=""/>
        <dsp:cNvSpPr/>
      </dsp:nvSpPr>
      <dsp:spPr>
        <a:xfrm rot="19800000">
          <a:off x="5073412" y="2259480"/>
          <a:ext cx="461095" cy="30913"/>
        </a:xfrm>
        <a:custGeom>
          <a:avLst/>
          <a:gdLst/>
          <a:ahLst/>
          <a:cxnLst/>
          <a:rect l="0" t="0" r="0" b="0"/>
          <a:pathLst>
            <a:path>
              <a:moveTo>
                <a:pt x="0" y="15456"/>
              </a:moveTo>
              <a:lnTo>
                <a:pt x="461095" y="15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292432" y="2263410"/>
        <a:ext cx="23054" cy="23054"/>
      </dsp:txXfrm>
    </dsp:sp>
    <dsp:sp modelId="{6CCBB17A-B458-E241-A4C4-259A9B14FE71}">
      <dsp:nvSpPr>
        <dsp:cNvPr id="0" name=""/>
        <dsp:cNvSpPr/>
      </dsp:nvSpPr>
      <dsp:spPr>
        <a:xfrm>
          <a:off x="5401380" y="1014973"/>
          <a:ext cx="1526253" cy="1526253"/>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Total diet</a:t>
          </a:r>
        </a:p>
      </dsp:txBody>
      <dsp:txXfrm>
        <a:off x="5624895" y="1238488"/>
        <a:ext cx="1079223" cy="1079223"/>
      </dsp:txXfrm>
    </dsp:sp>
    <dsp:sp modelId="{ADA120D6-A795-1548-99E1-454D20118EDD}">
      <dsp:nvSpPr>
        <dsp:cNvPr id="0" name=""/>
        <dsp:cNvSpPr/>
      </dsp:nvSpPr>
      <dsp:spPr>
        <a:xfrm rot="1800000">
          <a:off x="5073412" y="3253155"/>
          <a:ext cx="461095" cy="30913"/>
        </a:xfrm>
        <a:custGeom>
          <a:avLst/>
          <a:gdLst/>
          <a:ahLst/>
          <a:cxnLst/>
          <a:rect l="0" t="0" r="0" b="0"/>
          <a:pathLst>
            <a:path>
              <a:moveTo>
                <a:pt x="0" y="15456"/>
              </a:moveTo>
              <a:lnTo>
                <a:pt x="461095" y="15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292432" y="3257084"/>
        <a:ext cx="23054" cy="23054"/>
      </dsp:txXfrm>
    </dsp:sp>
    <dsp:sp modelId="{77A73584-5FDD-7448-873C-47234549341D}">
      <dsp:nvSpPr>
        <dsp:cNvPr id="0" name=""/>
        <dsp:cNvSpPr/>
      </dsp:nvSpPr>
      <dsp:spPr>
        <a:xfrm>
          <a:off x="5401380" y="3002322"/>
          <a:ext cx="1526253" cy="1526253"/>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Culturally neutral</a:t>
          </a:r>
        </a:p>
      </dsp:txBody>
      <dsp:txXfrm>
        <a:off x="5624895" y="3225837"/>
        <a:ext cx="1079223" cy="1079223"/>
      </dsp:txXfrm>
    </dsp:sp>
    <dsp:sp modelId="{B41076B0-3AB1-DE47-AA51-6B1CD8DAA508}">
      <dsp:nvSpPr>
        <dsp:cNvPr id="0" name=""/>
        <dsp:cNvSpPr/>
      </dsp:nvSpPr>
      <dsp:spPr>
        <a:xfrm rot="5400000">
          <a:off x="4212864" y="3749992"/>
          <a:ext cx="461095" cy="30913"/>
        </a:xfrm>
        <a:custGeom>
          <a:avLst/>
          <a:gdLst/>
          <a:ahLst/>
          <a:cxnLst/>
          <a:rect l="0" t="0" r="0" b="0"/>
          <a:pathLst>
            <a:path>
              <a:moveTo>
                <a:pt x="0" y="15456"/>
              </a:moveTo>
              <a:lnTo>
                <a:pt x="461095" y="15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431885" y="3753922"/>
        <a:ext cx="23054" cy="23054"/>
      </dsp:txXfrm>
    </dsp:sp>
    <dsp:sp modelId="{FAD397B9-9159-704C-9E9C-EAD9BEEFD36D}">
      <dsp:nvSpPr>
        <dsp:cNvPr id="0" name=""/>
        <dsp:cNvSpPr/>
      </dsp:nvSpPr>
      <dsp:spPr>
        <a:xfrm>
          <a:off x="3680285" y="3995997"/>
          <a:ext cx="1526253" cy="1526253"/>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Previously cost prohibitive</a:t>
          </a:r>
        </a:p>
      </dsp:txBody>
      <dsp:txXfrm>
        <a:off x="3903800" y="4219512"/>
        <a:ext cx="1079223" cy="1079223"/>
      </dsp:txXfrm>
    </dsp:sp>
    <dsp:sp modelId="{5CE5AAFE-AA45-3349-BE82-29034D67DDB8}">
      <dsp:nvSpPr>
        <dsp:cNvPr id="0" name=""/>
        <dsp:cNvSpPr/>
      </dsp:nvSpPr>
      <dsp:spPr>
        <a:xfrm rot="9000000">
          <a:off x="3352317" y="3253155"/>
          <a:ext cx="461095" cy="30913"/>
        </a:xfrm>
        <a:custGeom>
          <a:avLst/>
          <a:gdLst/>
          <a:ahLst/>
          <a:cxnLst/>
          <a:rect l="0" t="0" r="0" b="0"/>
          <a:pathLst>
            <a:path>
              <a:moveTo>
                <a:pt x="0" y="15456"/>
              </a:moveTo>
              <a:lnTo>
                <a:pt x="461095" y="15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571337" y="3257084"/>
        <a:ext cx="23054" cy="23054"/>
      </dsp:txXfrm>
    </dsp:sp>
    <dsp:sp modelId="{54726B52-FE72-1844-9844-A870683F6AEE}">
      <dsp:nvSpPr>
        <dsp:cNvPr id="0" name=""/>
        <dsp:cNvSpPr/>
      </dsp:nvSpPr>
      <dsp:spPr>
        <a:xfrm>
          <a:off x="1959190" y="3002322"/>
          <a:ext cx="1526253" cy="1526253"/>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Rely on short-term memory</a:t>
          </a:r>
        </a:p>
      </dsp:txBody>
      <dsp:txXfrm>
        <a:off x="2182705" y="3225837"/>
        <a:ext cx="1079223" cy="1079223"/>
      </dsp:txXfrm>
    </dsp:sp>
    <dsp:sp modelId="{58FFDACD-6B4F-464A-B39C-1A519A1B236F}">
      <dsp:nvSpPr>
        <dsp:cNvPr id="0" name=""/>
        <dsp:cNvSpPr/>
      </dsp:nvSpPr>
      <dsp:spPr>
        <a:xfrm rot="12600000">
          <a:off x="3352317" y="2259480"/>
          <a:ext cx="461095" cy="30913"/>
        </a:xfrm>
        <a:custGeom>
          <a:avLst/>
          <a:gdLst/>
          <a:ahLst/>
          <a:cxnLst/>
          <a:rect l="0" t="0" r="0" b="0"/>
          <a:pathLst>
            <a:path>
              <a:moveTo>
                <a:pt x="0" y="15456"/>
              </a:moveTo>
              <a:lnTo>
                <a:pt x="461095" y="15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571337" y="2263410"/>
        <a:ext cx="23054" cy="23054"/>
      </dsp:txXfrm>
    </dsp:sp>
    <dsp:sp modelId="{9131DC95-9AEC-A04A-B21E-A6E82DE8B24F}">
      <dsp:nvSpPr>
        <dsp:cNvPr id="0" name=""/>
        <dsp:cNvSpPr/>
      </dsp:nvSpPr>
      <dsp:spPr>
        <a:xfrm>
          <a:off x="1959190" y="1014973"/>
          <a:ext cx="1526253" cy="1526253"/>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Rich detail</a:t>
          </a:r>
        </a:p>
      </dsp:txBody>
      <dsp:txXfrm>
        <a:off x="2182705" y="1238488"/>
        <a:ext cx="1079223" cy="10792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F8C9F6-7464-3F4A-8CF1-985B35DBE6DA}">
      <dsp:nvSpPr>
        <dsp:cNvPr id="0" name=""/>
        <dsp:cNvSpPr/>
      </dsp:nvSpPr>
      <dsp:spPr>
        <a:xfrm rot="5400000">
          <a:off x="2746494" y="106582"/>
          <a:ext cx="1627424" cy="1415859"/>
        </a:xfrm>
        <a:prstGeom prst="hexagon">
          <a:avLst>
            <a:gd name="adj" fmla="val 25000"/>
            <a:gd name="vf" fmla="val 115470"/>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Literacy</a:t>
          </a:r>
        </a:p>
      </dsp:txBody>
      <dsp:txXfrm rot="-5400000">
        <a:off x="3072914" y="254407"/>
        <a:ext cx="974583" cy="1120210"/>
      </dsp:txXfrm>
    </dsp:sp>
    <dsp:sp modelId="{02483C76-8994-344D-972A-859E212D5F45}">
      <dsp:nvSpPr>
        <dsp:cNvPr id="0" name=""/>
        <dsp:cNvSpPr/>
      </dsp:nvSpPr>
      <dsp:spPr>
        <a:xfrm>
          <a:off x="4311100" y="326284"/>
          <a:ext cx="1816206" cy="976454"/>
        </a:xfrm>
        <a:prstGeom prst="rect">
          <a:avLst/>
        </a:prstGeom>
        <a:noFill/>
        <a:ln>
          <a:noFill/>
        </a:ln>
        <a:effectLst/>
      </dsp:spPr>
      <dsp:style>
        <a:lnRef idx="0">
          <a:scrgbClr r="0" g="0" b="0"/>
        </a:lnRef>
        <a:fillRef idx="0">
          <a:scrgbClr r="0" g="0" b="0"/>
        </a:fillRef>
        <a:effectRef idx="0">
          <a:scrgbClr r="0" g="0" b="0"/>
        </a:effectRef>
        <a:fontRef idx="minor"/>
      </dsp:style>
    </dsp:sp>
    <dsp:sp modelId="{9AB4736E-3060-0A41-A570-F2D0E855A235}">
      <dsp:nvSpPr>
        <dsp:cNvPr id="0" name=""/>
        <dsp:cNvSpPr/>
      </dsp:nvSpPr>
      <dsp:spPr>
        <a:xfrm rot="5400000">
          <a:off x="1217365" y="106582"/>
          <a:ext cx="1627424" cy="1415859"/>
        </a:xfrm>
        <a:prstGeom prst="hexagon">
          <a:avLst>
            <a:gd name="adj" fmla="val 25000"/>
            <a:gd name="vf" fmla="val 115470"/>
          </a:avLst>
        </a:prstGeom>
        <a:solidFill>
          <a:schemeClr val="accent2">
            <a:shade val="80000"/>
            <a:hueOff val="94796"/>
            <a:satOff val="-12490"/>
            <a:lumOff val="752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Cognitive development</a:t>
          </a:r>
        </a:p>
      </dsp:txBody>
      <dsp:txXfrm rot="-5400000">
        <a:off x="1543785" y="254407"/>
        <a:ext cx="974583" cy="1120210"/>
      </dsp:txXfrm>
    </dsp:sp>
    <dsp:sp modelId="{AE164A4F-7198-2049-83DE-7AF5A70AFEC3}">
      <dsp:nvSpPr>
        <dsp:cNvPr id="0" name=""/>
        <dsp:cNvSpPr/>
      </dsp:nvSpPr>
      <dsp:spPr>
        <a:xfrm rot="5400000">
          <a:off x="1979000" y="1511847"/>
          <a:ext cx="1627424" cy="1415859"/>
        </a:xfrm>
        <a:prstGeom prst="hexagon">
          <a:avLst>
            <a:gd name="adj" fmla="val 25000"/>
            <a:gd name="vf" fmla="val 115470"/>
          </a:avLst>
        </a:prstGeom>
        <a:solidFill>
          <a:schemeClr val="accent2">
            <a:shade val="80000"/>
            <a:hueOff val="189592"/>
            <a:satOff val="-24980"/>
            <a:lumOff val="150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Numeracy</a:t>
          </a:r>
        </a:p>
      </dsp:txBody>
      <dsp:txXfrm rot="-5400000">
        <a:off x="2305420" y="1659672"/>
        <a:ext cx="974583" cy="1120210"/>
      </dsp:txXfrm>
    </dsp:sp>
    <dsp:sp modelId="{813B7388-343A-534C-A5A0-07D54BB48397}">
      <dsp:nvSpPr>
        <dsp:cNvPr id="0" name=""/>
        <dsp:cNvSpPr/>
      </dsp:nvSpPr>
      <dsp:spPr>
        <a:xfrm>
          <a:off x="268577" y="1707643"/>
          <a:ext cx="1757618" cy="976454"/>
        </a:xfrm>
        <a:prstGeom prst="rect">
          <a:avLst/>
        </a:prstGeom>
        <a:noFill/>
        <a:ln>
          <a:noFill/>
        </a:ln>
        <a:effectLst/>
      </dsp:spPr>
      <dsp:style>
        <a:lnRef idx="0">
          <a:scrgbClr r="0" g="0" b="0"/>
        </a:lnRef>
        <a:fillRef idx="0">
          <a:scrgbClr r="0" g="0" b="0"/>
        </a:fillRef>
        <a:effectRef idx="0">
          <a:scrgbClr r="0" g="0" b="0"/>
        </a:effectRef>
        <a:fontRef idx="minor"/>
      </dsp:style>
    </dsp:sp>
    <dsp:sp modelId="{20FBF299-1F86-124E-971D-59944663D25E}">
      <dsp:nvSpPr>
        <dsp:cNvPr id="0" name=""/>
        <dsp:cNvSpPr/>
      </dsp:nvSpPr>
      <dsp:spPr>
        <a:xfrm rot="5400000">
          <a:off x="3508129" y="1487940"/>
          <a:ext cx="1627424" cy="1415859"/>
        </a:xfrm>
        <a:prstGeom prst="hexagon">
          <a:avLst>
            <a:gd name="adj" fmla="val 25000"/>
            <a:gd name="vf" fmla="val 115470"/>
          </a:avLst>
        </a:prstGeom>
        <a:solidFill>
          <a:schemeClr val="accent2">
            <a:shade val="80000"/>
            <a:hueOff val="284388"/>
            <a:satOff val="-37471"/>
            <a:lumOff val="2257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ts val="0"/>
            </a:spcAft>
            <a:buNone/>
          </a:pPr>
          <a:r>
            <a:rPr lang="en-US" sz="1400" kern="1200" dirty="0"/>
            <a:t>Knowledge of food/</a:t>
          </a:r>
        </a:p>
        <a:p>
          <a:pPr marL="0" lvl="0" indent="0" algn="ctr" defTabSz="622300">
            <a:lnSpc>
              <a:spcPct val="90000"/>
            </a:lnSpc>
            <a:spcBef>
              <a:spcPct val="0"/>
            </a:spcBef>
            <a:spcAft>
              <a:spcPts val="0"/>
            </a:spcAft>
            <a:buNone/>
          </a:pPr>
          <a:r>
            <a:rPr lang="en-US" sz="1400" kern="1200" dirty="0"/>
            <a:t>food prep</a:t>
          </a:r>
        </a:p>
      </dsp:txBody>
      <dsp:txXfrm rot="-5400000">
        <a:off x="3834549" y="1635765"/>
        <a:ext cx="974583" cy="1120210"/>
      </dsp:txXfrm>
    </dsp:sp>
    <dsp:sp modelId="{BA26BC57-2C9E-544A-A63F-FB073CF580CA}">
      <dsp:nvSpPr>
        <dsp:cNvPr id="0" name=""/>
        <dsp:cNvSpPr/>
      </dsp:nvSpPr>
      <dsp:spPr>
        <a:xfrm rot="5400000">
          <a:off x="2746494" y="2869298"/>
          <a:ext cx="1627424" cy="1415859"/>
        </a:xfrm>
        <a:prstGeom prst="hexagon">
          <a:avLst>
            <a:gd name="adj" fmla="val 25000"/>
            <a:gd name="vf" fmla="val 115470"/>
          </a:avLst>
        </a:prstGeom>
        <a:solidFill>
          <a:schemeClr val="accent2">
            <a:shade val="80000"/>
            <a:hueOff val="379184"/>
            <a:satOff val="-49961"/>
            <a:lumOff val="3010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Proxy</a:t>
          </a:r>
        </a:p>
      </dsp:txBody>
      <dsp:txXfrm rot="-5400000">
        <a:off x="3072914" y="3017123"/>
        <a:ext cx="974583" cy="1120210"/>
      </dsp:txXfrm>
    </dsp:sp>
    <dsp:sp modelId="{3E6D63BE-3C96-F942-87C8-E3FA4D6AF5DC}">
      <dsp:nvSpPr>
        <dsp:cNvPr id="0" name=""/>
        <dsp:cNvSpPr/>
      </dsp:nvSpPr>
      <dsp:spPr>
        <a:xfrm>
          <a:off x="4311100" y="3089001"/>
          <a:ext cx="1816206" cy="976454"/>
        </a:xfrm>
        <a:prstGeom prst="rect">
          <a:avLst/>
        </a:prstGeom>
        <a:noFill/>
        <a:ln>
          <a:noFill/>
        </a:ln>
        <a:effectLst/>
      </dsp:spPr>
      <dsp:style>
        <a:lnRef idx="0">
          <a:scrgbClr r="0" g="0" b="0"/>
        </a:lnRef>
        <a:fillRef idx="0">
          <a:scrgbClr r="0" g="0" b="0"/>
        </a:fillRef>
        <a:effectRef idx="0">
          <a:scrgbClr r="0" g="0" b="0"/>
        </a:effectRef>
        <a:fontRef idx="minor"/>
      </dsp:style>
    </dsp:sp>
    <dsp:sp modelId="{547F54C8-4061-B946-B21D-6B8D6DED1193}">
      <dsp:nvSpPr>
        <dsp:cNvPr id="0" name=""/>
        <dsp:cNvSpPr/>
      </dsp:nvSpPr>
      <dsp:spPr>
        <a:xfrm rot="5400000">
          <a:off x="1217365" y="2869298"/>
          <a:ext cx="1627424" cy="1415859"/>
        </a:xfrm>
        <a:prstGeom prst="hexagon">
          <a:avLst>
            <a:gd name="adj" fmla="val 25000"/>
            <a:gd name="vf" fmla="val 115470"/>
          </a:avLst>
        </a:prstGeom>
        <a:solidFill>
          <a:schemeClr val="accent2">
            <a:shade val="80000"/>
            <a:hueOff val="473980"/>
            <a:satOff val="-62451"/>
            <a:lumOff val="376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err="1"/>
            <a:t>Recency</a:t>
          </a:r>
          <a:r>
            <a:rPr lang="en-US" sz="1400" kern="1200" dirty="0"/>
            <a:t>/ retention interval</a:t>
          </a:r>
        </a:p>
      </dsp:txBody>
      <dsp:txXfrm rot="-5400000">
        <a:off x="1543785" y="3017123"/>
        <a:ext cx="974583" cy="11202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D60B7-3E13-A94E-9BBF-2C00AC3CD853}">
      <dsp:nvSpPr>
        <dsp:cNvPr id="0" name=""/>
        <dsp:cNvSpPr/>
      </dsp:nvSpPr>
      <dsp:spPr>
        <a:xfrm>
          <a:off x="4075666" y="2027821"/>
          <a:ext cx="1526066" cy="1526066"/>
        </a:xfrm>
        <a:prstGeom prst="ellipse">
          <a:avLst/>
        </a:prstGeom>
        <a:solidFill>
          <a:schemeClr val="bg1"/>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2"/>
              </a:solidFill>
            </a:rPr>
            <a:t>Food record/ diary</a:t>
          </a:r>
        </a:p>
      </dsp:txBody>
      <dsp:txXfrm>
        <a:off x="4299153" y="2251308"/>
        <a:ext cx="1079092" cy="1079092"/>
      </dsp:txXfrm>
    </dsp:sp>
    <dsp:sp modelId="{C6E63EC1-F916-B74D-8C7F-2E99CF2F7510}">
      <dsp:nvSpPr>
        <dsp:cNvPr id="0" name=""/>
        <dsp:cNvSpPr/>
      </dsp:nvSpPr>
      <dsp:spPr>
        <a:xfrm rot="16200000">
          <a:off x="4598127" y="1773056"/>
          <a:ext cx="481145" cy="28384"/>
        </a:xfrm>
        <a:custGeom>
          <a:avLst/>
          <a:gdLst/>
          <a:ahLst/>
          <a:cxnLst/>
          <a:rect l="0" t="0" r="0" b="0"/>
          <a:pathLst>
            <a:path>
              <a:moveTo>
                <a:pt x="0" y="14192"/>
              </a:moveTo>
              <a:lnTo>
                <a:pt x="481145" y="1419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826671" y="1775219"/>
        <a:ext cx="24057" cy="24057"/>
      </dsp:txXfrm>
    </dsp:sp>
    <dsp:sp modelId="{A6EEA6AE-7CB9-0C4A-B862-D24043FD334F}">
      <dsp:nvSpPr>
        <dsp:cNvPr id="0" name=""/>
        <dsp:cNvSpPr/>
      </dsp:nvSpPr>
      <dsp:spPr>
        <a:xfrm>
          <a:off x="4075666" y="20609"/>
          <a:ext cx="1526066" cy="152606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Recent diet (repeats </a:t>
          </a:r>
          <a:r>
            <a:rPr lang="en-US" sz="1800" kern="1200" dirty="0">
              <a:sym typeface="Wingdings"/>
            </a:rPr>
            <a:t> usual intake)</a:t>
          </a:r>
          <a:endParaRPr lang="en-US" sz="1800" kern="1200" dirty="0"/>
        </a:p>
      </dsp:txBody>
      <dsp:txXfrm>
        <a:off x="4299153" y="244096"/>
        <a:ext cx="1079092" cy="1079092"/>
      </dsp:txXfrm>
    </dsp:sp>
    <dsp:sp modelId="{DE43C7D9-2040-D446-951F-A0F0136E06BB}">
      <dsp:nvSpPr>
        <dsp:cNvPr id="0" name=""/>
        <dsp:cNvSpPr/>
      </dsp:nvSpPr>
      <dsp:spPr>
        <a:xfrm rot="19770377">
          <a:off x="5463601" y="2269890"/>
          <a:ext cx="471282" cy="28384"/>
        </a:xfrm>
        <a:custGeom>
          <a:avLst/>
          <a:gdLst/>
          <a:ahLst/>
          <a:cxnLst/>
          <a:rect l="0" t="0" r="0" b="0"/>
          <a:pathLst>
            <a:path>
              <a:moveTo>
                <a:pt x="0" y="14192"/>
              </a:moveTo>
              <a:lnTo>
                <a:pt x="471282" y="1419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687460" y="2272301"/>
        <a:ext cx="23564" cy="23564"/>
      </dsp:txXfrm>
    </dsp:sp>
    <dsp:sp modelId="{6CCBB17A-B458-E241-A4C4-259A9B14FE71}">
      <dsp:nvSpPr>
        <dsp:cNvPr id="0" name=""/>
        <dsp:cNvSpPr/>
      </dsp:nvSpPr>
      <dsp:spPr>
        <a:xfrm>
          <a:off x="5796752" y="1014278"/>
          <a:ext cx="1526066" cy="152606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Total diet</a:t>
          </a:r>
        </a:p>
      </dsp:txBody>
      <dsp:txXfrm>
        <a:off x="6020239" y="1237765"/>
        <a:ext cx="1079092" cy="1079092"/>
      </dsp:txXfrm>
    </dsp:sp>
    <dsp:sp modelId="{ADA120D6-A795-1548-99E1-454D20118EDD}">
      <dsp:nvSpPr>
        <dsp:cNvPr id="0" name=""/>
        <dsp:cNvSpPr/>
      </dsp:nvSpPr>
      <dsp:spPr>
        <a:xfrm rot="1770079">
          <a:off x="5473537" y="3263559"/>
          <a:ext cx="451410" cy="28384"/>
        </a:xfrm>
        <a:custGeom>
          <a:avLst/>
          <a:gdLst/>
          <a:ahLst/>
          <a:cxnLst/>
          <a:rect l="0" t="0" r="0" b="0"/>
          <a:pathLst>
            <a:path>
              <a:moveTo>
                <a:pt x="0" y="14192"/>
              </a:moveTo>
              <a:lnTo>
                <a:pt x="451410" y="1419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687957" y="3266467"/>
        <a:ext cx="22570" cy="22570"/>
      </dsp:txXfrm>
    </dsp:sp>
    <dsp:sp modelId="{77A73584-5FDD-7448-873C-47234549341D}">
      <dsp:nvSpPr>
        <dsp:cNvPr id="0" name=""/>
        <dsp:cNvSpPr/>
      </dsp:nvSpPr>
      <dsp:spPr>
        <a:xfrm>
          <a:off x="5796752" y="3001616"/>
          <a:ext cx="1526066" cy="152606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Culturally neutral</a:t>
          </a:r>
        </a:p>
      </dsp:txBody>
      <dsp:txXfrm>
        <a:off x="6020239" y="3225103"/>
        <a:ext cx="1079092" cy="1079092"/>
      </dsp:txXfrm>
    </dsp:sp>
    <dsp:sp modelId="{B41076B0-3AB1-DE47-AA51-6B1CD8DAA508}">
      <dsp:nvSpPr>
        <dsp:cNvPr id="0" name=""/>
        <dsp:cNvSpPr/>
      </dsp:nvSpPr>
      <dsp:spPr>
        <a:xfrm rot="5400000">
          <a:off x="4618000" y="3760394"/>
          <a:ext cx="441398" cy="28384"/>
        </a:xfrm>
        <a:custGeom>
          <a:avLst/>
          <a:gdLst/>
          <a:ahLst/>
          <a:cxnLst/>
          <a:rect l="0" t="0" r="0" b="0"/>
          <a:pathLst>
            <a:path>
              <a:moveTo>
                <a:pt x="0" y="14192"/>
              </a:moveTo>
              <a:lnTo>
                <a:pt x="441398" y="1419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827665" y="3763551"/>
        <a:ext cx="22069" cy="22069"/>
      </dsp:txXfrm>
    </dsp:sp>
    <dsp:sp modelId="{FAD397B9-9159-704C-9E9C-EAD9BEEFD36D}">
      <dsp:nvSpPr>
        <dsp:cNvPr id="0" name=""/>
        <dsp:cNvSpPr/>
      </dsp:nvSpPr>
      <dsp:spPr>
        <a:xfrm>
          <a:off x="4075666" y="3995286"/>
          <a:ext cx="1526066" cy="1526066"/>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0000"/>
              </a:solidFill>
            </a:rPr>
            <a:t>Previously cost prohibitive</a:t>
          </a:r>
        </a:p>
      </dsp:txBody>
      <dsp:txXfrm>
        <a:off x="4299153" y="4218773"/>
        <a:ext cx="1079092" cy="1079092"/>
      </dsp:txXfrm>
    </dsp:sp>
    <dsp:sp modelId="{5CE5AAFE-AA45-3349-BE82-29034D67DDB8}">
      <dsp:nvSpPr>
        <dsp:cNvPr id="0" name=""/>
        <dsp:cNvSpPr/>
      </dsp:nvSpPr>
      <dsp:spPr>
        <a:xfrm rot="9029921">
          <a:off x="3752452" y="3263559"/>
          <a:ext cx="451410" cy="28384"/>
        </a:xfrm>
        <a:custGeom>
          <a:avLst/>
          <a:gdLst/>
          <a:ahLst/>
          <a:cxnLst/>
          <a:rect l="0" t="0" r="0" b="0"/>
          <a:pathLst>
            <a:path>
              <a:moveTo>
                <a:pt x="0" y="14192"/>
              </a:moveTo>
              <a:lnTo>
                <a:pt x="451410" y="1419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966871" y="3266467"/>
        <a:ext cx="22570" cy="22570"/>
      </dsp:txXfrm>
    </dsp:sp>
    <dsp:sp modelId="{54726B52-FE72-1844-9844-A870683F6AEE}">
      <dsp:nvSpPr>
        <dsp:cNvPr id="0" name=""/>
        <dsp:cNvSpPr/>
      </dsp:nvSpPr>
      <dsp:spPr>
        <a:xfrm>
          <a:off x="2354581" y="3001616"/>
          <a:ext cx="1526066" cy="1526066"/>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Reactivity possible</a:t>
          </a:r>
        </a:p>
      </dsp:txBody>
      <dsp:txXfrm>
        <a:off x="2578068" y="3225103"/>
        <a:ext cx="1079092" cy="1079092"/>
      </dsp:txXfrm>
    </dsp:sp>
    <dsp:sp modelId="{58FFDACD-6B4F-464A-B39C-1A519A1B236F}">
      <dsp:nvSpPr>
        <dsp:cNvPr id="0" name=""/>
        <dsp:cNvSpPr/>
      </dsp:nvSpPr>
      <dsp:spPr>
        <a:xfrm rot="12629623">
          <a:off x="3742515" y="2269890"/>
          <a:ext cx="471282" cy="28384"/>
        </a:xfrm>
        <a:custGeom>
          <a:avLst/>
          <a:gdLst/>
          <a:ahLst/>
          <a:cxnLst/>
          <a:rect l="0" t="0" r="0" b="0"/>
          <a:pathLst>
            <a:path>
              <a:moveTo>
                <a:pt x="0" y="14192"/>
              </a:moveTo>
              <a:lnTo>
                <a:pt x="471282" y="1419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966375" y="2272301"/>
        <a:ext cx="23564" cy="23564"/>
      </dsp:txXfrm>
    </dsp:sp>
    <dsp:sp modelId="{9131DC95-9AEC-A04A-B21E-A6E82DE8B24F}">
      <dsp:nvSpPr>
        <dsp:cNvPr id="0" name=""/>
        <dsp:cNvSpPr/>
      </dsp:nvSpPr>
      <dsp:spPr>
        <a:xfrm>
          <a:off x="2354581" y="1014278"/>
          <a:ext cx="1526066" cy="152606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Rich detail</a:t>
          </a:r>
        </a:p>
      </dsp:txBody>
      <dsp:txXfrm>
        <a:off x="2578068" y="1237765"/>
        <a:ext cx="1079092" cy="10790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F8C9F6-7464-3F4A-8CF1-985B35DBE6DA}">
      <dsp:nvSpPr>
        <dsp:cNvPr id="0" name=""/>
        <dsp:cNvSpPr/>
      </dsp:nvSpPr>
      <dsp:spPr>
        <a:xfrm rot="5400000">
          <a:off x="2746494" y="106582"/>
          <a:ext cx="1627424" cy="1415859"/>
        </a:xfrm>
        <a:prstGeom prst="hexagon">
          <a:avLst>
            <a:gd name="adj" fmla="val 25000"/>
            <a:gd name="vf" fmla="val 115470"/>
          </a:avLst>
        </a:prstGeom>
        <a:solidFill>
          <a:schemeClr val="accent2">
            <a:shade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Literacy</a:t>
          </a:r>
        </a:p>
      </dsp:txBody>
      <dsp:txXfrm rot="-5400000">
        <a:off x="3072914" y="254407"/>
        <a:ext cx="974583" cy="1120210"/>
      </dsp:txXfrm>
    </dsp:sp>
    <dsp:sp modelId="{02483C76-8994-344D-972A-859E212D5F45}">
      <dsp:nvSpPr>
        <dsp:cNvPr id="0" name=""/>
        <dsp:cNvSpPr/>
      </dsp:nvSpPr>
      <dsp:spPr>
        <a:xfrm>
          <a:off x="4311100" y="326284"/>
          <a:ext cx="1816206" cy="976454"/>
        </a:xfrm>
        <a:prstGeom prst="rect">
          <a:avLst/>
        </a:prstGeom>
        <a:noFill/>
        <a:ln>
          <a:noFill/>
        </a:ln>
        <a:effectLst/>
      </dsp:spPr>
      <dsp:style>
        <a:lnRef idx="0">
          <a:scrgbClr r="0" g="0" b="0"/>
        </a:lnRef>
        <a:fillRef idx="0">
          <a:scrgbClr r="0" g="0" b="0"/>
        </a:fillRef>
        <a:effectRef idx="0">
          <a:scrgbClr r="0" g="0" b="0"/>
        </a:effectRef>
        <a:fontRef idx="minor"/>
      </dsp:style>
    </dsp:sp>
    <dsp:sp modelId="{9AB4736E-3060-0A41-A570-F2D0E855A235}">
      <dsp:nvSpPr>
        <dsp:cNvPr id="0" name=""/>
        <dsp:cNvSpPr/>
      </dsp:nvSpPr>
      <dsp:spPr>
        <a:xfrm rot="5400000">
          <a:off x="1217365" y="106582"/>
          <a:ext cx="1627424" cy="1415859"/>
        </a:xfrm>
        <a:prstGeom prst="hexagon">
          <a:avLst>
            <a:gd name="adj" fmla="val 25000"/>
            <a:gd name="vf" fmla="val 115470"/>
          </a:avLst>
        </a:prstGeom>
        <a:solidFill>
          <a:schemeClr val="accent2">
            <a:shade val="50000"/>
            <a:hueOff val="183509"/>
            <a:satOff val="-22228"/>
            <a:lumOff val="1895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Cognitive development</a:t>
          </a:r>
        </a:p>
      </dsp:txBody>
      <dsp:txXfrm rot="-5400000">
        <a:off x="1543785" y="254407"/>
        <a:ext cx="974583" cy="1120210"/>
      </dsp:txXfrm>
    </dsp:sp>
    <dsp:sp modelId="{AE164A4F-7198-2049-83DE-7AF5A70AFEC3}">
      <dsp:nvSpPr>
        <dsp:cNvPr id="0" name=""/>
        <dsp:cNvSpPr/>
      </dsp:nvSpPr>
      <dsp:spPr>
        <a:xfrm rot="5400000">
          <a:off x="1979000" y="1511847"/>
          <a:ext cx="1627424" cy="1415859"/>
        </a:xfrm>
        <a:prstGeom prst="hexagon">
          <a:avLst>
            <a:gd name="adj" fmla="val 25000"/>
            <a:gd name="vf" fmla="val 115470"/>
          </a:avLst>
        </a:prstGeom>
        <a:solidFill>
          <a:schemeClr val="accent2">
            <a:shade val="50000"/>
            <a:hueOff val="367018"/>
            <a:satOff val="-44455"/>
            <a:lumOff val="3790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Numeracy</a:t>
          </a:r>
        </a:p>
      </dsp:txBody>
      <dsp:txXfrm rot="-5400000">
        <a:off x="2305420" y="1659672"/>
        <a:ext cx="974583" cy="1120210"/>
      </dsp:txXfrm>
    </dsp:sp>
    <dsp:sp modelId="{813B7388-343A-534C-A5A0-07D54BB48397}">
      <dsp:nvSpPr>
        <dsp:cNvPr id="0" name=""/>
        <dsp:cNvSpPr/>
      </dsp:nvSpPr>
      <dsp:spPr>
        <a:xfrm>
          <a:off x="268577" y="1707643"/>
          <a:ext cx="1757618" cy="976454"/>
        </a:xfrm>
        <a:prstGeom prst="rect">
          <a:avLst/>
        </a:prstGeom>
        <a:noFill/>
        <a:ln>
          <a:noFill/>
        </a:ln>
        <a:effectLst/>
      </dsp:spPr>
      <dsp:style>
        <a:lnRef idx="0">
          <a:scrgbClr r="0" g="0" b="0"/>
        </a:lnRef>
        <a:fillRef idx="0">
          <a:scrgbClr r="0" g="0" b="0"/>
        </a:fillRef>
        <a:effectRef idx="0">
          <a:scrgbClr r="0" g="0" b="0"/>
        </a:effectRef>
        <a:fontRef idx="minor"/>
      </dsp:style>
    </dsp:sp>
    <dsp:sp modelId="{20FBF299-1F86-124E-971D-59944663D25E}">
      <dsp:nvSpPr>
        <dsp:cNvPr id="0" name=""/>
        <dsp:cNvSpPr/>
      </dsp:nvSpPr>
      <dsp:spPr>
        <a:xfrm rot="5400000">
          <a:off x="3508129" y="1487940"/>
          <a:ext cx="1627424" cy="1415859"/>
        </a:xfrm>
        <a:prstGeom prst="hexagon">
          <a:avLst>
            <a:gd name="adj" fmla="val 25000"/>
            <a:gd name="vf" fmla="val 115470"/>
          </a:avLst>
        </a:prstGeom>
        <a:solidFill>
          <a:schemeClr val="accent2">
            <a:shade val="50000"/>
            <a:hueOff val="550528"/>
            <a:satOff val="-66683"/>
            <a:lumOff val="5685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Knowledge of food/ food prep</a:t>
          </a:r>
        </a:p>
      </dsp:txBody>
      <dsp:txXfrm rot="-5400000">
        <a:off x="3834549" y="1635765"/>
        <a:ext cx="974583" cy="1120210"/>
      </dsp:txXfrm>
    </dsp:sp>
    <dsp:sp modelId="{BA26BC57-2C9E-544A-A63F-FB073CF580CA}">
      <dsp:nvSpPr>
        <dsp:cNvPr id="0" name=""/>
        <dsp:cNvSpPr/>
      </dsp:nvSpPr>
      <dsp:spPr>
        <a:xfrm rot="5400000">
          <a:off x="2746494" y="2869298"/>
          <a:ext cx="1627424" cy="1415859"/>
        </a:xfrm>
        <a:prstGeom prst="hexagon">
          <a:avLst>
            <a:gd name="adj" fmla="val 25000"/>
            <a:gd name="vf" fmla="val 115470"/>
          </a:avLst>
        </a:prstGeom>
        <a:solidFill>
          <a:schemeClr val="accent2">
            <a:shade val="50000"/>
            <a:hueOff val="367018"/>
            <a:satOff val="-44455"/>
            <a:lumOff val="3790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Proxy</a:t>
          </a:r>
        </a:p>
      </dsp:txBody>
      <dsp:txXfrm rot="-5400000">
        <a:off x="3072914" y="3017123"/>
        <a:ext cx="974583" cy="1120210"/>
      </dsp:txXfrm>
    </dsp:sp>
    <dsp:sp modelId="{3E6D63BE-3C96-F942-87C8-E3FA4D6AF5DC}">
      <dsp:nvSpPr>
        <dsp:cNvPr id="0" name=""/>
        <dsp:cNvSpPr/>
      </dsp:nvSpPr>
      <dsp:spPr>
        <a:xfrm>
          <a:off x="4311100" y="3089001"/>
          <a:ext cx="1816206" cy="976454"/>
        </a:xfrm>
        <a:prstGeom prst="rect">
          <a:avLst/>
        </a:prstGeom>
        <a:noFill/>
        <a:ln>
          <a:noFill/>
        </a:ln>
        <a:effectLst/>
      </dsp:spPr>
      <dsp:style>
        <a:lnRef idx="0">
          <a:scrgbClr r="0" g="0" b="0"/>
        </a:lnRef>
        <a:fillRef idx="0">
          <a:scrgbClr r="0" g="0" b="0"/>
        </a:fillRef>
        <a:effectRef idx="0">
          <a:scrgbClr r="0" g="0" b="0"/>
        </a:effectRef>
        <a:fontRef idx="minor"/>
      </dsp:style>
    </dsp:sp>
    <dsp:sp modelId="{547F54C8-4061-B946-B21D-6B8D6DED1193}">
      <dsp:nvSpPr>
        <dsp:cNvPr id="0" name=""/>
        <dsp:cNvSpPr/>
      </dsp:nvSpPr>
      <dsp:spPr>
        <a:xfrm rot="5400000">
          <a:off x="1217365" y="2869298"/>
          <a:ext cx="1627424" cy="1415859"/>
        </a:xfrm>
        <a:prstGeom prst="hexagon">
          <a:avLst>
            <a:gd name="adj" fmla="val 25000"/>
            <a:gd name="vf" fmla="val 115470"/>
          </a:avLst>
        </a:prstGeom>
        <a:solidFill>
          <a:schemeClr val="accent2">
            <a:shade val="50000"/>
            <a:hueOff val="183509"/>
            <a:satOff val="-22228"/>
            <a:lumOff val="1895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Fatigue/ boredom</a:t>
          </a:r>
        </a:p>
      </dsp:txBody>
      <dsp:txXfrm rot="-5400000">
        <a:off x="1543785" y="3017123"/>
        <a:ext cx="974583" cy="11202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D60B7-3E13-A94E-9BBF-2C00AC3CD853}">
      <dsp:nvSpPr>
        <dsp:cNvPr id="0" name=""/>
        <dsp:cNvSpPr/>
      </dsp:nvSpPr>
      <dsp:spPr>
        <a:xfrm>
          <a:off x="4075666" y="2007947"/>
          <a:ext cx="1526066" cy="1526066"/>
        </a:xfrm>
        <a:prstGeom prst="ellipse">
          <a:avLst/>
        </a:prstGeom>
        <a:no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2"/>
              </a:solidFill>
            </a:rPr>
            <a:t>FFQ</a:t>
          </a:r>
        </a:p>
      </dsp:txBody>
      <dsp:txXfrm>
        <a:off x="4299153" y="2231434"/>
        <a:ext cx="1079092" cy="1079092"/>
      </dsp:txXfrm>
    </dsp:sp>
    <dsp:sp modelId="{C6E63EC1-F916-B74D-8C7F-2E99CF2F7510}">
      <dsp:nvSpPr>
        <dsp:cNvPr id="0" name=""/>
        <dsp:cNvSpPr/>
      </dsp:nvSpPr>
      <dsp:spPr>
        <a:xfrm rot="16200000">
          <a:off x="4608064" y="1763119"/>
          <a:ext cx="461271" cy="28384"/>
        </a:xfrm>
        <a:custGeom>
          <a:avLst/>
          <a:gdLst/>
          <a:ahLst/>
          <a:cxnLst/>
          <a:rect l="0" t="0" r="0" b="0"/>
          <a:pathLst>
            <a:path>
              <a:moveTo>
                <a:pt x="0" y="14192"/>
              </a:moveTo>
              <a:lnTo>
                <a:pt x="461271" y="14192"/>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827168" y="1765779"/>
        <a:ext cx="23063" cy="23063"/>
      </dsp:txXfrm>
    </dsp:sp>
    <dsp:sp modelId="{A6EEA6AE-7CB9-0C4A-B862-D24043FD334F}">
      <dsp:nvSpPr>
        <dsp:cNvPr id="0" name=""/>
        <dsp:cNvSpPr/>
      </dsp:nvSpPr>
      <dsp:spPr>
        <a:xfrm>
          <a:off x="4075666" y="20609"/>
          <a:ext cx="1526066" cy="1526066"/>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Aim to assess usual diet</a:t>
          </a:r>
        </a:p>
      </dsp:txBody>
      <dsp:txXfrm>
        <a:off x="4299153" y="244096"/>
        <a:ext cx="1079092" cy="1079092"/>
      </dsp:txXfrm>
    </dsp:sp>
    <dsp:sp modelId="{DE43C7D9-2040-D446-951F-A0F0136E06BB}">
      <dsp:nvSpPr>
        <dsp:cNvPr id="0" name=""/>
        <dsp:cNvSpPr/>
      </dsp:nvSpPr>
      <dsp:spPr>
        <a:xfrm rot="19800000">
          <a:off x="5468606" y="2259953"/>
          <a:ext cx="461271" cy="28384"/>
        </a:xfrm>
        <a:custGeom>
          <a:avLst/>
          <a:gdLst/>
          <a:ahLst/>
          <a:cxnLst/>
          <a:rect l="0" t="0" r="0" b="0"/>
          <a:pathLst>
            <a:path>
              <a:moveTo>
                <a:pt x="0" y="14192"/>
              </a:moveTo>
              <a:lnTo>
                <a:pt x="461271" y="14192"/>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687711" y="2262614"/>
        <a:ext cx="23063" cy="23063"/>
      </dsp:txXfrm>
    </dsp:sp>
    <dsp:sp modelId="{6CCBB17A-B458-E241-A4C4-259A9B14FE71}">
      <dsp:nvSpPr>
        <dsp:cNvPr id="0" name=""/>
        <dsp:cNvSpPr/>
      </dsp:nvSpPr>
      <dsp:spPr>
        <a:xfrm>
          <a:off x="5796752" y="1014278"/>
          <a:ext cx="1526066" cy="1526066"/>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May assess total diet</a:t>
          </a:r>
        </a:p>
      </dsp:txBody>
      <dsp:txXfrm>
        <a:off x="6020239" y="1237765"/>
        <a:ext cx="1079092" cy="1079092"/>
      </dsp:txXfrm>
    </dsp:sp>
    <dsp:sp modelId="{ADA120D6-A795-1548-99E1-454D20118EDD}">
      <dsp:nvSpPr>
        <dsp:cNvPr id="0" name=""/>
        <dsp:cNvSpPr/>
      </dsp:nvSpPr>
      <dsp:spPr>
        <a:xfrm rot="1800000">
          <a:off x="5468606" y="3253623"/>
          <a:ext cx="461271" cy="28384"/>
        </a:xfrm>
        <a:custGeom>
          <a:avLst/>
          <a:gdLst/>
          <a:ahLst/>
          <a:cxnLst/>
          <a:rect l="0" t="0" r="0" b="0"/>
          <a:pathLst>
            <a:path>
              <a:moveTo>
                <a:pt x="0" y="14192"/>
              </a:moveTo>
              <a:lnTo>
                <a:pt x="461271" y="14192"/>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5687711" y="3256283"/>
        <a:ext cx="23063" cy="23063"/>
      </dsp:txXfrm>
    </dsp:sp>
    <dsp:sp modelId="{77A73584-5FDD-7448-873C-47234549341D}">
      <dsp:nvSpPr>
        <dsp:cNvPr id="0" name=""/>
        <dsp:cNvSpPr/>
      </dsp:nvSpPr>
      <dsp:spPr>
        <a:xfrm>
          <a:off x="5796752" y="3001616"/>
          <a:ext cx="1526066" cy="1526066"/>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0000"/>
              </a:solidFill>
            </a:rPr>
            <a:t>Require tailoring</a:t>
          </a:r>
        </a:p>
      </dsp:txBody>
      <dsp:txXfrm>
        <a:off x="6020239" y="3225103"/>
        <a:ext cx="1079092" cy="1079092"/>
      </dsp:txXfrm>
    </dsp:sp>
    <dsp:sp modelId="{B41076B0-3AB1-DE47-AA51-6B1CD8DAA508}">
      <dsp:nvSpPr>
        <dsp:cNvPr id="0" name=""/>
        <dsp:cNvSpPr/>
      </dsp:nvSpPr>
      <dsp:spPr>
        <a:xfrm rot="5400000">
          <a:off x="4608064" y="3750457"/>
          <a:ext cx="461271" cy="28384"/>
        </a:xfrm>
        <a:custGeom>
          <a:avLst/>
          <a:gdLst/>
          <a:ahLst/>
          <a:cxnLst/>
          <a:rect l="0" t="0" r="0" b="0"/>
          <a:pathLst>
            <a:path>
              <a:moveTo>
                <a:pt x="0" y="14192"/>
              </a:moveTo>
              <a:lnTo>
                <a:pt x="461271" y="14192"/>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4827168" y="3753118"/>
        <a:ext cx="23063" cy="23063"/>
      </dsp:txXfrm>
    </dsp:sp>
    <dsp:sp modelId="{FAD397B9-9159-704C-9E9C-EAD9BEEFD36D}">
      <dsp:nvSpPr>
        <dsp:cNvPr id="0" name=""/>
        <dsp:cNvSpPr/>
      </dsp:nvSpPr>
      <dsp:spPr>
        <a:xfrm>
          <a:off x="4075666" y="3995286"/>
          <a:ext cx="1526066" cy="1526066"/>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Previously less costly</a:t>
          </a:r>
        </a:p>
      </dsp:txBody>
      <dsp:txXfrm>
        <a:off x="4299153" y="4218773"/>
        <a:ext cx="1079092" cy="1079092"/>
      </dsp:txXfrm>
    </dsp:sp>
    <dsp:sp modelId="{5CE5AAFE-AA45-3349-BE82-29034D67DDB8}">
      <dsp:nvSpPr>
        <dsp:cNvPr id="0" name=""/>
        <dsp:cNvSpPr/>
      </dsp:nvSpPr>
      <dsp:spPr>
        <a:xfrm rot="9000000">
          <a:off x="3747521" y="3253623"/>
          <a:ext cx="461271" cy="28384"/>
        </a:xfrm>
        <a:custGeom>
          <a:avLst/>
          <a:gdLst/>
          <a:ahLst/>
          <a:cxnLst/>
          <a:rect l="0" t="0" r="0" b="0"/>
          <a:pathLst>
            <a:path>
              <a:moveTo>
                <a:pt x="0" y="14192"/>
              </a:moveTo>
              <a:lnTo>
                <a:pt x="461271" y="14192"/>
              </a:lnTo>
            </a:path>
          </a:pathLst>
        </a:custGeom>
        <a:noFill/>
        <a:ln w="25400"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966625" y="3256283"/>
        <a:ext cx="23063" cy="23063"/>
      </dsp:txXfrm>
    </dsp:sp>
    <dsp:sp modelId="{54726B52-FE72-1844-9844-A870683F6AEE}">
      <dsp:nvSpPr>
        <dsp:cNvPr id="0" name=""/>
        <dsp:cNvSpPr/>
      </dsp:nvSpPr>
      <dsp:spPr>
        <a:xfrm>
          <a:off x="2354581" y="3001616"/>
          <a:ext cx="1526066" cy="1526066"/>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0000"/>
              </a:solidFill>
            </a:rPr>
            <a:t>Rely on long-term memory </a:t>
          </a:r>
        </a:p>
      </dsp:txBody>
      <dsp:txXfrm>
        <a:off x="2578068" y="3225103"/>
        <a:ext cx="1079092" cy="1079092"/>
      </dsp:txXfrm>
    </dsp:sp>
    <dsp:sp modelId="{58FFDACD-6B4F-464A-B39C-1A519A1B236F}">
      <dsp:nvSpPr>
        <dsp:cNvPr id="0" name=""/>
        <dsp:cNvSpPr/>
      </dsp:nvSpPr>
      <dsp:spPr>
        <a:xfrm rot="12600000">
          <a:off x="3747521" y="2259953"/>
          <a:ext cx="461271" cy="28384"/>
        </a:xfrm>
        <a:custGeom>
          <a:avLst/>
          <a:gdLst/>
          <a:ahLst/>
          <a:cxnLst/>
          <a:rect l="0" t="0" r="0" b="0"/>
          <a:pathLst>
            <a:path>
              <a:moveTo>
                <a:pt x="0" y="14192"/>
              </a:moveTo>
              <a:lnTo>
                <a:pt x="461271" y="14192"/>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966625" y="2262614"/>
        <a:ext cx="23063" cy="23063"/>
      </dsp:txXfrm>
    </dsp:sp>
    <dsp:sp modelId="{9131DC95-9AEC-A04A-B21E-A6E82DE8B24F}">
      <dsp:nvSpPr>
        <dsp:cNvPr id="0" name=""/>
        <dsp:cNvSpPr/>
      </dsp:nvSpPr>
      <dsp:spPr>
        <a:xfrm>
          <a:off x="2354581" y="1014278"/>
          <a:ext cx="1526066" cy="1526066"/>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0000"/>
              </a:solidFill>
            </a:rPr>
            <a:t>Lack of detail</a:t>
          </a:r>
        </a:p>
      </dsp:txBody>
      <dsp:txXfrm>
        <a:off x="2578068" y="1237765"/>
        <a:ext cx="1079092" cy="10790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D60B7-3E13-A94E-9BBF-2C00AC3CD853}">
      <dsp:nvSpPr>
        <dsp:cNvPr id="0" name=""/>
        <dsp:cNvSpPr/>
      </dsp:nvSpPr>
      <dsp:spPr>
        <a:xfrm>
          <a:off x="4120455" y="2159362"/>
          <a:ext cx="1436489" cy="1436489"/>
        </a:xfrm>
        <a:prstGeom prst="ellipse">
          <a:avLst/>
        </a:prstGeom>
        <a:solidFill>
          <a:srgbClr val="FFFFFF"/>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2"/>
              </a:solidFill>
            </a:rPr>
            <a:t>Screener</a:t>
          </a:r>
        </a:p>
      </dsp:txBody>
      <dsp:txXfrm>
        <a:off x="4330824" y="2369731"/>
        <a:ext cx="1015751" cy="1015751"/>
      </dsp:txXfrm>
    </dsp:sp>
    <dsp:sp modelId="{C6E63EC1-F916-B74D-8C7F-2E99CF2F7510}">
      <dsp:nvSpPr>
        <dsp:cNvPr id="0" name=""/>
        <dsp:cNvSpPr/>
      </dsp:nvSpPr>
      <dsp:spPr>
        <a:xfrm rot="16200000">
          <a:off x="4487232" y="1794535"/>
          <a:ext cx="702934" cy="26718"/>
        </a:xfrm>
        <a:custGeom>
          <a:avLst/>
          <a:gdLst/>
          <a:ahLst/>
          <a:cxnLst/>
          <a:rect l="0" t="0" r="0" b="0"/>
          <a:pathLst>
            <a:path>
              <a:moveTo>
                <a:pt x="0" y="13359"/>
              </a:moveTo>
              <a:lnTo>
                <a:pt x="702934" y="13359"/>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821126" y="1790321"/>
        <a:ext cx="35146" cy="35146"/>
      </dsp:txXfrm>
    </dsp:sp>
    <dsp:sp modelId="{A6EEA6AE-7CB9-0C4A-B862-D24043FD334F}">
      <dsp:nvSpPr>
        <dsp:cNvPr id="0" name=""/>
        <dsp:cNvSpPr/>
      </dsp:nvSpPr>
      <dsp:spPr>
        <a:xfrm>
          <a:off x="4120455" y="19938"/>
          <a:ext cx="1436489" cy="1436489"/>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Aim to assess usual intake</a:t>
          </a:r>
        </a:p>
      </dsp:txBody>
      <dsp:txXfrm>
        <a:off x="4330824" y="230307"/>
        <a:ext cx="1015751" cy="1015751"/>
      </dsp:txXfrm>
    </dsp:sp>
    <dsp:sp modelId="{DE43C7D9-2040-D446-951F-A0F0136E06BB}">
      <dsp:nvSpPr>
        <dsp:cNvPr id="0" name=""/>
        <dsp:cNvSpPr/>
      </dsp:nvSpPr>
      <dsp:spPr>
        <a:xfrm rot="19285714">
          <a:off x="5322044" y="2192942"/>
          <a:ext cx="716888" cy="26718"/>
        </a:xfrm>
        <a:custGeom>
          <a:avLst/>
          <a:gdLst/>
          <a:ahLst/>
          <a:cxnLst/>
          <a:rect l="0" t="0" r="0" b="0"/>
          <a:pathLst>
            <a:path>
              <a:moveTo>
                <a:pt x="0" y="13359"/>
              </a:moveTo>
              <a:lnTo>
                <a:pt x="716888" y="13359"/>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662566" y="2188380"/>
        <a:ext cx="35844" cy="35844"/>
      </dsp:txXfrm>
    </dsp:sp>
    <dsp:sp modelId="{6CCBB17A-B458-E241-A4C4-259A9B14FE71}">
      <dsp:nvSpPr>
        <dsp:cNvPr id="0" name=""/>
        <dsp:cNvSpPr/>
      </dsp:nvSpPr>
      <dsp:spPr>
        <a:xfrm>
          <a:off x="5804033" y="816753"/>
          <a:ext cx="1436489" cy="1436489"/>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0000"/>
              </a:solidFill>
            </a:rPr>
            <a:t>Limited aspects of diet</a:t>
          </a:r>
        </a:p>
      </dsp:txBody>
      <dsp:txXfrm>
        <a:off x="6014402" y="1027122"/>
        <a:ext cx="1015751" cy="1015751"/>
      </dsp:txXfrm>
    </dsp:sp>
    <dsp:sp modelId="{ADA120D6-A795-1548-99E1-454D20118EDD}">
      <dsp:nvSpPr>
        <dsp:cNvPr id="0" name=""/>
        <dsp:cNvSpPr/>
      </dsp:nvSpPr>
      <dsp:spPr>
        <a:xfrm rot="771429">
          <a:off x="5529949" y="3103833"/>
          <a:ext cx="716888" cy="26718"/>
        </a:xfrm>
        <a:custGeom>
          <a:avLst/>
          <a:gdLst/>
          <a:ahLst/>
          <a:cxnLst/>
          <a:rect l="0" t="0" r="0" b="0"/>
          <a:pathLst>
            <a:path>
              <a:moveTo>
                <a:pt x="0" y="13359"/>
              </a:moveTo>
              <a:lnTo>
                <a:pt x="716888" y="13359"/>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870471" y="3099270"/>
        <a:ext cx="35844" cy="35844"/>
      </dsp:txXfrm>
    </dsp:sp>
    <dsp:sp modelId="{77A73584-5FDD-7448-873C-47234549341D}">
      <dsp:nvSpPr>
        <dsp:cNvPr id="0" name=""/>
        <dsp:cNvSpPr/>
      </dsp:nvSpPr>
      <dsp:spPr>
        <a:xfrm>
          <a:off x="6219843" y="2638533"/>
          <a:ext cx="1436489" cy="1436489"/>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0000"/>
              </a:solidFill>
            </a:rPr>
            <a:t>Require tailoring</a:t>
          </a:r>
        </a:p>
      </dsp:txBody>
      <dsp:txXfrm>
        <a:off x="6430212" y="2848902"/>
        <a:ext cx="1015751" cy="1015751"/>
      </dsp:txXfrm>
    </dsp:sp>
    <dsp:sp modelId="{B41076B0-3AB1-DE47-AA51-6B1CD8DAA508}">
      <dsp:nvSpPr>
        <dsp:cNvPr id="0" name=""/>
        <dsp:cNvSpPr/>
      </dsp:nvSpPr>
      <dsp:spPr>
        <a:xfrm rot="3861270">
          <a:off x="4944718" y="3837302"/>
          <a:ext cx="722284" cy="26718"/>
        </a:xfrm>
        <a:custGeom>
          <a:avLst/>
          <a:gdLst/>
          <a:ahLst/>
          <a:cxnLst/>
          <a:rect l="0" t="0" r="0" b="0"/>
          <a:pathLst>
            <a:path>
              <a:moveTo>
                <a:pt x="0" y="13359"/>
              </a:moveTo>
              <a:lnTo>
                <a:pt x="722284" y="13359"/>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287803" y="3832604"/>
        <a:ext cx="36114" cy="36114"/>
      </dsp:txXfrm>
    </dsp:sp>
    <dsp:sp modelId="{FAD397B9-9159-704C-9E9C-EAD9BEEFD36D}">
      <dsp:nvSpPr>
        <dsp:cNvPr id="0" name=""/>
        <dsp:cNvSpPr/>
      </dsp:nvSpPr>
      <dsp:spPr>
        <a:xfrm>
          <a:off x="5054776" y="4105472"/>
          <a:ext cx="1436489" cy="1436489"/>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Less costly</a:t>
          </a:r>
        </a:p>
      </dsp:txBody>
      <dsp:txXfrm>
        <a:off x="5265145" y="4315841"/>
        <a:ext cx="1015751" cy="1015751"/>
      </dsp:txXfrm>
    </dsp:sp>
    <dsp:sp modelId="{449208FC-CE80-F540-AB16-8D111F0C55C6}">
      <dsp:nvSpPr>
        <dsp:cNvPr id="0" name=""/>
        <dsp:cNvSpPr/>
      </dsp:nvSpPr>
      <dsp:spPr>
        <a:xfrm rot="6938730">
          <a:off x="4010397" y="3837302"/>
          <a:ext cx="722284" cy="26718"/>
        </a:xfrm>
        <a:custGeom>
          <a:avLst/>
          <a:gdLst/>
          <a:ahLst/>
          <a:cxnLst/>
          <a:rect l="0" t="0" r="0" b="0"/>
          <a:pathLst>
            <a:path>
              <a:moveTo>
                <a:pt x="0" y="13359"/>
              </a:moveTo>
              <a:lnTo>
                <a:pt x="722284" y="13359"/>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4353482" y="3832604"/>
        <a:ext cx="36114" cy="36114"/>
      </dsp:txXfrm>
    </dsp:sp>
    <dsp:sp modelId="{D0CEC8DD-9CF7-D94F-9344-316489C30204}">
      <dsp:nvSpPr>
        <dsp:cNvPr id="0" name=""/>
        <dsp:cNvSpPr/>
      </dsp:nvSpPr>
      <dsp:spPr>
        <a:xfrm>
          <a:off x="3186134" y="4105472"/>
          <a:ext cx="1436489" cy="1436489"/>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Fast</a:t>
          </a:r>
          <a:endParaRPr lang="en-US" sz="4800" kern="1200" dirty="0"/>
        </a:p>
      </dsp:txBody>
      <dsp:txXfrm>
        <a:off x="3396503" y="4315841"/>
        <a:ext cx="1015751" cy="1015751"/>
      </dsp:txXfrm>
    </dsp:sp>
    <dsp:sp modelId="{5CE5AAFE-AA45-3349-BE82-29034D67DDB8}">
      <dsp:nvSpPr>
        <dsp:cNvPr id="0" name=""/>
        <dsp:cNvSpPr/>
      </dsp:nvSpPr>
      <dsp:spPr>
        <a:xfrm rot="10028571">
          <a:off x="3430562" y="3103833"/>
          <a:ext cx="716888" cy="26718"/>
        </a:xfrm>
        <a:custGeom>
          <a:avLst/>
          <a:gdLst/>
          <a:ahLst/>
          <a:cxnLst/>
          <a:rect l="0" t="0" r="0" b="0"/>
          <a:pathLst>
            <a:path>
              <a:moveTo>
                <a:pt x="0" y="13359"/>
              </a:moveTo>
              <a:lnTo>
                <a:pt x="716888" y="13359"/>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771083" y="3099270"/>
        <a:ext cx="35844" cy="35844"/>
      </dsp:txXfrm>
    </dsp:sp>
    <dsp:sp modelId="{54726B52-FE72-1844-9844-A870683F6AEE}">
      <dsp:nvSpPr>
        <dsp:cNvPr id="0" name=""/>
        <dsp:cNvSpPr/>
      </dsp:nvSpPr>
      <dsp:spPr>
        <a:xfrm>
          <a:off x="2021067" y="2638533"/>
          <a:ext cx="1436489" cy="1436489"/>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0000"/>
              </a:solidFill>
            </a:rPr>
            <a:t>Rely on long-term memory </a:t>
          </a:r>
        </a:p>
      </dsp:txBody>
      <dsp:txXfrm>
        <a:off x="2231436" y="2848902"/>
        <a:ext cx="1015751" cy="1015751"/>
      </dsp:txXfrm>
    </dsp:sp>
    <dsp:sp modelId="{58FFDACD-6B4F-464A-B39C-1A519A1B236F}">
      <dsp:nvSpPr>
        <dsp:cNvPr id="0" name=""/>
        <dsp:cNvSpPr/>
      </dsp:nvSpPr>
      <dsp:spPr>
        <a:xfrm rot="13114286">
          <a:off x="3638466" y="2192942"/>
          <a:ext cx="716888" cy="26718"/>
        </a:xfrm>
        <a:custGeom>
          <a:avLst/>
          <a:gdLst/>
          <a:ahLst/>
          <a:cxnLst/>
          <a:rect l="0" t="0" r="0" b="0"/>
          <a:pathLst>
            <a:path>
              <a:moveTo>
                <a:pt x="0" y="13359"/>
              </a:moveTo>
              <a:lnTo>
                <a:pt x="716888" y="13359"/>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978988" y="2188380"/>
        <a:ext cx="35844" cy="35844"/>
      </dsp:txXfrm>
    </dsp:sp>
    <dsp:sp modelId="{9131DC95-9AEC-A04A-B21E-A6E82DE8B24F}">
      <dsp:nvSpPr>
        <dsp:cNvPr id="0" name=""/>
        <dsp:cNvSpPr/>
      </dsp:nvSpPr>
      <dsp:spPr>
        <a:xfrm>
          <a:off x="2436877" y="816753"/>
          <a:ext cx="1436489" cy="1436489"/>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0000"/>
              </a:solidFill>
            </a:rPr>
            <a:t>Lack of detail</a:t>
          </a:r>
        </a:p>
      </dsp:txBody>
      <dsp:txXfrm>
        <a:off x="2647246" y="1027122"/>
        <a:ext cx="1015751" cy="1015751"/>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8213A5-DC01-6647-86FA-58D510C760BF}" type="datetimeFigureOut">
              <a:rPr lang="en-US" smtClean="0"/>
              <a:pPr/>
              <a:t>6/6/2017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3AE1AB-F40D-8140-811E-372EDBA6F00E}" type="slidenum">
              <a:rPr lang="en-US" smtClean="0"/>
              <a:pPr/>
              <a:t>‹#›</a:t>
            </a:fld>
            <a:endParaRPr lang="en-US"/>
          </a:p>
        </p:txBody>
      </p:sp>
    </p:spTree>
    <p:extLst>
      <p:ext uri="{BB962C8B-B14F-4D97-AF65-F5344CB8AC3E}">
        <p14:creationId xmlns:p14="http://schemas.microsoft.com/office/powerpoint/2010/main" val="3250107002"/>
      </p:ext>
    </p:extLst>
  </p:cSld>
  <p:clrMap bg1="lt1" tx1="dk1" bg2="lt2" tx2="dk2" accent1="accent1" accent2="accent2" accent3="accent3" accent4="accent4" accent5="accent5" accent6="accent6" hlink="hlink" folHlink="folHlink"/>
  <p:notesStyle>
    <a:lvl1pPr marL="0" algn="l" defTabSz="457200" rtl="0" eaLnBrk="1" latinLnBrk="0" hangingPunct="1">
      <a:defRPr sz="1600" kern="1200">
        <a:solidFill>
          <a:schemeClr val="tx1"/>
        </a:solidFill>
        <a:latin typeface="+mn-lt"/>
        <a:ea typeface="+mn-ea"/>
        <a:cs typeface="+mn-cs"/>
      </a:defRPr>
    </a:lvl1pPr>
    <a:lvl2pPr marL="457200" algn="l" defTabSz="457200" rtl="0" eaLnBrk="1" latinLnBrk="0" hangingPunct="1">
      <a:defRPr sz="1600" kern="1200">
        <a:solidFill>
          <a:schemeClr val="tx1"/>
        </a:solidFill>
        <a:latin typeface="+mn-lt"/>
        <a:ea typeface="+mn-ea"/>
        <a:cs typeface="+mn-cs"/>
      </a:defRPr>
    </a:lvl2pPr>
    <a:lvl3pPr marL="914400" algn="l" defTabSz="457200" rtl="0" eaLnBrk="1" latinLnBrk="0" hangingPunct="1">
      <a:defRPr sz="1600" kern="1200">
        <a:solidFill>
          <a:schemeClr val="tx1"/>
        </a:solidFill>
        <a:latin typeface="+mn-lt"/>
        <a:ea typeface="+mn-ea"/>
        <a:cs typeface="+mn-cs"/>
      </a:defRPr>
    </a:lvl3pPr>
    <a:lvl4pPr marL="1371600" algn="l" defTabSz="457200" rtl="0" eaLnBrk="1" latinLnBrk="0" hangingPunct="1">
      <a:defRPr sz="1600" kern="1200">
        <a:solidFill>
          <a:schemeClr val="tx1"/>
        </a:solidFill>
        <a:latin typeface="+mn-lt"/>
        <a:ea typeface="+mn-ea"/>
        <a:cs typeface="+mn-cs"/>
      </a:defRPr>
    </a:lvl4pPr>
    <a:lvl5pPr marL="1828800" algn="l" defTabSz="457200" rtl="0" eaLnBrk="1" latinLnBrk="0" hangingPunct="1">
      <a:defRPr sz="16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appliedresearch.cancer.gov/assess_wc/review/"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dietassessmentprimer.cancer.gov/"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www.strobe-nut.org/"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A top priority for the </a:t>
            </a:r>
            <a:r>
              <a:rPr lang="en-US" sz="1600" b="1" kern="1200" dirty="0">
                <a:solidFill>
                  <a:schemeClr val="tx1"/>
                </a:solidFill>
                <a:effectLst/>
                <a:latin typeface="+mn-lt"/>
                <a:ea typeface="+mn-ea"/>
                <a:cs typeface="+mn-cs"/>
              </a:rPr>
              <a:t>National Collaborative on Childhood Obesity Research (NCCOR) </a:t>
            </a:r>
            <a:r>
              <a:rPr lang="en-US" sz="1600" kern="1200" dirty="0">
                <a:solidFill>
                  <a:schemeClr val="tx1"/>
                </a:solidFill>
                <a:effectLst/>
                <a:latin typeface="+mn-lt"/>
                <a:ea typeface="+mn-ea"/>
                <a:cs typeface="+mn-cs"/>
              </a:rPr>
              <a:t>is to encourage the consistent use of high-quality, comparable measures and research methods across childhood obesity prevention and research.</a:t>
            </a:r>
          </a:p>
          <a:p>
            <a:pPr marL="171450" indent="-171450">
              <a:buFont typeface="Arial" charset="0"/>
              <a:buChar char="•"/>
            </a:pPr>
            <a:endParaRPr lang="en-US" baseline="0" dirty="0"/>
          </a:p>
          <a:p>
            <a:pPr marL="171450" indent="-171450">
              <a:buFont typeface="Arial" charset="0"/>
              <a:buChar char="•"/>
            </a:pPr>
            <a:r>
              <a:rPr lang="en-US" baseline="0" dirty="0"/>
              <a:t>This presentation reviews key concepts from the Measures Registry User Guide for Individual Diet. </a:t>
            </a:r>
          </a:p>
          <a:p>
            <a:pPr marL="628650" lvl="1" indent="-171450">
              <a:buFont typeface="Arial" charset="0"/>
              <a:buChar char="•"/>
            </a:pPr>
            <a:endParaRPr lang="en-US" baseline="0" dirty="0"/>
          </a:p>
          <a:p>
            <a:pPr marL="628650" lvl="1" indent="-171450">
              <a:buFont typeface="Arial" charset="0"/>
              <a:buChar char="•"/>
            </a:pPr>
            <a:r>
              <a:rPr lang="en-US" baseline="0" dirty="0"/>
              <a:t>The presentation is organized such that the full set or subsections of slides can be used, depending on the interests and purposes of the user. Further details on each of the topics are available in the User Guide.</a:t>
            </a:r>
          </a:p>
          <a:p>
            <a:endParaRPr lang="en-US" dirty="0"/>
          </a:p>
          <a:p>
            <a:pPr>
              <a:spcBef>
                <a:spcPct val="0"/>
              </a:spcBef>
            </a:pPr>
            <a:endParaRPr lang="en-US" dirty="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fld id="{26B87E6D-FB1B-4BC6-9D94-A123B7CF752C}" type="slidenum">
              <a:rPr kumimoji="0" lang="en-US" sz="1800" b="0" i="0" u="none" strike="noStrike" kern="0" cap="none" spc="0" normalizeH="0" baseline="0" noProof="0">
                <a:ln>
                  <a:noFill/>
                </a:ln>
                <a:solidFill>
                  <a:sysClr val="windowText" lastClr="000000"/>
                </a:solidFill>
                <a:effectLst/>
                <a:uLnTx/>
                <a:uFillTx/>
                <a:ea typeface="ＭＳ Ｐゴシック" pitchFamily="-123" charset="-128"/>
                <a:cs typeface="ＭＳ Ｐゴシック" pitchFamily="-123" charset="-128"/>
              </a:rPr>
              <a:pPr marL="0" marR="0" lvl="0" indent="0" defTabSz="914400" eaLnBrk="1" fontAlgn="base" latinLnBrk="0" hangingPunct="1">
                <a:lnSpc>
                  <a:spcPct val="100000"/>
                </a:lnSpc>
                <a:spcBef>
                  <a:spcPct val="0"/>
                </a:spcBef>
                <a:spcAft>
                  <a:spcPct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a typeface="ＭＳ Ｐゴシック" pitchFamily="-123" charset="-128"/>
              <a:cs typeface="ＭＳ Ｐゴシック" pitchFamily="-123" charset="-128"/>
            </a:endParaRPr>
          </a:p>
        </p:txBody>
      </p:sp>
    </p:spTree>
    <p:extLst>
      <p:ext uri="{BB962C8B-B14F-4D97-AF65-F5344CB8AC3E}">
        <p14:creationId xmlns:p14="http://schemas.microsoft.com/office/powerpoint/2010/main" val="1858555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For the purpose of this User Guide, dietary behavior is conceptualized primarily as </a:t>
            </a:r>
            <a:r>
              <a:rPr lang="en-US" sz="1200" i="1" kern="1200" dirty="0">
                <a:solidFill>
                  <a:schemeClr val="tx1"/>
                </a:solidFill>
                <a:effectLst/>
                <a:latin typeface="+mn-lt"/>
                <a:ea typeface="+mn-ea"/>
                <a:cs typeface="+mn-cs"/>
              </a:rPr>
              <a:t>dietary intake</a:t>
            </a:r>
            <a:r>
              <a:rPr lang="en-US" sz="1200" kern="1200" dirty="0">
                <a:solidFill>
                  <a:schemeClr val="tx1"/>
                </a:solidFill>
                <a:effectLst/>
                <a:latin typeface="+mn-lt"/>
                <a:ea typeface="+mn-ea"/>
                <a:cs typeface="+mn-cs"/>
              </a:rPr>
              <a:t>, though related dietary behaviors and attitudes (e.g., frequency of snacking) that may be relevant to the study of childhood obesity are also addressed. </a:t>
            </a:r>
          </a:p>
          <a:p>
            <a:pPr marL="457200" marR="0" lvl="1" indent="0" algn="l" defTabSz="457200" rtl="0" eaLnBrk="1" fontAlgn="auto" latinLnBrk="0" hangingPunct="1">
              <a:lnSpc>
                <a:spcPct val="100000"/>
              </a:lnSpc>
              <a:spcBef>
                <a:spcPts val="0"/>
              </a:spcBef>
              <a:spcAft>
                <a:spcPts val="0"/>
              </a:spcAft>
              <a:buClrTx/>
              <a:buSzTx/>
              <a:buFont typeface="Arial" charset="0"/>
              <a:buNone/>
              <a:tabLst/>
              <a:defRPr/>
            </a:pPr>
            <a:endParaRPr lang="en-US" sz="12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Many of the measures within the Registry focus on quantitatively assessing intake, for example, using 24-hour dietary recalls, dietary records, food frequency questionnaires, or screeners, for the purposes of arriving at estimated consumption of foods, food groups, and nutrients, or characterizing dietary patterns. </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The measures within the Registry are primarily those that involve self- (or proxy-) reporting of intake; however, objective methods for assessment are also briefly described.</a:t>
            </a:r>
          </a:p>
          <a:p>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12</a:t>
            </a:fld>
            <a:endParaRPr lang="en-US"/>
          </a:p>
        </p:txBody>
      </p:sp>
    </p:spTree>
    <p:extLst>
      <p:ext uri="{BB962C8B-B14F-4D97-AF65-F5344CB8AC3E}">
        <p14:creationId xmlns:p14="http://schemas.microsoft.com/office/powerpoint/2010/main" val="3648499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171450" indent="-171450">
              <a:buFont typeface="Arial" charset="0"/>
              <a:buChar char="•"/>
            </a:pPr>
            <a:r>
              <a:rPr lang="en-US" sz="1200" kern="1200" dirty="0">
                <a:solidFill>
                  <a:schemeClr val="tx1"/>
                </a:solidFill>
                <a:effectLst/>
                <a:latin typeface="+mn-lt"/>
                <a:ea typeface="+mn-ea"/>
                <a:cs typeface="+mn-cs"/>
              </a:rPr>
              <a:t>An array of factors contributes to obesity among this population at the individual, familial, school, and government levels. These contributors may both include, and can influence, dietary behavior. </a:t>
            </a:r>
          </a:p>
          <a:p>
            <a:pPr marL="171450" indent="-171450">
              <a:buFont typeface="Arial" charset="0"/>
              <a:buChar char="•"/>
            </a:pP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Dietary behaviors salient to obesity are relevant beginning in infancy. For example:</a:t>
            </a:r>
          </a:p>
          <a:p>
            <a:pPr marL="628650" lvl="1" indent="-171450">
              <a:buFont typeface="Arial" charset="0"/>
              <a:buChar char="•"/>
            </a:pPr>
            <a:endParaRPr lang="en-US" sz="1200" kern="1200" dirty="0">
              <a:solidFill>
                <a:schemeClr val="tx1"/>
              </a:solidFill>
              <a:effectLst/>
              <a:latin typeface="+mn-lt"/>
              <a:ea typeface="+mn-ea"/>
              <a:cs typeface="+mn-cs"/>
            </a:endParaRPr>
          </a:p>
          <a:p>
            <a:pPr marL="628650" lvl="1" indent="-171450">
              <a:buFont typeface="Arial" charset="0"/>
              <a:buChar char="•"/>
            </a:pPr>
            <a:r>
              <a:rPr lang="en-US" sz="1200" kern="1200" dirty="0">
                <a:solidFill>
                  <a:schemeClr val="tx1"/>
                </a:solidFill>
                <a:effectLst/>
                <a:latin typeface="+mn-lt"/>
                <a:ea typeface="+mn-ea"/>
                <a:cs typeface="+mn-cs"/>
              </a:rPr>
              <a:t>Breastfeeding has been shown to be a protective behavior against weight gain in childhood. Researchers also have paid attention to the role of timing of introduction of solid foods and subsequent development of obesity. However, this relationship remains unclear, with a recent study by researchers at the Centers for Disease Control and Prevention finding no association between timing of introduction and obesity at age 6 years. </a:t>
            </a:r>
          </a:p>
          <a:p>
            <a:pPr marL="628650" lvl="1" indent="-171450">
              <a:buFont typeface="Arial" charset="0"/>
              <a:buChar char="•"/>
            </a:pPr>
            <a:endParaRPr lang="en-US" sz="1200" kern="1200" dirty="0">
              <a:solidFill>
                <a:schemeClr val="tx1"/>
              </a:solidFill>
              <a:effectLst/>
              <a:latin typeface="+mn-lt"/>
              <a:ea typeface="+mn-ea"/>
              <a:cs typeface="+mn-cs"/>
            </a:endParaRPr>
          </a:p>
          <a:p>
            <a:pPr marL="628650" lvl="1" indent="-171450">
              <a:buFont typeface="Arial" charset="0"/>
              <a:buChar char="•"/>
            </a:pPr>
            <a:r>
              <a:rPr lang="en-US" sz="1200" kern="1200" dirty="0">
                <a:solidFill>
                  <a:schemeClr val="tx1"/>
                </a:solidFill>
                <a:effectLst/>
                <a:latin typeface="+mn-lt"/>
                <a:ea typeface="+mn-ea"/>
                <a:cs typeface="+mn-cs"/>
              </a:rPr>
              <a:t>In toddlers, low fruit and vegetable consumption and high consumption of energy-dense foods are predictors of weight status in later childhood stages. </a:t>
            </a:r>
          </a:p>
          <a:p>
            <a:pPr marL="628650" lvl="1" indent="-171450">
              <a:buFont typeface="Arial" charset="0"/>
              <a:buChar char="•"/>
            </a:pPr>
            <a:endParaRPr lang="en-US" sz="1200" kern="1200" dirty="0">
              <a:solidFill>
                <a:schemeClr val="tx1"/>
              </a:solidFill>
              <a:effectLst/>
              <a:latin typeface="+mn-lt"/>
              <a:ea typeface="+mn-ea"/>
              <a:cs typeface="+mn-cs"/>
            </a:endParaRPr>
          </a:p>
          <a:p>
            <a:pPr marL="628650" lvl="1" indent="-171450">
              <a:buFont typeface="Arial" charset="0"/>
              <a:buChar char="•"/>
            </a:pPr>
            <a:r>
              <a:rPr lang="en-US" sz="1200" kern="1200" dirty="0">
                <a:solidFill>
                  <a:schemeClr val="tx1"/>
                </a:solidFill>
                <a:effectLst/>
                <a:latin typeface="+mn-lt"/>
                <a:ea typeface="+mn-ea"/>
                <a:cs typeface="+mn-cs"/>
              </a:rPr>
              <a:t>The dietary behaviors associated with overweight and obesity among school-aged children are similar to those observed in toddlers. Additional</a:t>
            </a:r>
            <a:r>
              <a:rPr lang="en-US" sz="1200" kern="1200" baseline="0" dirty="0">
                <a:solidFill>
                  <a:schemeClr val="tx1"/>
                </a:solidFill>
                <a:effectLst/>
                <a:latin typeface="+mn-lt"/>
                <a:ea typeface="+mn-ea"/>
                <a:cs typeface="+mn-cs"/>
              </a:rPr>
              <a:t> behaviors include</a:t>
            </a:r>
            <a:r>
              <a:rPr lang="en-US" sz="1200" kern="1200" dirty="0">
                <a:solidFill>
                  <a:schemeClr val="tx1"/>
                </a:solidFill>
                <a:effectLst/>
                <a:latin typeface="+mn-lt"/>
                <a:ea typeface="+mn-ea"/>
                <a:cs typeface="+mn-cs"/>
              </a:rPr>
              <a:t> frequent consumption of energy-dense foods, predominantly those high in fat, sugar, and/or salt as well as sugar-sweetened beverages. </a:t>
            </a:r>
          </a:p>
          <a:p>
            <a:pPr marL="628650" lvl="1" indent="-171450">
              <a:buFont typeface="Arial" charset="0"/>
              <a:buChar char="•"/>
            </a:pPr>
            <a:endParaRPr lang="en-US" sz="1200" kern="1200" dirty="0">
              <a:solidFill>
                <a:schemeClr val="tx1"/>
              </a:solidFill>
              <a:effectLst/>
              <a:latin typeface="+mn-lt"/>
              <a:ea typeface="+mn-ea"/>
              <a:cs typeface="+mn-cs"/>
            </a:endParaRPr>
          </a:p>
          <a:p>
            <a:pPr marL="628650" lvl="1" indent="-171450">
              <a:buFont typeface="Arial" charset="0"/>
              <a:buChar char="•"/>
            </a:pPr>
            <a:r>
              <a:rPr lang="en-US" sz="1200" kern="1200" dirty="0">
                <a:solidFill>
                  <a:schemeClr val="tx1"/>
                </a:solidFill>
                <a:effectLst/>
                <a:latin typeface="+mn-lt"/>
                <a:ea typeface="+mn-ea"/>
                <a:cs typeface="+mn-cs"/>
              </a:rPr>
              <a:t>Recent research has focused on consumption of sugar-sweetened beverages in particular, as they are a primary source of added sugars among youth, and evidence suggests that these beverages significantly contribute to weight gain. Low intake of fruits and vegetables, which is influenced by food-related attitudes and taste preferences, also correlate with the consumption of highly-processed, energy-dense fast foods among this age group.</a:t>
            </a:r>
          </a:p>
          <a:p>
            <a:pPr marL="628650" lvl="1" indent="-171450">
              <a:buFont typeface="Arial" charset="0"/>
              <a:buChar char="•"/>
            </a:pPr>
            <a:endParaRPr lang="en-US" sz="1200" kern="1200" dirty="0">
              <a:solidFill>
                <a:schemeClr val="tx1"/>
              </a:solidFill>
              <a:effectLst/>
              <a:latin typeface="+mn-lt"/>
              <a:ea typeface="+mn-ea"/>
              <a:cs typeface="+mn-cs"/>
            </a:endParaRPr>
          </a:p>
          <a:p>
            <a:pPr marL="628650" lvl="1" indent="-171450">
              <a:buFont typeface="Arial" charset="0"/>
              <a:buChar char="•"/>
            </a:pPr>
            <a:r>
              <a:rPr lang="en-US" sz="1200" kern="1200" dirty="0">
                <a:solidFill>
                  <a:schemeClr val="tx1"/>
                </a:solidFill>
                <a:effectLst/>
                <a:latin typeface="+mn-lt"/>
                <a:ea typeface="+mn-ea"/>
                <a:cs typeface="+mn-cs"/>
              </a:rPr>
              <a:t>Dietary behaviors, attitudes, and related factors play a larger role in dietary intake and obesity risk as children reach adolescence. Diet-related behaviors, such as excessive snacking, frequent eating at restaurants, and intentional diet restrictions for weight loss purposes are associated with increased risk of weight gain. Dietary intake, related behaviors, and attitudes are often interlinked and influence one another, with a possible overall impact on weight. For example, an adolescent trying to lose weight may intentionally restrict food choices, which is associated with an increased likelihood of poor diet choices and eventual weight gain. </a:t>
            </a:r>
          </a:p>
          <a:p>
            <a:pPr marL="171450" indent="-171450">
              <a:buFont typeface="Arial" charset="0"/>
              <a:buChar char="•"/>
            </a:pP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Understanding dietary behaviors, their associations with other factors related to obesity, and how these behaviors are influenced by interventions is thus an important piece of the puzzle in our efforts to advance childhood obesity prevention efforts. </a:t>
            </a:r>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13</a:t>
            </a:fld>
            <a:endParaRPr lang="en-US"/>
          </a:p>
        </p:txBody>
      </p:sp>
    </p:spTree>
    <p:extLst>
      <p:ext uri="{BB962C8B-B14F-4D97-AF65-F5344CB8AC3E}">
        <p14:creationId xmlns:p14="http://schemas.microsoft.com/office/powerpoint/2010/main" val="660208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171450" marR="0" lvl="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Generally speaking, dietary intake refers to the foods, beverages, and potentially, supplements consumed by individuals and populations.</a:t>
            </a:r>
          </a:p>
          <a:p>
            <a:pPr marL="171450" marR="0" lvl="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In assessing intake, researchers are interested in capturing specific items consumed, along with details such as how they were prepared,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quantities consumed,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 frequency of consumption. </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With the necessary details to characterize foods and beverages, consumption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data can be linked with food composition and related databases to estimate intakes of foods and food groups, nutrients, and other dietary components. These estimates can be used to characterize dietary intake among populations or subpopulations (e.g., prevalences meeting recommendations for nutrient or food group</a:t>
            </a:r>
            <a:r>
              <a:rPr lang="en-US" sz="1200" kern="1200" baseline="0" dirty="0">
                <a:solidFill>
                  <a:schemeClr val="tx1"/>
                </a:solidFill>
                <a:effectLst/>
                <a:latin typeface="+mn-lt"/>
                <a:ea typeface="+mn-ea"/>
                <a:cs typeface="+mn-cs"/>
              </a:rPr>
              <a:t> consumption</a:t>
            </a:r>
            <a:r>
              <a:rPr lang="en-US" sz="1200" kern="1200" dirty="0">
                <a:solidFill>
                  <a:schemeClr val="tx1"/>
                </a:solidFill>
                <a:effectLst/>
                <a:latin typeface="+mn-lt"/>
                <a:ea typeface="+mn-ea"/>
                <a:cs typeface="+mn-cs"/>
              </a:rPr>
              <a:t>), examine influences (e.g., age, gender, socioeconomic status, education) on dietary intake, assess associations between dietary intake and outcomes (e.g., factors associated with body weight), and investigate the impacts of interventions (e.g., nutrition education, taxation of sugar-sweetened beverages) on intake.</a:t>
            </a:r>
          </a:p>
          <a:p>
            <a:pPr marL="171450" marR="0" lvl="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In conjunction with information on intake, there is often interest in the context of eating, such as when, where, and with whom meals and snacks are consumed, as well as other activities during eating, such as use of digital devices. </a:t>
            </a:r>
          </a:p>
          <a:p>
            <a:pPr marL="171450" marR="0" lvl="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Other measures within the Registry are intended to capture related behaviors, such as the frequency with which individuals visit fast food restaurants or consume snacks or meals while watching television. In addition, some measures capture eating attitudes (e.g., willingness to try new foods), food preferences (e.g., for salty or sweet foods), avoidance of particular dietary components (e.g., fat), diet knowledge and perceptions (e.g., regarding foods marketed as healthy), and other constructs that may influence eating patterns and body weight.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Generally, measures within the Registry that include constructs such as attitudes also include some assessment of intake (e.g., a measure of attitudes toward fruits and vegetables may also query intake of fruits and vegetables). For some research questions, it may be necessary to use measures of dietary intake together with measures focused on related behaviors and attitudes.</a:t>
            </a:r>
          </a:p>
        </p:txBody>
      </p:sp>
      <p:sp>
        <p:nvSpPr>
          <p:cNvPr id="4" name="Slide Number Placeholder 3"/>
          <p:cNvSpPr>
            <a:spLocks noGrp="1"/>
          </p:cNvSpPr>
          <p:nvPr>
            <p:ph type="sldNum" sz="quarter" idx="10"/>
          </p:nvPr>
        </p:nvSpPr>
        <p:spPr/>
        <p:txBody>
          <a:bodyPr/>
          <a:lstStyle/>
          <a:p>
            <a:fld id="{793AE1AB-F40D-8140-811E-372EDBA6F00E}" type="slidenum">
              <a:rPr lang="en-US" smtClean="0"/>
              <a:pPr/>
              <a:t>14</a:t>
            </a:fld>
            <a:endParaRPr lang="en-US"/>
          </a:p>
        </p:txBody>
      </p:sp>
    </p:spTree>
    <p:extLst>
      <p:ext uri="{BB962C8B-B14F-4D97-AF65-F5344CB8AC3E}">
        <p14:creationId xmlns:p14="http://schemas.microsoft.com/office/powerpoint/2010/main" val="199166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indent="0">
              <a:buFont typeface="Arial" charset="0"/>
              <a:buNone/>
            </a:pPr>
            <a:r>
              <a:rPr lang="en-US" dirty="0">
                <a:ea typeface="Times New Roman" charset="0"/>
                <a:cs typeface="Times New Roman" charset="0"/>
              </a:rPr>
              <a:t>THE INFORMATION THAT APPEARS IN THESE</a:t>
            </a:r>
            <a:r>
              <a:rPr lang="en-US" baseline="0" dirty="0">
                <a:ea typeface="Times New Roman" charset="0"/>
                <a:cs typeface="Times New Roman" charset="0"/>
              </a:rPr>
              <a:t> SPEAKING NOTES IS PRESENTED ON THE FOLLOWING SLIDES </a:t>
            </a:r>
            <a:r>
              <a:rPr lang="mr-IN" baseline="0" dirty="0">
                <a:ea typeface="Times New Roman" charset="0"/>
                <a:cs typeface="Times New Roman" charset="0"/>
              </a:rPr>
              <a:t>–</a:t>
            </a:r>
            <a:r>
              <a:rPr lang="en-US" baseline="0" dirty="0">
                <a:ea typeface="Times New Roman" charset="0"/>
                <a:cs typeface="Times New Roman" charset="0"/>
              </a:rPr>
              <a:t> OPTION OF GRAPHIC OR TEXT VERSIONS</a:t>
            </a:r>
            <a:endParaRPr lang="en-US" dirty="0">
              <a:ea typeface="Times New Roman" charset="0"/>
              <a:cs typeface="Times New Roman" charset="0"/>
            </a:endParaRPr>
          </a:p>
          <a:p>
            <a:pPr marL="285750" indent="-285750">
              <a:buFont typeface="Arial" charset="0"/>
              <a:buChar char="•"/>
            </a:pPr>
            <a:endParaRPr lang="en-US" dirty="0">
              <a:ea typeface="Times New Roman" charset="0"/>
              <a:cs typeface="Times New Roman" charset="0"/>
            </a:endParaRPr>
          </a:p>
          <a:p>
            <a:pPr marL="285750" indent="-285750">
              <a:buFont typeface="Arial" charset="0"/>
              <a:buChar char="•"/>
            </a:pPr>
            <a:r>
              <a:rPr lang="en-US" dirty="0">
                <a:ea typeface="Times New Roman" charset="0"/>
                <a:cs typeface="Times New Roman" charset="0"/>
              </a:rPr>
              <a:t>Measuring</a:t>
            </a:r>
            <a:r>
              <a:rPr lang="en-US" baseline="0" dirty="0">
                <a:ea typeface="Times New Roman" charset="0"/>
                <a:cs typeface="Times New Roman" charset="0"/>
              </a:rPr>
              <a:t> diet is a complicated undertaking because d</a:t>
            </a:r>
            <a:r>
              <a:rPr lang="en-US" dirty="0">
                <a:ea typeface="Times New Roman" charset="0"/>
                <a:cs typeface="Times New Roman" charset="0"/>
              </a:rPr>
              <a:t>iet is a </a:t>
            </a:r>
            <a:r>
              <a:rPr lang="en-US" dirty="0">
                <a:solidFill>
                  <a:srgbClr val="C00000"/>
                </a:solidFill>
                <a:ea typeface="Times New Roman" charset="0"/>
                <a:cs typeface="Times New Roman" charset="0"/>
              </a:rPr>
              <a:t>complex</a:t>
            </a:r>
            <a:r>
              <a:rPr lang="en-US" baseline="0" dirty="0">
                <a:solidFill>
                  <a:schemeClr val="tx1"/>
                </a:solidFill>
                <a:ea typeface="Times New Roman" charset="0"/>
                <a:cs typeface="Times New Roman" charset="0"/>
              </a:rPr>
              <a:t> and dynamic phenomenon.</a:t>
            </a:r>
          </a:p>
          <a:p>
            <a:pPr marL="285750" indent="-285750">
              <a:buFont typeface="Arial" charset="0"/>
              <a:buChar char="•"/>
            </a:pPr>
            <a:endParaRPr lang="en-US" baseline="0" dirty="0">
              <a:solidFill>
                <a:schemeClr val="tx1"/>
              </a:solidFill>
              <a:ea typeface="Times New Roman" charset="0"/>
              <a:cs typeface="Times New Roman" charset="0"/>
            </a:endParaRPr>
          </a:p>
          <a:p>
            <a:pPr marL="742950" lvl="1" indent="-285750">
              <a:buFont typeface="Arial" charset="0"/>
              <a:buChar char="•"/>
            </a:pPr>
            <a:r>
              <a:rPr lang="en-US" dirty="0"/>
              <a:t>We eat and drink every day</a:t>
            </a:r>
            <a:endParaRPr lang="en-US" baseline="0" dirty="0"/>
          </a:p>
          <a:p>
            <a:pPr marL="742950" lvl="1" indent="-285750">
              <a:buFont typeface="Arial" charset="0"/>
              <a:buChar char="•"/>
            </a:pPr>
            <a:endParaRPr lang="en-US" baseline="0" dirty="0"/>
          </a:p>
          <a:p>
            <a:pPr marL="742950" lvl="1" indent="-285750">
              <a:buFont typeface="Arial" charset="0"/>
              <a:buChar char="•"/>
            </a:pPr>
            <a:r>
              <a:rPr lang="en-US" dirty="0"/>
              <a:t>We eat and drink different foods and beverages</a:t>
            </a:r>
          </a:p>
          <a:p>
            <a:pPr marL="742950" lvl="1" indent="-285750">
              <a:buFont typeface="Arial" charset="0"/>
              <a:buChar char="•"/>
            </a:pPr>
            <a:endParaRPr lang="en-US" sz="2800" dirty="0"/>
          </a:p>
          <a:p>
            <a:pPr marL="742950" lvl="1" indent="-285750">
              <a:buFont typeface="Arial" charset="0"/>
              <a:buChar char="•"/>
            </a:pPr>
            <a:r>
              <a:rPr lang="en-US" sz="2800" dirty="0"/>
              <a:t>Some foods/drinks and food groups are consumed most days by most people, others are consumed more episodically</a:t>
            </a:r>
          </a:p>
          <a:p>
            <a:pPr marL="742950" lvl="1" indent="-285750">
              <a:buFont typeface="Arial" charset="0"/>
              <a:buChar char="•"/>
            </a:pPr>
            <a:endParaRPr lang="en-US" sz="2800" dirty="0"/>
          </a:p>
          <a:p>
            <a:pPr marL="742950" lvl="1" indent="-285750">
              <a:buFont typeface="Arial" charset="0"/>
              <a:buChar char="•"/>
            </a:pPr>
            <a:r>
              <a:rPr lang="en-US" dirty="0"/>
              <a:t>Our diets change across days, seasons, and the lifecycle</a:t>
            </a:r>
          </a:p>
          <a:p>
            <a:pPr marL="742950" lvl="1" indent="-285750">
              <a:buFont typeface="Arial" charset="0"/>
              <a:buChar char="•"/>
            </a:pPr>
            <a:endParaRPr lang="en-US" dirty="0"/>
          </a:p>
          <a:p>
            <a:pPr marL="285750" lvl="0" indent="-285750">
              <a:buFont typeface="Arial" charset="0"/>
              <a:buChar char="•"/>
            </a:pPr>
            <a:r>
              <a:rPr lang="en-US" dirty="0"/>
              <a:t>Measuring dietary intake is also complex!</a:t>
            </a:r>
          </a:p>
          <a:p>
            <a:pPr marL="0" lvl="0" indent="0">
              <a:buFont typeface="Arial" charset="0"/>
              <a:buNone/>
            </a:pPr>
            <a:endParaRPr lang="en-US" dirty="0"/>
          </a:p>
          <a:p>
            <a:pPr marL="285750" lvl="0" indent="-285750">
              <a:buFont typeface="Arial" charset="0"/>
              <a:buChar char="•"/>
            </a:pPr>
            <a:r>
              <a:rPr lang="en-US" sz="1200" kern="1200" dirty="0">
                <a:solidFill>
                  <a:schemeClr val="tx1"/>
                </a:solidFill>
                <a:effectLst/>
                <a:latin typeface="+mn-lt"/>
                <a:ea typeface="+mn-ea"/>
                <a:cs typeface="+mn-cs"/>
              </a:rPr>
              <a:t>In measuring diet, primary interest is not typically in consumption on a given day (i.e., acute intake), but rather habitual or long-term intake over a given period of time.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For example, in surveillance, researchers and practitioners are interested in whether individuals and populations meet food group recommendations and nutrient requirements on average over time; and in epidemiology, researchers seek to examine associations between usual diet and subsequent health- or disease-related outcomes. </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In some cases, such as some specific intervention studies, intake on a given day may be of interest. </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However, usual intake is typically of interest and is the focus of the User Guide.</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It is generally not possible to objectively assess usual intake in community-dwelling individuals.</a:t>
            </a:r>
            <a:r>
              <a:rPr lang="en-US" sz="1200" kern="1200" baseline="0" dirty="0">
                <a:solidFill>
                  <a:schemeClr val="tx1"/>
                </a:solidFill>
                <a:effectLst/>
                <a:latin typeface="+mn-lt"/>
                <a:ea typeface="+mn-ea"/>
                <a:cs typeface="+mn-cs"/>
              </a:rPr>
              <a:t> Thus, </a:t>
            </a:r>
            <a:r>
              <a:rPr lang="en-US" sz="1600" kern="1200" baseline="0" dirty="0">
                <a:solidFill>
                  <a:schemeClr val="tx1"/>
                </a:solidFill>
                <a:effectLst/>
                <a:latin typeface="+mn-lt"/>
                <a:ea typeface="+mn-ea"/>
                <a:cs typeface="+mn-cs"/>
              </a:rPr>
              <a:t>i</a:t>
            </a:r>
            <a:r>
              <a:rPr lang="en-US" sz="1600" kern="1200" dirty="0">
                <a:solidFill>
                  <a:schemeClr val="tx1"/>
                </a:solidFill>
                <a:effectLst/>
                <a:latin typeface="+mn-lt"/>
                <a:ea typeface="+mn-ea"/>
                <a:cs typeface="+mn-cs"/>
              </a:rPr>
              <a:t>n most research relevant to dietary behaviors, self-report measures are used.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93AE1AB-F40D-8140-811E-372EDBA6F00E}" type="slidenum">
              <a:rPr lang="en-US" smtClean="0"/>
              <a:pPr/>
              <a:t>15</a:t>
            </a:fld>
            <a:endParaRPr lang="en-US" dirty="0"/>
          </a:p>
        </p:txBody>
      </p:sp>
    </p:spTree>
    <p:extLst>
      <p:ext uri="{BB962C8B-B14F-4D97-AF65-F5344CB8AC3E}">
        <p14:creationId xmlns:p14="http://schemas.microsoft.com/office/powerpoint/2010/main" val="241775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285750" indent="-285750">
              <a:buFont typeface="Arial" charset="0"/>
              <a:buChar char="•"/>
            </a:pPr>
            <a:r>
              <a:rPr lang="en-US" dirty="0">
                <a:ea typeface="Times New Roman" charset="0"/>
                <a:cs typeface="Times New Roman" charset="0"/>
              </a:rPr>
              <a:t>Measuring</a:t>
            </a:r>
            <a:r>
              <a:rPr lang="en-US" baseline="0" dirty="0">
                <a:ea typeface="Times New Roman" charset="0"/>
                <a:cs typeface="Times New Roman" charset="0"/>
              </a:rPr>
              <a:t> diet is a complicated undertaking because d</a:t>
            </a:r>
            <a:r>
              <a:rPr lang="en-US" dirty="0">
                <a:ea typeface="Times New Roman" charset="0"/>
                <a:cs typeface="Times New Roman" charset="0"/>
              </a:rPr>
              <a:t>iet is a </a:t>
            </a:r>
            <a:r>
              <a:rPr lang="en-US" dirty="0">
                <a:solidFill>
                  <a:srgbClr val="C00000"/>
                </a:solidFill>
                <a:ea typeface="Times New Roman" charset="0"/>
                <a:cs typeface="Times New Roman" charset="0"/>
              </a:rPr>
              <a:t>complex</a:t>
            </a:r>
            <a:r>
              <a:rPr lang="en-US" baseline="0" dirty="0">
                <a:solidFill>
                  <a:schemeClr val="tx1"/>
                </a:solidFill>
                <a:ea typeface="Times New Roman" charset="0"/>
                <a:cs typeface="Times New Roman" charset="0"/>
              </a:rPr>
              <a:t> and dynamic phenomenon.</a:t>
            </a:r>
          </a:p>
          <a:p>
            <a:pPr marL="285750" indent="-285750">
              <a:buFont typeface="Arial" charset="0"/>
              <a:buChar char="•"/>
            </a:pPr>
            <a:endParaRPr lang="en-US" baseline="0" dirty="0">
              <a:solidFill>
                <a:schemeClr val="tx1"/>
              </a:solidFill>
              <a:ea typeface="Times New Roman" charset="0"/>
              <a:cs typeface="Times New Roman" charset="0"/>
            </a:endParaRPr>
          </a:p>
          <a:p>
            <a:pPr marL="742950" lvl="1" indent="-285750">
              <a:buFont typeface="Arial" charset="0"/>
              <a:buChar char="•"/>
            </a:pPr>
            <a:r>
              <a:rPr lang="en-US" dirty="0"/>
              <a:t>We eat and drink every day</a:t>
            </a:r>
            <a:endParaRPr lang="en-US" baseline="0" dirty="0"/>
          </a:p>
          <a:p>
            <a:pPr marL="742950" lvl="1" indent="-285750">
              <a:buFont typeface="Arial" charset="0"/>
              <a:buChar char="•"/>
            </a:pPr>
            <a:endParaRPr lang="en-US" baseline="0" dirty="0"/>
          </a:p>
          <a:p>
            <a:pPr marL="742950" lvl="1" indent="-285750">
              <a:buFont typeface="Arial" charset="0"/>
              <a:buChar char="•"/>
            </a:pPr>
            <a:r>
              <a:rPr lang="en-US" dirty="0"/>
              <a:t>We eat and drink different foods and beverages</a:t>
            </a:r>
          </a:p>
          <a:p>
            <a:pPr marL="742950" lvl="1" indent="-285750">
              <a:buFont typeface="Arial" charset="0"/>
              <a:buChar char="•"/>
            </a:pPr>
            <a:endParaRPr lang="en-US" sz="2800" dirty="0"/>
          </a:p>
          <a:p>
            <a:pPr marL="742950" lvl="1" indent="-285750">
              <a:buFont typeface="Arial" charset="0"/>
              <a:buChar char="•"/>
            </a:pPr>
            <a:r>
              <a:rPr lang="en-US" sz="2800" dirty="0"/>
              <a:t>Some foods/drinks and food groups are consumed most days by most people, others are consumed more episodically</a:t>
            </a:r>
          </a:p>
          <a:p>
            <a:pPr marL="742950" lvl="1" indent="-285750">
              <a:buFont typeface="Arial" charset="0"/>
              <a:buChar char="•"/>
            </a:pPr>
            <a:endParaRPr lang="en-US" sz="2800" dirty="0"/>
          </a:p>
          <a:p>
            <a:pPr marL="742950" lvl="1" indent="-285750">
              <a:buFont typeface="Arial" charset="0"/>
              <a:buChar char="•"/>
            </a:pPr>
            <a:r>
              <a:rPr lang="en-US" dirty="0"/>
              <a:t>Our diets change across days, seasons, and the lifecycle</a:t>
            </a:r>
          </a:p>
          <a:p>
            <a:pPr marL="742950" lvl="1" indent="-285750">
              <a:buFont typeface="Arial" charset="0"/>
              <a:buChar char="•"/>
            </a:pPr>
            <a:endParaRPr lang="en-US" dirty="0"/>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lang="en-US" dirty="0"/>
              <a:t>Measuring dietary intake is also complex!</a:t>
            </a:r>
          </a:p>
          <a:p>
            <a:pPr marL="285750" lvl="0" indent="-285750">
              <a:buFont typeface="Arial" charset="0"/>
              <a:buChar char="•"/>
            </a:pP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16</a:t>
            </a:fld>
            <a:endParaRPr lang="en-US" dirty="0"/>
          </a:p>
        </p:txBody>
      </p:sp>
    </p:spTree>
    <p:extLst>
      <p:ext uri="{BB962C8B-B14F-4D97-AF65-F5344CB8AC3E}">
        <p14:creationId xmlns:p14="http://schemas.microsoft.com/office/powerpoint/2010/main" val="1139965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In measuring diet, primary interest is not typically in consumption on a given day (i.e., acute intake), but rather habitual or long-term intake over a given period of time.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For example, in surveillance, researchers and practitioners are interested in whether individuals and populations meet food group recommendations and nutrient requirements on average over time; and in epidemiology, researchers seek to examine associations between usual diet and subsequent health- or disease-related outcomes. </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In some cases, such as some specific intervention studies, intake on a given day may be of interest. </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However, usual intake is typically of interest and is the focus of this User Guide.</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It is generally not possible to objectively assess usual intake in community-dwelling individuals</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Thus, </a:t>
            </a:r>
            <a:r>
              <a:rPr lang="en-US" sz="1600" kern="1200" baseline="0" dirty="0">
                <a:solidFill>
                  <a:schemeClr val="tx1"/>
                </a:solidFill>
                <a:effectLst/>
                <a:latin typeface="+mn-lt"/>
                <a:ea typeface="+mn-ea"/>
                <a:cs typeface="+mn-cs"/>
              </a:rPr>
              <a:t>i</a:t>
            </a:r>
            <a:r>
              <a:rPr lang="en-US" sz="1600" kern="1200" dirty="0">
                <a:solidFill>
                  <a:schemeClr val="tx1"/>
                </a:solidFill>
                <a:effectLst/>
                <a:latin typeface="+mn-lt"/>
                <a:ea typeface="+mn-ea"/>
                <a:cs typeface="+mn-cs"/>
              </a:rPr>
              <a:t>n most research relevant to dietary behaviors, self-report measures are used. </a:t>
            </a:r>
            <a:endParaRPr lang="en-US" sz="1200" kern="1200" dirty="0">
              <a:solidFill>
                <a:schemeClr val="tx1"/>
              </a:solidFill>
              <a:effectLst/>
              <a:latin typeface="+mn-lt"/>
              <a:ea typeface="+mn-ea"/>
              <a:cs typeface="+mn-cs"/>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17</a:t>
            </a:fld>
            <a:endParaRPr lang="en-US" dirty="0"/>
          </a:p>
        </p:txBody>
      </p:sp>
    </p:spTree>
    <p:extLst>
      <p:ext uri="{BB962C8B-B14F-4D97-AF65-F5344CB8AC3E}">
        <p14:creationId xmlns:p14="http://schemas.microsoft.com/office/powerpoint/2010/main" val="2010658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kern="1200" dirty="0">
                <a:solidFill>
                  <a:schemeClr val="tx1"/>
                </a:solidFill>
                <a:effectLst/>
                <a:latin typeface="+mn-lt"/>
                <a:ea typeface="+mn-ea"/>
                <a:cs typeface="+mn-cs"/>
              </a:rPr>
              <a:t>Errors in the capture of intake, including among children, may include under- and over-reporting of foods and beverages, incorrect identification of foods, and portion size misestimation. Commonly-consumed foods and beverages may be reported, even if they aren’t consumed during the time period of interest. In addition, measurement of children’s dietary behavior may be affected by motivation to provide accurate information. In sum, intake may be either under- or over-estimated; and this may vary by age, dietary component, and relation to the tool used for assessment.</a:t>
            </a:r>
          </a:p>
          <a:p>
            <a:pPr marL="0" indent="0">
              <a:buFont typeface="Arial" panose="020B0604020202020204" pitchFamily="34" charset="0"/>
              <a:buNone/>
            </a:pPr>
            <a:endParaRPr lang="en-CA" b="0" dirty="0"/>
          </a:p>
          <a:p>
            <a:pPr marL="0" indent="0">
              <a:buFont typeface="Arial" panose="020B0604020202020204" pitchFamily="34" charset="0"/>
              <a:buNone/>
            </a:pPr>
            <a:r>
              <a:rPr lang="en-CA" b="0" dirty="0"/>
              <a:t>THIS INFORMATION IS PRESENTED IN MORE DETAIL IN THE TABLE ON THE NEXT SLIDE</a:t>
            </a:r>
          </a:p>
          <a:p>
            <a:pPr marL="171450" indent="-171450">
              <a:buFont typeface="Arial" panose="020B0604020202020204" pitchFamily="34" charset="0"/>
              <a:buChar char="•"/>
            </a:pPr>
            <a:endParaRPr lang="en-CA" b="0" dirty="0"/>
          </a:p>
          <a:p>
            <a:pPr marL="171450" indent="-171450">
              <a:buFont typeface="Arial" panose="020B0604020202020204" pitchFamily="34" charset="0"/>
              <a:buChar char="•"/>
            </a:pPr>
            <a:r>
              <a:rPr lang="en-CA" b="0" dirty="0"/>
              <a:t>Factors that</a:t>
            </a:r>
            <a:r>
              <a:rPr lang="en-CA" b="0" baseline="0" dirty="0"/>
              <a:t> affect the quality of self-report data include cognitive development or the capacity to learn, remember, and pay attention; literacy and numeracy skills; biases associated with recalling intake in the past or with monitoring intake in real-time, which can lead to changes in intake referred to as reactivity, and social desirability biases that might lead to</a:t>
            </a:r>
            <a:r>
              <a:rPr lang="en-CA" dirty="0"/>
              <a:t> consumption of foods and beverages perceived as less healthy, or “bad,” to be under-reported whereas consumption of foods and beverages perceived as “good” may be over-reported. Additional</a:t>
            </a:r>
            <a:r>
              <a:rPr lang="en-CA" baseline="0" dirty="0"/>
              <a:t> </a:t>
            </a:r>
            <a:r>
              <a:rPr lang="en-US" sz="1600" kern="1200" baseline="0" dirty="0">
                <a:solidFill>
                  <a:schemeClr val="tx1"/>
                </a:solidFill>
                <a:effectLst/>
                <a:latin typeface="+mn-lt"/>
                <a:ea typeface="+mn-ea"/>
                <a:cs typeface="+mn-cs"/>
              </a:rPr>
              <a:t>s</a:t>
            </a:r>
            <a:r>
              <a:rPr lang="en-US" sz="1600" kern="1200" dirty="0">
                <a:solidFill>
                  <a:schemeClr val="tx1"/>
                </a:solidFill>
                <a:effectLst/>
                <a:latin typeface="+mn-lt"/>
                <a:ea typeface="+mn-ea"/>
                <a:cs typeface="+mn-cs"/>
              </a:rPr>
              <a:t>alient</a:t>
            </a:r>
            <a:r>
              <a:rPr lang="en-US" sz="1600" kern="1200" baseline="0" dirty="0">
                <a:solidFill>
                  <a:schemeClr val="tx1"/>
                </a:solidFill>
                <a:effectLst/>
                <a:latin typeface="+mn-lt"/>
                <a:ea typeface="+mn-ea"/>
                <a:cs typeface="+mn-cs"/>
              </a:rPr>
              <a:t> considerations for children include the need for proxy reporting for younger children, with proxies possibly having incomplete information about consumption as well as being subject to the same biases in terms of recall, reactivity, and social desirability. When children report for themselves, the quality of the data may </a:t>
            </a:r>
            <a:r>
              <a:rPr lang="en-US" sz="1600" kern="1200" dirty="0">
                <a:solidFill>
                  <a:schemeClr val="tx1"/>
                </a:solidFill>
                <a:effectLst/>
                <a:latin typeface="+mn-lt"/>
                <a:ea typeface="+mn-ea"/>
                <a:cs typeface="+mn-cs"/>
              </a:rPr>
              <a:t>be affected by motivation to provide accurate information. In sum, intake may be either under- or over-estimated and this may vary by age, dietary component, and relation to the tool used for assessment.</a:t>
            </a:r>
          </a:p>
        </p:txBody>
      </p:sp>
      <p:sp>
        <p:nvSpPr>
          <p:cNvPr id="4" name="Slide Number Placeholder 3"/>
          <p:cNvSpPr>
            <a:spLocks noGrp="1"/>
          </p:cNvSpPr>
          <p:nvPr>
            <p:ph type="sldNum" sz="quarter" idx="10"/>
          </p:nvPr>
        </p:nvSpPr>
        <p:spPr/>
        <p:txBody>
          <a:bodyPr/>
          <a:lstStyle/>
          <a:p>
            <a:fld id="{793AE1AB-F40D-8140-811E-372EDBA6F00E}" type="slidenum">
              <a:rPr lang="en-US" smtClean="0"/>
              <a:pPr/>
              <a:t>18</a:t>
            </a:fld>
            <a:endParaRPr lang="en-US"/>
          </a:p>
        </p:txBody>
      </p:sp>
    </p:spTree>
    <p:extLst>
      <p:ext uri="{BB962C8B-B14F-4D97-AF65-F5344CB8AC3E}">
        <p14:creationId xmlns:p14="http://schemas.microsoft.com/office/powerpoint/2010/main" val="873265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171450" indent="-171450">
              <a:buFont typeface="Arial" panose="020B0604020202020204" pitchFamily="34" charset="0"/>
              <a:buChar char="•"/>
            </a:pPr>
            <a:endParaRPr lang="en-CA" b="1" dirty="0"/>
          </a:p>
          <a:p>
            <a:pPr marL="171450" indent="-171450">
              <a:buFont typeface="Arial" panose="020B0604020202020204" pitchFamily="34" charset="0"/>
              <a:buChar char="•"/>
            </a:pPr>
            <a:r>
              <a:rPr lang="en-CA" b="0" dirty="0"/>
              <a:t>Factors</a:t>
            </a:r>
            <a:r>
              <a:rPr lang="en-CA" b="0" baseline="0" dirty="0"/>
              <a:t> affecting the quality of self-report data include:</a:t>
            </a:r>
            <a:endParaRPr lang="en-CA" b="0" dirty="0"/>
          </a:p>
          <a:p>
            <a:pPr marL="171450" indent="-171450">
              <a:buFont typeface="Arial" panose="020B0604020202020204" pitchFamily="34" charset="0"/>
              <a:buChar char="•"/>
            </a:pPr>
            <a:endParaRPr lang="en-CA" b="1" dirty="0"/>
          </a:p>
          <a:p>
            <a:pPr marL="628650" lvl="1" indent="-171450">
              <a:buFont typeface="Arial" panose="020B0604020202020204" pitchFamily="34" charset="0"/>
              <a:buChar char="•"/>
            </a:pPr>
            <a:r>
              <a:rPr lang="en-CA" b="1" dirty="0"/>
              <a:t>Cognitive abilities: </a:t>
            </a:r>
            <a:r>
              <a:rPr lang="en-CA" dirty="0"/>
              <a:t>The capacity to learn, remember, and pay attention. Immature cognitive skills in young children necessitate proxy reporting, and still-developing cognitive skills in older children may limit options for independent self-reporting.</a:t>
            </a:r>
          </a:p>
          <a:p>
            <a:pPr marL="171450" indent="-171450">
              <a:buFont typeface="Arial" panose="020B0604020202020204" pitchFamily="34" charset="0"/>
              <a:buChar char="•"/>
            </a:pPr>
            <a:endParaRPr lang="en-CA" b="1" dirty="0"/>
          </a:p>
          <a:p>
            <a:pPr marL="628650" lvl="1" indent="-171450">
              <a:buFont typeface="Arial" panose="020B0604020202020204" pitchFamily="34" charset="0"/>
              <a:buChar char="•"/>
            </a:pPr>
            <a:r>
              <a:rPr lang="en-CA" b="1" dirty="0"/>
              <a:t>Literacy:</a:t>
            </a:r>
            <a:r>
              <a:rPr lang="en-CA" dirty="0"/>
              <a:t> Ability to read and write. Essential for completion of most self-administered tools.</a:t>
            </a:r>
          </a:p>
          <a:p>
            <a:pPr marL="171450" indent="-171450">
              <a:buFont typeface="Arial" panose="020B0604020202020204" pitchFamily="34" charset="0"/>
              <a:buChar char="•"/>
            </a:pPr>
            <a:endParaRPr lang="en-CA" b="1" dirty="0"/>
          </a:p>
          <a:p>
            <a:pPr marL="628650" lvl="1" indent="-171450">
              <a:buFont typeface="Arial" panose="020B0604020202020204" pitchFamily="34" charset="0"/>
              <a:buChar char="•"/>
            </a:pPr>
            <a:r>
              <a:rPr lang="en-CA" b="1" dirty="0"/>
              <a:t>Numeracy: </a:t>
            </a:r>
            <a:r>
              <a:rPr lang="en-CA" dirty="0"/>
              <a:t>Ability to understand and manipulate numbers. Critical to self-administration of most dietary assessment tools, particularly when calculations to average frequency of intake and typical portion sizes over time are required.</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b="1"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dirty="0"/>
              <a:t>Proxy reporting: </a:t>
            </a:r>
            <a:r>
              <a:rPr lang="en-CA" dirty="0"/>
              <a:t>Provision of data on dietary behavior by someone other than the person of interest. The extent to which the proxy has first-hand knowledge of the person of interest’s diet can impact the accuracy of reporting, as can other sources of bias such as those related to body weight or portion size estimation.</a:t>
            </a:r>
          </a:p>
          <a:p>
            <a:pPr marL="628650" lvl="1" indent="-171450">
              <a:buFont typeface="Arial" panose="020B0604020202020204" pitchFamily="34" charset="0"/>
              <a:buChar char="•"/>
            </a:pPr>
            <a:endParaRPr lang="en-CA" b="1" dirty="0"/>
          </a:p>
          <a:p>
            <a:pPr marL="628650" lvl="1" indent="-171450">
              <a:buFont typeface="Arial" panose="020B0604020202020204" pitchFamily="34" charset="0"/>
              <a:buChar char="•"/>
            </a:pPr>
            <a:r>
              <a:rPr lang="en-CA" b="1" dirty="0"/>
              <a:t>Recall bias: </a:t>
            </a:r>
            <a:r>
              <a:rPr lang="en-CA" dirty="0"/>
              <a:t>Lapses in memory, either short-term in reporting of intake for a recent period (e.g., yesterday) or long-term in reporting of intake for a longer period (e.g., the past year).</a:t>
            </a:r>
          </a:p>
          <a:p>
            <a:pPr marL="628650" lvl="1" indent="-171450">
              <a:buFont typeface="Arial" panose="020B0604020202020204" pitchFamily="34" charset="0"/>
              <a:buChar char="•"/>
            </a:pPr>
            <a:endParaRPr lang="en-CA" b="1" dirty="0"/>
          </a:p>
          <a:p>
            <a:pPr marL="628650" lvl="1" indent="-171450">
              <a:buFont typeface="Arial" panose="020B0604020202020204" pitchFamily="34" charset="0"/>
              <a:buChar char="•"/>
            </a:pPr>
            <a:r>
              <a:rPr lang="en-CA" b="1" dirty="0"/>
              <a:t>Reactivity: </a:t>
            </a:r>
            <a:r>
              <a:rPr lang="en-CA" dirty="0"/>
              <a:t>Tendency to change one’s behavior in response to monitoring or the expectation of being measured. When the intention is to capture usual intake, data collected using food records can suffer from reactivity bias. When the intention is to support self-monitoring for the purpose of enabling behavior change, reactivity is the desired effect.</a:t>
            </a:r>
          </a:p>
          <a:p>
            <a:pPr marL="628650" lvl="1" indent="-171450">
              <a:buFont typeface="Arial" panose="020B0604020202020204" pitchFamily="34" charset="0"/>
              <a:buChar char="•"/>
            </a:pPr>
            <a:endParaRPr lang="en-CA" b="1" dirty="0"/>
          </a:p>
          <a:p>
            <a:pPr marL="628650" lvl="1" indent="-171450">
              <a:buFont typeface="Arial" panose="020B0604020202020204" pitchFamily="34" charset="0"/>
              <a:buChar char="•"/>
            </a:pPr>
            <a:r>
              <a:rPr lang="en-CA" b="1" dirty="0"/>
              <a:t>Retention interval/</a:t>
            </a:r>
            <a:r>
              <a:rPr lang="en-CA" b="1" dirty="0" err="1"/>
              <a:t>recency</a:t>
            </a:r>
            <a:r>
              <a:rPr lang="en-CA" b="1" dirty="0"/>
              <a:t>: </a:t>
            </a:r>
            <a:r>
              <a:rPr lang="en-CA" dirty="0"/>
              <a:t>The length of time between the dietary behavior of interest and reporting of that behavior. Longer retention intervals (i.e., lower </a:t>
            </a:r>
            <a:r>
              <a:rPr lang="en-CA" dirty="0" err="1"/>
              <a:t>recency</a:t>
            </a:r>
            <a:r>
              <a:rPr lang="en-CA" dirty="0"/>
              <a:t>) may reduce children’s ability to accurately report.</a:t>
            </a:r>
          </a:p>
          <a:p>
            <a:pPr marL="628650" lvl="1" indent="-171450">
              <a:buFont typeface="Arial" panose="020B0604020202020204" pitchFamily="34" charset="0"/>
              <a:buChar char="•"/>
            </a:pPr>
            <a:endParaRPr lang="en-CA" b="1" dirty="0"/>
          </a:p>
          <a:p>
            <a:pPr marL="628650" lvl="1" indent="-171450">
              <a:buFont typeface="Arial" panose="020B0604020202020204" pitchFamily="34" charset="0"/>
              <a:buChar char="•"/>
            </a:pPr>
            <a:r>
              <a:rPr lang="en-CA" b="1" dirty="0"/>
              <a:t>Social desirability bias: </a:t>
            </a:r>
            <a:r>
              <a:rPr lang="en-CA" dirty="0"/>
              <a:t>Tendency to respond in a way perceived to be socially desirable. “Social desirable responding is presumed when an individual reports never performing a behavior that most everyone performs at least occasionally or reports always performing a behavior that most people usually perform but omit occasionally.” For example, consumption of foods and beverages perceived as less healthy, or “bad”, may be under-reported whereas consumption of foods and beverages perceived as “good” may be over-reported. </a:t>
            </a:r>
            <a:endParaRPr lang="en-US"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19</a:t>
            </a:fld>
            <a:endParaRPr lang="en-US"/>
          </a:p>
        </p:txBody>
      </p:sp>
    </p:spTree>
    <p:extLst>
      <p:ext uri="{BB962C8B-B14F-4D97-AF65-F5344CB8AC3E}">
        <p14:creationId xmlns:p14="http://schemas.microsoft.com/office/powerpoint/2010/main" val="2010747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For the purposes of childhood obesity research, data are typically captured at the level of individuals, but inferences are made at the level of groups or populations.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For example, in the National Health and Nutrition Examination Survey (NHANES), dietary intake data are collected from individuals for the purpose of generating estimates of intake of certain components, such as fruits and vegetables or sugar-sweetened beverages, among different subgroups of the population, as well as examining influences of sociodemographic or other characteristics on dietary behavior.</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The measurement of dietary behavior at the level of individuals for the purposes of clinical assessment or counseling is beyond the scope of this guide, though measures within the Registry may be applicable to these purposes.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It is difficult to characterize the dietary behaviors of a given individual. However, this is not necessary for research questions related to estimating consumption of particular dietary components in a population or assessing associations between dietary intake and other variables, for example.</a:t>
            </a:r>
          </a:p>
        </p:txBody>
      </p:sp>
      <p:sp>
        <p:nvSpPr>
          <p:cNvPr id="4" name="Slide Number Placeholder 3"/>
          <p:cNvSpPr>
            <a:spLocks noGrp="1"/>
          </p:cNvSpPr>
          <p:nvPr>
            <p:ph type="sldNum" sz="quarter" idx="10"/>
          </p:nvPr>
        </p:nvSpPr>
        <p:spPr/>
        <p:txBody>
          <a:bodyPr/>
          <a:lstStyle/>
          <a:p>
            <a:fld id="{793AE1AB-F40D-8140-811E-372EDBA6F00E}" type="slidenum">
              <a:rPr lang="en-US" smtClean="0"/>
              <a:pPr/>
              <a:t>20</a:t>
            </a:fld>
            <a:endParaRPr lang="en-US" dirty="0"/>
          </a:p>
        </p:txBody>
      </p:sp>
    </p:spTree>
    <p:extLst>
      <p:ext uri="{BB962C8B-B14F-4D97-AF65-F5344CB8AC3E}">
        <p14:creationId xmlns:p14="http://schemas.microsoft.com/office/powerpoint/2010/main" val="1312183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285750" indent="-285750">
              <a:buFont typeface="Arial" charset="0"/>
              <a:buChar char="•"/>
            </a:pPr>
            <a:r>
              <a:rPr lang="en-US" dirty="0"/>
              <a:t>There are important caveats</a:t>
            </a:r>
            <a:r>
              <a:rPr lang="en-US" baseline="0" dirty="0"/>
              <a:t> to consider when measuring diet in the context of obesity research.</a:t>
            </a:r>
          </a:p>
          <a:p>
            <a:pPr marL="285750" indent="-285750">
              <a:buFont typeface="Arial" charset="0"/>
              <a:buChar char="•"/>
            </a:pPr>
            <a:endParaRPr lang="en-US" baseline="0" dirty="0"/>
          </a:p>
          <a:p>
            <a:pPr marL="742950" lvl="1" indent="-285750">
              <a:buFont typeface="Arial" charset="0"/>
              <a:buChar char="•"/>
            </a:pPr>
            <a:r>
              <a:rPr lang="en-US" baseline="0" dirty="0"/>
              <a:t>Estimates of intake based on self-report measures are known to be biased. This tendency can involve both under- and over-reporting of different dietary components.</a:t>
            </a:r>
          </a:p>
          <a:p>
            <a:pPr marL="285750" indent="-285750">
              <a:buFont typeface="Arial" charset="0"/>
              <a:buChar char="•"/>
            </a:pPr>
            <a:endParaRPr lang="en-US" baseline="0" dirty="0"/>
          </a:p>
          <a:p>
            <a:pPr marL="742950" lvl="1" indent="-285750">
              <a:buFont typeface="Arial" charset="0"/>
              <a:buChar char="•"/>
            </a:pPr>
            <a:r>
              <a:rPr lang="en-US" baseline="0" dirty="0"/>
              <a:t>Estimated energy intake based on self-report are badly biased and should not be used.</a:t>
            </a:r>
          </a:p>
          <a:p>
            <a:pPr marL="285750" indent="-285750">
              <a:buFont typeface="Arial" charset="0"/>
              <a:buChar char="•"/>
            </a:pPr>
            <a:endParaRPr lang="en-US" baseline="0" dirty="0"/>
          </a:p>
          <a:p>
            <a:pPr marL="742950" lvl="1" indent="-285750">
              <a:buFont typeface="Arial" charset="0"/>
              <a:buChar char="•"/>
            </a:pPr>
            <a:r>
              <a:rPr lang="en-US" baseline="0" dirty="0"/>
              <a:t>Error in reporting is associated with body mass index, as well as social desirability. This practice complicates comparisons of intake across groups that may differ in these or related characteristics.</a:t>
            </a:r>
          </a:p>
          <a:p>
            <a:pPr marL="285750" indent="-285750">
              <a:buFont typeface="Arial" charset="0"/>
              <a:buChar char="•"/>
            </a:pPr>
            <a:endParaRPr lang="en-US" baseline="0" dirty="0"/>
          </a:p>
          <a:p>
            <a:pPr marL="742950" marR="0" lvl="2" indent="-2857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a:t>It also warrants mentioning that in intervention studies, exposure to the intervention itself may elicit changes in reporting that bias results. </a:t>
            </a:r>
          </a:p>
          <a:p>
            <a:pPr marL="285750" indent="-285750">
              <a:buFont typeface="Arial" charset="0"/>
              <a:buChar char="•"/>
            </a:pPr>
            <a:endParaRPr lang="en-US" baseline="0" dirty="0"/>
          </a:p>
          <a:p>
            <a:pPr marL="285750" indent="-285750">
              <a:buFont typeface="Arial" charset="0"/>
              <a:buChar char="•"/>
            </a:pPr>
            <a:r>
              <a:rPr lang="en-US" baseline="0" dirty="0"/>
              <a:t>Keeping these considerations in mind early on in a research project can help researchers and practitioners to avoid common pitfalls and to use measures and the resulting data in the best ways possible to advance our understanding of the diets of populations, the influences on eating patterns, and the impact of interventions.</a:t>
            </a:r>
          </a:p>
        </p:txBody>
      </p:sp>
      <p:sp>
        <p:nvSpPr>
          <p:cNvPr id="4" name="Slide Number Placeholder 3"/>
          <p:cNvSpPr>
            <a:spLocks noGrp="1"/>
          </p:cNvSpPr>
          <p:nvPr>
            <p:ph type="sldNum" sz="quarter" idx="10"/>
          </p:nvPr>
        </p:nvSpPr>
        <p:spPr/>
        <p:txBody>
          <a:bodyPr/>
          <a:lstStyle/>
          <a:p>
            <a:fld id="{793AE1AB-F40D-8140-811E-372EDBA6F00E}" type="slidenum">
              <a:rPr lang="en-US" smtClean="0"/>
              <a:pPr/>
              <a:t>21</a:t>
            </a:fld>
            <a:endParaRPr lang="en-US"/>
          </a:p>
        </p:txBody>
      </p:sp>
    </p:spTree>
    <p:extLst>
      <p:ext uri="{BB962C8B-B14F-4D97-AF65-F5344CB8AC3E}">
        <p14:creationId xmlns:p14="http://schemas.microsoft.com/office/powerpoint/2010/main" val="390506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b="1" u="none" kern="1200" dirty="0">
                <a:solidFill>
                  <a:schemeClr val="tx1"/>
                </a:solidFill>
                <a:effectLst/>
                <a:latin typeface="+mn-lt"/>
                <a:ea typeface="+mn-ea"/>
                <a:cs typeface="+mn-cs"/>
              </a:rPr>
              <a:t>NCCOR’s Measures Registry</a:t>
            </a:r>
            <a:r>
              <a:rPr lang="en-US" sz="1200" u="none" kern="1200" dirty="0">
                <a:solidFill>
                  <a:schemeClr val="tx1"/>
                </a:solidFill>
                <a:effectLst/>
                <a:latin typeface="+mn-lt"/>
                <a:ea typeface="+mn-ea"/>
                <a:cs typeface="+mn-cs"/>
              </a:rPr>
              <a:t>,</a:t>
            </a:r>
            <a:r>
              <a:rPr lang="en-US" sz="1200" u="none" kern="1200" baseline="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a free, online repository of articles about measures,</a:t>
            </a:r>
            <a:r>
              <a:rPr lang="en-US" sz="1200" u="none" kern="1200" baseline="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is widely recognized as a key resource that gives researchers and practitioners access to detailed information on measures in one easy-to-search location. </a:t>
            </a:r>
            <a:endParaRPr lang="en-US" sz="1200" u="none" kern="1200" baseline="0" dirty="0">
              <a:solidFill>
                <a:schemeClr val="tx1"/>
              </a:solidFill>
              <a:effectLst/>
              <a:latin typeface="+mn-lt"/>
              <a:ea typeface="+mn-ea"/>
              <a:cs typeface="+mn-cs"/>
            </a:endParaRPr>
          </a:p>
          <a:p>
            <a:pPr marL="171450" lvl="0" indent="-171450">
              <a:buFont typeface="Arial" charset="0"/>
              <a:buChar char="•"/>
            </a:pPr>
            <a:endParaRPr lang="en-US"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However, even with this resource, it can be challenging for users to choose the most appropriate measures for their work. </a:t>
            </a:r>
          </a:p>
          <a:p>
            <a:pPr marL="171450" marR="0" lvl="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charset="0"/>
              <a:buNone/>
              <a:tabLst/>
              <a:defRPr/>
            </a:pPr>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93AE1AB-F40D-8140-811E-372EDBA6F00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663058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In examining the appropriateness of different measures for assessing dietary behavior, we are interested in their psychometric properties. These include </a:t>
            </a:r>
            <a:r>
              <a:rPr lang="en-US" sz="1600" i="1" kern="1200" dirty="0">
                <a:solidFill>
                  <a:schemeClr val="tx1"/>
                </a:solidFill>
                <a:effectLst/>
                <a:latin typeface="+mn-lt"/>
                <a:ea typeface="+mn-ea"/>
                <a:cs typeface="+mn-cs"/>
              </a:rPr>
              <a:t>validity</a:t>
            </a:r>
            <a:r>
              <a:rPr lang="en-US" sz="1600" kern="1200" dirty="0">
                <a:solidFill>
                  <a:schemeClr val="tx1"/>
                </a:solidFill>
                <a:effectLst/>
                <a:latin typeface="+mn-lt"/>
                <a:ea typeface="+mn-ea"/>
                <a:cs typeface="+mn-cs"/>
              </a:rPr>
              <a:t> and </a:t>
            </a:r>
            <a:r>
              <a:rPr lang="en-US" sz="1600" i="1" kern="1200" dirty="0">
                <a:solidFill>
                  <a:schemeClr val="tx1"/>
                </a:solidFill>
                <a:effectLst/>
                <a:latin typeface="+mn-lt"/>
                <a:ea typeface="+mn-ea"/>
                <a:cs typeface="+mn-cs"/>
              </a:rPr>
              <a:t>reliability</a:t>
            </a:r>
            <a:r>
              <a:rPr lang="en-US" sz="1600" kern="1200" dirty="0">
                <a:solidFill>
                  <a:schemeClr val="tx1"/>
                </a:solidFill>
                <a:effectLst/>
                <a:latin typeface="+mn-lt"/>
                <a:ea typeface="+mn-ea"/>
                <a:cs typeface="+mn-cs"/>
              </a:rPr>
              <a:t> and the associated concept of </a:t>
            </a:r>
            <a:r>
              <a:rPr lang="en-US" sz="1600" i="1" kern="1200" dirty="0">
                <a:solidFill>
                  <a:schemeClr val="tx1"/>
                </a:solidFill>
                <a:effectLst/>
                <a:latin typeface="+mn-lt"/>
                <a:ea typeface="+mn-ea"/>
                <a:cs typeface="+mn-cs"/>
              </a:rPr>
              <a:t>measurement error</a:t>
            </a:r>
            <a:r>
              <a:rPr lang="en-US" sz="16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793AE1AB-F40D-8140-811E-372EDBA6F00E}" type="slidenum">
              <a:rPr lang="en-US" smtClean="0"/>
              <a:pPr/>
              <a:t>22</a:t>
            </a:fld>
            <a:endParaRPr lang="en-US" dirty="0"/>
          </a:p>
        </p:txBody>
      </p:sp>
    </p:spTree>
    <p:extLst>
      <p:ext uri="{BB962C8B-B14F-4D97-AF65-F5344CB8AC3E}">
        <p14:creationId xmlns:p14="http://schemas.microsoft.com/office/powerpoint/2010/main" val="1805424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charset="0"/>
              <a:buChar char="•"/>
            </a:pPr>
            <a:r>
              <a:rPr lang="en-US" sz="1600" i="1" kern="1200" dirty="0">
                <a:solidFill>
                  <a:schemeClr val="tx1"/>
                </a:solidFill>
                <a:effectLst/>
                <a:latin typeface="+mn-lt"/>
                <a:ea typeface="+mn-ea"/>
                <a:cs typeface="+mn-cs"/>
              </a:rPr>
              <a:t>Validity</a:t>
            </a:r>
            <a:r>
              <a:rPr lang="en-US" sz="1600" kern="1200" dirty="0">
                <a:solidFill>
                  <a:schemeClr val="tx1"/>
                </a:solidFill>
                <a:effectLst/>
                <a:latin typeface="+mn-lt"/>
                <a:ea typeface="+mn-ea"/>
                <a:cs typeface="+mn-cs"/>
              </a:rPr>
              <a:t> refers to the extent to which a measurement reflects true dietary behavior. There are different types of validity, and they are tightly linked to one another.</a:t>
            </a:r>
          </a:p>
          <a:p>
            <a:pPr marL="285750" lvl="0" indent="-285750">
              <a:buFont typeface="Arial" charset="0"/>
              <a:buChar char="•"/>
            </a:pPr>
            <a:endParaRPr lang="en-US" sz="1600" kern="1200" dirty="0">
              <a:solidFill>
                <a:schemeClr val="tx1"/>
              </a:solidFill>
              <a:effectLst/>
              <a:latin typeface="+mn-l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i="1" kern="1200" dirty="0">
                <a:solidFill>
                  <a:schemeClr val="tx1"/>
                </a:solidFill>
                <a:effectLst/>
                <a:latin typeface="+mn-lt"/>
                <a:ea typeface="+mn-ea"/>
                <a:cs typeface="+mn-cs"/>
              </a:rPr>
              <a:t>Reliability</a:t>
            </a:r>
            <a:r>
              <a:rPr lang="en-US" sz="1600" kern="1200" dirty="0">
                <a:solidFill>
                  <a:schemeClr val="tx1"/>
                </a:solidFill>
                <a:effectLst/>
                <a:latin typeface="+mn-lt"/>
                <a:ea typeface="+mn-ea"/>
                <a:cs typeface="+mn-cs"/>
              </a:rPr>
              <a:t> refers to the consistency with which a behavior is measured. Different types of reliability may be particularly salient depending on the research question and study design.</a:t>
            </a:r>
          </a:p>
        </p:txBody>
      </p:sp>
      <p:sp>
        <p:nvSpPr>
          <p:cNvPr id="4" name="Slide Number Placeholder 3"/>
          <p:cNvSpPr>
            <a:spLocks noGrp="1"/>
          </p:cNvSpPr>
          <p:nvPr>
            <p:ph type="sldNum" sz="quarter" idx="10"/>
          </p:nvPr>
        </p:nvSpPr>
        <p:spPr/>
        <p:txBody>
          <a:bodyPr/>
          <a:lstStyle/>
          <a:p>
            <a:fld id="{793AE1AB-F40D-8140-811E-372EDBA6F00E}" type="slidenum">
              <a:rPr lang="en-US" smtClean="0"/>
              <a:pPr/>
              <a:t>23</a:t>
            </a:fld>
            <a:endParaRPr lang="en-US"/>
          </a:p>
        </p:txBody>
      </p:sp>
    </p:spTree>
    <p:extLst>
      <p:ext uri="{BB962C8B-B14F-4D97-AF65-F5344CB8AC3E}">
        <p14:creationId xmlns:p14="http://schemas.microsoft.com/office/powerpoint/2010/main" val="356903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i="0" dirty="0"/>
              <a:t>Criterion</a:t>
            </a:r>
            <a:r>
              <a:rPr lang="en-US" b="1" i="0" baseline="0" dirty="0"/>
              <a:t> validity </a:t>
            </a:r>
            <a:r>
              <a:rPr lang="en-US" sz="1200" i="0" kern="1200" dirty="0">
                <a:solidFill>
                  <a:schemeClr val="tx1"/>
                </a:solidFill>
                <a:effectLst/>
                <a:latin typeface="+mn-lt"/>
                <a:ea typeface="+mn-ea"/>
                <a:cs typeface="+mn-cs"/>
              </a:rPr>
              <a:t>refers to the extent to which a measure agrees with an external criterion and is accurate. To assess criterion-related validity, the extent to which a measure agrees with another valid measure is assessed. An example within dietary behavior is examination of the criterion validity of intake data captured using a self-report measure compared to documented true intake ascertained using an objective measure, such as data from a recovery biomarker or observation.</a:t>
            </a:r>
            <a:endParaRPr lang="en-US" b="0" i="0" baseline="0" dirty="0"/>
          </a:p>
          <a:p>
            <a:endParaRPr lang="en-US" i="0" baseline="0" dirty="0"/>
          </a:p>
          <a:p>
            <a:r>
              <a:rPr lang="en-US" b="1" i="0" baseline="0" dirty="0"/>
              <a:t>Face validity </a:t>
            </a:r>
            <a:r>
              <a:rPr lang="en-US" i="0" baseline="0" dirty="0"/>
              <a:t>is </a:t>
            </a:r>
            <a:r>
              <a:rPr lang="en-US" sz="1200" i="0" kern="1200" dirty="0">
                <a:solidFill>
                  <a:schemeClr val="tx1"/>
                </a:solidFill>
                <a:effectLst/>
                <a:latin typeface="+mn-lt"/>
                <a:ea typeface="+mn-ea"/>
                <a:cs typeface="+mn-cs"/>
              </a:rPr>
              <a:t>the extent to which a measure has conceptual validity, or appears to be measuring what it is intended to measure. This is often assessed through a review by expert judges. Face validity might pertain to a questionnaire about sugar-sweetened beverages, for which there is a lack of consensus on definitions.</a:t>
            </a:r>
            <a:endParaRPr lang="en-US" i="0" baseline="0" dirty="0"/>
          </a:p>
          <a:p>
            <a:endParaRPr lang="en-US" i="0" baseline="0" dirty="0"/>
          </a:p>
          <a:p>
            <a:r>
              <a:rPr lang="en-US" b="1" i="0" baseline="0" dirty="0"/>
              <a:t>Construct validity </a:t>
            </a:r>
            <a:r>
              <a:rPr lang="en-US" sz="1200" i="0" kern="1200" dirty="0">
                <a:solidFill>
                  <a:schemeClr val="tx1"/>
                </a:solidFill>
                <a:effectLst/>
                <a:latin typeface="+mn-lt"/>
                <a:ea typeface="+mn-ea"/>
                <a:cs typeface="+mn-cs"/>
              </a:rPr>
              <a:t>refers to the extent to which observed relationships between the measure (e.g., a scale) and other variables or theoretical hypotheses are as expected. For example, the relationship between measured eating attitudes and dietary intake might be assessed.</a:t>
            </a:r>
            <a:endParaRPr lang="en-US" i="0" baseline="0" dirty="0"/>
          </a:p>
          <a:p>
            <a:endParaRPr lang="en-US" i="0" baseline="0" dirty="0"/>
          </a:p>
          <a:p>
            <a:r>
              <a:rPr lang="en-US" i="0" baseline="0" dirty="0"/>
              <a:t>Finally, </a:t>
            </a:r>
            <a:r>
              <a:rPr lang="en-US" b="1" i="0" baseline="0" dirty="0"/>
              <a:t>content validity </a:t>
            </a:r>
            <a:r>
              <a:rPr lang="en-US" sz="1200" i="0" kern="1200" dirty="0">
                <a:solidFill>
                  <a:schemeClr val="tx1"/>
                </a:solidFill>
                <a:effectLst/>
                <a:latin typeface="+mn-lt"/>
                <a:ea typeface="+mn-ea"/>
                <a:cs typeface="+mn-cs"/>
              </a:rPr>
              <a:t>refers to whether items accurately represent the underlying construct (e.g., a particular dietary behavior) that is being measured. For example, depending on the definition employed, a measure of sugar-sweetened beverage consumption should include fruit juice and flavored milk, as well as soda.</a:t>
            </a:r>
            <a:endParaRPr lang="en-US" i="0"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24</a:t>
            </a:fld>
            <a:endParaRPr lang="en-US"/>
          </a:p>
        </p:txBody>
      </p:sp>
    </p:spTree>
    <p:extLst>
      <p:ext uri="{BB962C8B-B14F-4D97-AF65-F5344CB8AC3E}">
        <p14:creationId xmlns:p14="http://schemas.microsoft.com/office/powerpoint/2010/main" val="610676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i="0" kern="1200" dirty="0">
                <a:solidFill>
                  <a:schemeClr val="tx1"/>
                </a:solidFill>
                <a:effectLst/>
                <a:latin typeface="+mn-lt"/>
                <a:ea typeface="+mn-ea"/>
                <a:cs typeface="+mn-cs"/>
              </a:rPr>
              <a:t>Briefly, </a:t>
            </a:r>
            <a:r>
              <a:rPr lang="en-US" sz="1200" b="1" i="0" kern="1200" dirty="0">
                <a:solidFill>
                  <a:schemeClr val="tx1"/>
                </a:solidFill>
                <a:effectLst/>
                <a:latin typeface="+mn-lt"/>
                <a:ea typeface="+mn-ea"/>
                <a:cs typeface="+mn-cs"/>
              </a:rPr>
              <a:t>inter-rater reliability </a:t>
            </a:r>
            <a:r>
              <a:rPr lang="en-US" sz="1200" i="0" kern="1200" dirty="0">
                <a:solidFill>
                  <a:schemeClr val="tx1"/>
                </a:solidFill>
                <a:effectLst/>
                <a:latin typeface="+mn-lt"/>
                <a:ea typeface="+mn-ea"/>
                <a:cs typeface="+mn-cs"/>
              </a:rPr>
              <a:t>evaluates agreement among raters. Within the context of dietary behavior, this factor might be relevant in a situation in which multiple trained observers document intake. Inter-rater reliability is testing both the clarity of the instrument and the consistency and quality of data collector training. Testing an instrument for its inter-rater reliability properties should occur during pretesting of the instrument, but may also occur during data collection as a quality assurance check. Poor inter-rater reliability during data collection phase indicates that retraining of staff is needed.</a:t>
            </a:r>
            <a:r>
              <a:rPr lang="en-US" sz="120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Inter-rater reliability can be assessed using a correlation coefficient or Cohen’s kappa. </a:t>
            </a:r>
          </a:p>
          <a:p>
            <a:r>
              <a:rPr lang="en-US" sz="120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Test-retest reliability </a:t>
            </a:r>
            <a:r>
              <a:rPr lang="en-US" sz="1200" i="0" kern="1200" dirty="0">
                <a:solidFill>
                  <a:schemeClr val="tx1"/>
                </a:solidFill>
                <a:effectLst/>
                <a:latin typeface="+mn-lt"/>
                <a:ea typeface="+mn-ea"/>
                <a:cs typeface="+mn-cs"/>
              </a:rPr>
              <a:t>assesses consistency between a single respondent’s answers over time and is typically tested in the pilot phase of questionnaire development to evaluate clarity of questions and directions. Test-retest reliability is of relevance in studies in which dietary behavior is measured at multiple time points, for example, to detect change before and after exposure to an intervention. Test-retest reliability can be assessed using a correlation coefficient.</a:t>
            </a:r>
          </a:p>
          <a:p>
            <a:r>
              <a:rPr lang="en-US" sz="120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Internal consistency </a:t>
            </a:r>
            <a:r>
              <a:rPr lang="en-US" sz="1200" b="0" i="0" kern="1200" dirty="0">
                <a:solidFill>
                  <a:schemeClr val="tx1"/>
                </a:solidFill>
                <a:effectLst/>
                <a:latin typeface="+mn-lt"/>
                <a:ea typeface="+mn-ea"/>
                <a:cs typeface="+mn-cs"/>
              </a:rPr>
              <a:t>is</a:t>
            </a:r>
            <a:r>
              <a:rPr lang="en-US" sz="1200" b="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the extent to which items within a measure (e.g., a scale) measure the same behavior. </a:t>
            </a:r>
            <a:r>
              <a:rPr lang="en-US" sz="1200" b="0" i="0" kern="1200" dirty="0">
                <a:solidFill>
                  <a:schemeClr val="tx1"/>
                </a:solidFill>
                <a:effectLst/>
                <a:latin typeface="+mn-lt"/>
                <a:ea typeface="+mn-ea"/>
                <a:cs typeface="+mn-cs"/>
              </a:rPr>
              <a:t>It</a:t>
            </a:r>
            <a:r>
              <a:rPr lang="en-US" sz="1200" b="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is important to assess when a number of questionnaire items are written to try to tap the same attitude;</a:t>
            </a:r>
            <a:r>
              <a:rPr lang="en-US" sz="1200" i="0" kern="1200" baseline="0" dirty="0">
                <a:solidFill>
                  <a:schemeClr val="tx1"/>
                </a:solidFill>
                <a:effectLst/>
                <a:latin typeface="+mn-lt"/>
                <a:ea typeface="+mn-ea"/>
                <a:cs typeface="+mn-cs"/>
              </a:rPr>
              <a:t> for example, when </a:t>
            </a:r>
            <a:r>
              <a:rPr lang="en-US" sz="1200" i="0" kern="1200" dirty="0">
                <a:solidFill>
                  <a:schemeClr val="tx1"/>
                </a:solidFill>
                <a:effectLst/>
                <a:latin typeface="+mn-lt"/>
                <a:ea typeface="+mn-ea"/>
                <a:cs typeface="+mn-cs"/>
              </a:rPr>
              <a:t>a scale is intended to measure various aspects of dietary patterns through different subscales (e.g., fruit/vegetables, dairy products, meats).</a:t>
            </a:r>
            <a:r>
              <a:rPr lang="en-US" sz="120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To test the internal consistency of those items, the researcher may pilot the questionnaire and use the pilot data to assess the level of consistency using a Cronbach’s alpha. Items that are not correlated might be eliminated from the scale to improve the consistency of the rest of the items in the scale, or new items may need to be created and tested.</a:t>
            </a:r>
          </a:p>
        </p:txBody>
      </p:sp>
      <p:sp>
        <p:nvSpPr>
          <p:cNvPr id="4" name="Slide Number Placeholder 3"/>
          <p:cNvSpPr>
            <a:spLocks noGrp="1"/>
          </p:cNvSpPr>
          <p:nvPr>
            <p:ph type="sldNum" sz="quarter" idx="10"/>
          </p:nvPr>
        </p:nvSpPr>
        <p:spPr/>
        <p:txBody>
          <a:bodyPr/>
          <a:lstStyle/>
          <a:p>
            <a:fld id="{52D513F4-1C00-9340-B028-54B8AFDCFA34}" type="slidenum">
              <a:rPr lang="en-US" smtClean="0"/>
              <a:t>25</a:t>
            </a:fld>
            <a:endParaRPr lang="en-US"/>
          </a:p>
        </p:txBody>
      </p:sp>
    </p:spTree>
    <p:extLst>
      <p:ext uri="{BB962C8B-B14F-4D97-AF65-F5344CB8AC3E}">
        <p14:creationId xmlns:p14="http://schemas.microsoft.com/office/powerpoint/2010/main" val="803474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US" sz="1600" kern="1200" dirty="0">
                <a:solidFill>
                  <a:schemeClr val="tx1"/>
                </a:solidFill>
                <a:effectLst/>
                <a:latin typeface="+mn-lt"/>
                <a:ea typeface="+mn-ea"/>
                <a:cs typeface="+mn-cs"/>
              </a:rPr>
              <a:t>Within the field of dietary intake assessment, we often discuss the extent of </a:t>
            </a:r>
            <a:r>
              <a:rPr lang="en-US" sz="1600" i="1" kern="1200" dirty="0">
                <a:solidFill>
                  <a:schemeClr val="tx1"/>
                </a:solidFill>
                <a:effectLst/>
                <a:latin typeface="+mn-lt"/>
                <a:ea typeface="+mn-ea"/>
                <a:cs typeface="+mn-cs"/>
              </a:rPr>
              <a:t>measurement error</a:t>
            </a:r>
            <a:r>
              <a:rPr lang="en-US" sz="1600" kern="1200" dirty="0">
                <a:solidFill>
                  <a:schemeClr val="tx1"/>
                </a:solidFill>
                <a:effectLst/>
                <a:latin typeface="+mn-lt"/>
                <a:ea typeface="+mn-ea"/>
                <a:cs typeface="+mn-cs"/>
              </a:rPr>
              <a:t> in self-report data. </a:t>
            </a:r>
          </a:p>
          <a:p>
            <a:pPr marL="285750" indent="-285750">
              <a:buFont typeface="Arial" charset="0"/>
              <a:buChar char="•"/>
            </a:pPr>
            <a:endParaRPr lang="en-US" sz="1600" kern="1200" dirty="0">
              <a:solidFill>
                <a:schemeClr val="tx1"/>
              </a:solidFill>
              <a:effectLst/>
              <a:latin typeface="+mn-lt"/>
              <a:ea typeface="+mn-ea"/>
              <a:cs typeface="+mn-cs"/>
            </a:endParaRPr>
          </a:p>
          <a:p>
            <a:pPr marL="742950" lvl="1" indent="-285750">
              <a:buFont typeface="Arial" charset="0"/>
              <a:buChar char="•"/>
            </a:pPr>
            <a:r>
              <a:rPr lang="en-US" sz="1600" kern="1200" dirty="0">
                <a:solidFill>
                  <a:schemeClr val="tx1"/>
                </a:solidFill>
                <a:effectLst/>
                <a:latin typeface="+mn-lt"/>
                <a:ea typeface="+mn-ea"/>
                <a:cs typeface="+mn-cs"/>
              </a:rPr>
              <a:t>Measurement error refers to the difference between the true value of a parameter, such as intake of a dietary component and the value estimated using a measure, such as a 24-hour recall or food frequency questionnaire.</a:t>
            </a:r>
          </a:p>
        </p:txBody>
      </p:sp>
      <p:sp>
        <p:nvSpPr>
          <p:cNvPr id="4" name="Slide Number Placeholder 3"/>
          <p:cNvSpPr>
            <a:spLocks noGrp="1"/>
          </p:cNvSpPr>
          <p:nvPr>
            <p:ph type="sldNum" sz="quarter" idx="10"/>
          </p:nvPr>
        </p:nvSpPr>
        <p:spPr/>
        <p:txBody>
          <a:bodyPr/>
          <a:lstStyle/>
          <a:p>
            <a:fld id="{793AE1AB-F40D-8140-811E-372EDBA6F00E}" type="slidenum">
              <a:rPr lang="en-US" smtClean="0"/>
              <a:pPr/>
              <a:t>26</a:t>
            </a:fld>
            <a:endParaRPr lang="en-US"/>
          </a:p>
        </p:txBody>
      </p:sp>
    </p:spTree>
    <p:extLst>
      <p:ext uri="{BB962C8B-B14F-4D97-AF65-F5344CB8AC3E}">
        <p14:creationId xmlns:p14="http://schemas.microsoft.com/office/powerpoint/2010/main" val="1004353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85750" lvl="0" indent="-285750">
              <a:buFont typeface="Arial" charset="0"/>
              <a:buChar char="•"/>
            </a:pPr>
            <a:r>
              <a:rPr lang="en-US" sz="1600" kern="1200" dirty="0">
                <a:solidFill>
                  <a:schemeClr val="tx1"/>
                </a:solidFill>
                <a:effectLst/>
                <a:latin typeface="+mn-lt"/>
                <a:ea typeface="+mn-ea"/>
                <a:cs typeface="+mn-cs"/>
              </a:rPr>
              <a:t>There are two types of measurement error. </a:t>
            </a:r>
          </a:p>
          <a:p>
            <a:pPr marL="285750" lvl="0" indent="-285750">
              <a:buFont typeface="Arial" charset="0"/>
              <a:buChar char="•"/>
            </a:pPr>
            <a:endParaRPr lang="en-US" sz="1600" kern="1200" dirty="0">
              <a:solidFill>
                <a:schemeClr val="tx1"/>
              </a:solidFill>
              <a:effectLst/>
              <a:latin typeface="+mn-lt"/>
              <a:ea typeface="+mn-ea"/>
              <a:cs typeface="+mn-cs"/>
            </a:endParaRPr>
          </a:p>
          <a:p>
            <a:pPr marL="742950" lvl="1" indent="-285750">
              <a:buFont typeface="Arial" charset="0"/>
              <a:buChar char="•"/>
            </a:pPr>
            <a:r>
              <a:rPr lang="en-US" sz="1600" kern="1200" dirty="0">
                <a:solidFill>
                  <a:schemeClr val="tx1"/>
                </a:solidFill>
                <a:effectLst/>
                <a:latin typeface="+mn-lt"/>
                <a:ea typeface="+mn-ea"/>
                <a:cs typeface="+mn-cs"/>
              </a:rPr>
              <a:t>With </a:t>
            </a:r>
            <a:r>
              <a:rPr lang="en-US" sz="1600" b="1" i="0" kern="1200" dirty="0">
                <a:solidFill>
                  <a:schemeClr val="tx1"/>
                </a:solidFill>
                <a:effectLst/>
                <a:latin typeface="+mn-lt"/>
                <a:ea typeface="+mn-ea"/>
                <a:cs typeface="+mn-cs"/>
              </a:rPr>
              <a:t>random error</a:t>
            </a:r>
            <a:r>
              <a:rPr lang="en-US" sz="1600" kern="1200" dirty="0">
                <a:solidFill>
                  <a:schemeClr val="tx1"/>
                </a:solidFill>
                <a:effectLst/>
                <a:latin typeface="+mn-lt"/>
                <a:ea typeface="+mn-ea"/>
                <a:cs typeface="+mn-cs"/>
              </a:rPr>
              <a:t>, the errors may be in the direction of under- or over-estimation. </a:t>
            </a:r>
          </a:p>
          <a:p>
            <a:pPr marL="742950" lvl="1" indent="-285750">
              <a:buFont typeface="Arial" charset="0"/>
              <a:buChar char="•"/>
            </a:pPr>
            <a:endParaRPr lang="en-US" sz="1600" kern="1200" dirty="0">
              <a:solidFill>
                <a:schemeClr val="tx1"/>
              </a:solidFill>
              <a:effectLst/>
              <a:latin typeface="+mn-lt"/>
              <a:ea typeface="+mn-ea"/>
              <a:cs typeface="+mn-cs"/>
            </a:endParaRPr>
          </a:p>
          <a:p>
            <a:pPr marL="1200150" lvl="2" indent="-285750">
              <a:buFont typeface="Arial" charset="0"/>
              <a:buChar char="•"/>
            </a:pPr>
            <a:r>
              <a:rPr lang="en-US" sz="1600" kern="1200" dirty="0">
                <a:solidFill>
                  <a:schemeClr val="tx1"/>
                </a:solidFill>
                <a:effectLst/>
                <a:latin typeface="+mn-lt"/>
                <a:ea typeface="+mn-ea"/>
                <a:cs typeface="+mn-cs"/>
              </a:rPr>
              <a:t>If a sufficient number of observations are available, the errors will average to zero. Thus, the measurements are not precise, but they are not biased. </a:t>
            </a:r>
          </a:p>
          <a:p>
            <a:pPr marL="742950" lvl="1" indent="-285750">
              <a:buFont typeface="Arial" charset="0"/>
              <a:buChar char="•"/>
            </a:pPr>
            <a:endParaRPr lang="en-US" sz="1600" kern="1200" dirty="0">
              <a:solidFill>
                <a:schemeClr val="tx1"/>
              </a:solidFill>
              <a:effectLst/>
              <a:latin typeface="+mn-lt"/>
              <a:ea typeface="+mn-ea"/>
              <a:cs typeface="+mn-cs"/>
            </a:endParaRPr>
          </a:p>
          <a:p>
            <a:pPr marL="742950" lvl="1" indent="-285750">
              <a:buFont typeface="Arial" charset="0"/>
              <a:buChar char="•"/>
            </a:pPr>
            <a:r>
              <a:rPr lang="en-US" sz="1600" kern="1200" dirty="0">
                <a:solidFill>
                  <a:schemeClr val="tx1"/>
                </a:solidFill>
                <a:effectLst/>
                <a:latin typeface="+mn-lt"/>
                <a:ea typeface="+mn-ea"/>
                <a:cs typeface="+mn-cs"/>
              </a:rPr>
              <a:t>For dietary intake data, day-to-day variation in what individuals eat and drink is the main source of random error, affecting primarily short-term instruments. In other words, intake captured on a given day is affected by excess variation due to differences in what individuals consume from day to day (known as day-to-day or within-person variation). In estimating usual intake distributions, data for repeat measures are</a:t>
            </a:r>
            <a:r>
              <a:rPr lang="en-US" sz="1600" kern="1200" baseline="0" dirty="0">
                <a:solidFill>
                  <a:schemeClr val="tx1"/>
                </a:solidFill>
                <a:effectLst/>
                <a:latin typeface="+mn-lt"/>
                <a:ea typeface="+mn-ea"/>
                <a:cs typeface="+mn-cs"/>
              </a:rPr>
              <a:t> used to remove this excess variation.</a:t>
            </a:r>
            <a:endParaRPr lang="en-US" sz="1600" kern="1200" dirty="0">
              <a:solidFill>
                <a:schemeClr val="tx1"/>
              </a:solidFill>
              <a:effectLst/>
              <a:latin typeface="+mn-lt"/>
              <a:ea typeface="+mn-ea"/>
              <a:cs typeface="+mn-cs"/>
            </a:endParaRPr>
          </a:p>
          <a:p>
            <a:pPr marL="742950" lvl="1" indent="-285750">
              <a:buFont typeface="Arial" charset="0"/>
              <a:buChar char="•"/>
            </a:pPr>
            <a:endParaRPr lang="en-US" sz="1600" kern="1200" dirty="0">
              <a:solidFill>
                <a:schemeClr val="tx1"/>
              </a:solidFill>
              <a:effectLst/>
              <a:latin typeface="+mn-lt"/>
              <a:ea typeface="+mn-ea"/>
              <a:cs typeface="+mn-cs"/>
            </a:endParaRPr>
          </a:p>
          <a:p>
            <a:pPr marL="742950" lvl="1" indent="-285750">
              <a:buFont typeface="Arial" charset="0"/>
              <a:buChar char="•"/>
            </a:pPr>
            <a:r>
              <a:rPr lang="en-US" sz="1600" kern="1200" dirty="0">
                <a:solidFill>
                  <a:schemeClr val="tx1"/>
                </a:solidFill>
                <a:effectLst/>
                <a:latin typeface="+mn-lt"/>
                <a:ea typeface="+mn-ea"/>
                <a:cs typeface="+mn-cs"/>
              </a:rPr>
              <a:t>Random error is related to the reliability of data collected using a measure.</a:t>
            </a:r>
          </a:p>
        </p:txBody>
      </p:sp>
      <p:sp>
        <p:nvSpPr>
          <p:cNvPr id="4" name="Slide Number Placeholder 3"/>
          <p:cNvSpPr>
            <a:spLocks noGrp="1"/>
          </p:cNvSpPr>
          <p:nvPr>
            <p:ph type="sldNum" sz="quarter" idx="10"/>
          </p:nvPr>
        </p:nvSpPr>
        <p:spPr/>
        <p:txBody>
          <a:bodyPr/>
          <a:lstStyle/>
          <a:p>
            <a:fld id="{793AE1AB-F40D-8140-811E-372EDBA6F00E}" type="slidenum">
              <a:rPr lang="en-US" smtClean="0"/>
              <a:pPr/>
              <a:t>27</a:t>
            </a:fld>
            <a:endParaRPr lang="en-US"/>
          </a:p>
        </p:txBody>
      </p:sp>
    </p:spTree>
    <p:extLst>
      <p:ext uri="{BB962C8B-B14F-4D97-AF65-F5344CB8AC3E}">
        <p14:creationId xmlns:p14="http://schemas.microsoft.com/office/powerpoint/2010/main" val="133827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742950" lvl="1" indent="-285750">
              <a:buFont typeface="Arial" charset="0"/>
              <a:buChar char="•"/>
            </a:pPr>
            <a:r>
              <a:rPr lang="en-US" sz="1600" kern="1200" dirty="0">
                <a:solidFill>
                  <a:schemeClr val="tx1"/>
                </a:solidFill>
                <a:effectLst/>
                <a:latin typeface="+mn-lt"/>
                <a:ea typeface="+mn-ea"/>
                <a:cs typeface="+mn-cs"/>
              </a:rPr>
              <a:t>With </a:t>
            </a:r>
            <a:r>
              <a:rPr lang="en-US" sz="1600" b="1" i="0" kern="1200" dirty="0">
                <a:solidFill>
                  <a:schemeClr val="tx1"/>
                </a:solidFill>
                <a:effectLst/>
                <a:latin typeface="+mn-lt"/>
                <a:ea typeface="+mn-ea"/>
                <a:cs typeface="+mn-cs"/>
              </a:rPr>
              <a:t>systematic error</a:t>
            </a:r>
            <a:r>
              <a:rPr lang="en-US" sz="1600" kern="1200" dirty="0">
                <a:solidFill>
                  <a:schemeClr val="tx1"/>
                </a:solidFill>
                <a:effectLst/>
                <a:latin typeface="+mn-lt"/>
                <a:ea typeface="+mn-ea"/>
                <a:cs typeface="+mn-cs"/>
              </a:rPr>
              <a:t>, measurements depart from truth in a consistent direction such that the data are biased (thus, systematic error is also known as </a:t>
            </a:r>
            <a:r>
              <a:rPr lang="en-US" sz="1600" b="1" kern="1200" dirty="0">
                <a:solidFill>
                  <a:schemeClr val="tx1"/>
                </a:solidFill>
                <a:effectLst/>
                <a:latin typeface="+mn-lt"/>
                <a:ea typeface="+mn-ea"/>
                <a:cs typeface="+mn-cs"/>
              </a:rPr>
              <a:t>bias</a:t>
            </a:r>
            <a:r>
              <a:rPr lang="en-US" sz="1600" kern="1200" dirty="0">
                <a:solidFill>
                  <a:schemeClr val="tx1"/>
                </a:solidFill>
                <a:effectLst/>
                <a:latin typeface="+mn-lt"/>
                <a:ea typeface="+mn-ea"/>
                <a:cs typeface="+mn-cs"/>
              </a:rPr>
              <a:t>) toward either under- or over-reporting. </a:t>
            </a:r>
          </a:p>
          <a:p>
            <a:pPr marL="285750" lvl="0" indent="-285750">
              <a:buFont typeface="Arial" charset="0"/>
              <a:buChar char="•"/>
            </a:pPr>
            <a:endParaRPr lang="en-US" sz="1600" kern="1200" dirty="0">
              <a:solidFill>
                <a:schemeClr val="tx1"/>
              </a:solidFill>
              <a:effectLst/>
              <a:latin typeface="+mn-lt"/>
              <a:ea typeface="+mn-ea"/>
              <a:cs typeface="+mn-cs"/>
            </a:endParaRPr>
          </a:p>
          <a:p>
            <a:pPr marL="742950" lvl="1" indent="-285750">
              <a:buFont typeface="Arial" charset="0"/>
              <a:buChar char="•"/>
            </a:pPr>
            <a:r>
              <a:rPr lang="en-US" sz="1600" kern="1200" dirty="0">
                <a:solidFill>
                  <a:schemeClr val="tx1"/>
                </a:solidFill>
                <a:effectLst/>
                <a:latin typeface="+mn-lt"/>
                <a:ea typeface="+mn-ea"/>
                <a:cs typeface="+mn-cs"/>
              </a:rPr>
              <a:t>Contributors to systematic error within dietary intake measures include recall biases, reactivity, social desirability biases,</a:t>
            </a:r>
            <a:r>
              <a:rPr lang="en-US" sz="1600" kern="1200" baseline="30000" dirty="0">
                <a:solidFill>
                  <a:schemeClr val="tx1"/>
                </a:solidFill>
                <a:effectLst/>
                <a:latin typeface="+mn-lt"/>
                <a:ea typeface="+mn-ea"/>
                <a:cs typeface="+mn-cs"/>
              </a:rPr>
              <a:t> </a:t>
            </a:r>
            <a:r>
              <a:rPr lang="en-US" sz="1600" kern="1200" baseline="0" dirty="0">
                <a:solidFill>
                  <a:schemeClr val="tx1"/>
                </a:solidFill>
                <a:effectLst/>
                <a:latin typeface="+mn-lt"/>
                <a:ea typeface="+mn-ea"/>
                <a:cs typeface="+mn-cs"/>
              </a:rPr>
              <a:t>factors associated with c</a:t>
            </a:r>
            <a:r>
              <a:rPr lang="en-US" sz="1600" kern="1200" dirty="0">
                <a:solidFill>
                  <a:schemeClr val="tx1"/>
                </a:solidFill>
                <a:effectLst/>
                <a:latin typeface="+mn-lt"/>
                <a:ea typeface="+mn-ea"/>
                <a:cs typeface="+mn-cs"/>
              </a:rPr>
              <a:t>ognitive abilities, such as limited attention span, food and body attitudes and perceptions, body weight status, food habits and the complexity of diet</a:t>
            </a:r>
            <a:r>
              <a:rPr lang="en-US" sz="1600" kern="1200" baseline="30000" dirty="0">
                <a:solidFill>
                  <a:schemeClr val="tx1"/>
                </a:solidFill>
                <a:effectLst/>
                <a:latin typeface="+mn-lt"/>
                <a:ea typeface="+mn-ea"/>
                <a:cs typeface="+mn-cs"/>
              </a:rPr>
              <a:t>.</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In capturing children’s dietary behaviors, whether the child or parent reports dietary behavior can also play a role, as can the </a:t>
            </a:r>
            <a:r>
              <a:rPr lang="en-US" sz="1600" kern="1200" dirty="0" err="1">
                <a:solidFill>
                  <a:schemeClr val="tx1"/>
                </a:solidFill>
                <a:effectLst/>
                <a:latin typeface="+mn-lt"/>
                <a:ea typeface="+mn-ea"/>
                <a:cs typeface="+mn-cs"/>
              </a:rPr>
              <a:t>recency</a:t>
            </a:r>
            <a:r>
              <a:rPr lang="en-US" sz="1600" kern="1200" dirty="0">
                <a:solidFill>
                  <a:schemeClr val="tx1"/>
                </a:solidFill>
                <a:effectLst/>
                <a:latin typeface="+mn-lt"/>
                <a:ea typeface="+mn-ea"/>
                <a:cs typeface="+mn-cs"/>
              </a:rPr>
              <a:t> of the reporting period effects and the use of portion size aids designed for adults.</a:t>
            </a:r>
            <a:r>
              <a:rPr lang="en-US" sz="1600" kern="1200" baseline="0" dirty="0">
                <a:solidFill>
                  <a:schemeClr val="tx1"/>
                </a:solidFill>
                <a:effectLst/>
                <a:latin typeface="+mn-lt"/>
                <a:ea typeface="+mn-ea"/>
                <a:cs typeface="+mn-cs"/>
              </a:rPr>
              <a:t> </a:t>
            </a:r>
          </a:p>
          <a:p>
            <a:pPr marL="285750" lvl="0" indent="-285750">
              <a:buFont typeface="Arial" charset="0"/>
              <a:buChar char="•"/>
            </a:pPr>
            <a:endParaRPr lang="en-US" sz="1600" kern="1200" baseline="0" dirty="0">
              <a:solidFill>
                <a:schemeClr val="tx1"/>
              </a:solidFill>
              <a:effectLst/>
              <a:latin typeface="+mn-lt"/>
              <a:ea typeface="+mn-ea"/>
              <a:cs typeface="+mn-cs"/>
            </a:endParaRPr>
          </a:p>
          <a:p>
            <a:pPr marL="742950" lvl="1" indent="-285750">
              <a:buFont typeface="Arial" charset="0"/>
              <a:buChar char="•"/>
            </a:pPr>
            <a:r>
              <a:rPr lang="en-US" sz="1600" kern="1200" dirty="0">
                <a:solidFill>
                  <a:schemeClr val="tx1"/>
                </a:solidFill>
                <a:effectLst/>
                <a:latin typeface="+mn-lt"/>
                <a:ea typeface="+mn-ea"/>
                <a:cs typeface="+mn-cs"/>
              </a:rPr>
              <a:t>Systematic error is related to the validity of data collected using a measure.</a:t>
            </a:r>
          </a:p>
        </p:txBody>
      </p:sp>
      <p:sp>
        <p:nvSpPr>
          <p:cNvPr id="4" name="Slide Number Placeholder 3"/>
          <p:cNvSpPr>
            <a:spLocks noGrp="1"/>
          </p:cNvSpPr>
          <p:nvPr>
            <p:ph type="sldNum" sz="quarter" idx="10"/>
          </p:nvPr>
        </p:nvSpPr>
        <p:spPr/>
        <p:txBody>
          <a:bodyPr/>
          <a:lstStyle/>
          <a:p>
            <a:fld id="{793AE1AB-F40D-8140-811E-372EDBA6F00E}" type="slidenum">
              <a:rPr lang="en-US" smtClean="0"/>
              <a:pPr/>
              <a:t>28</a:t>
            </a:fld>
            <a:endParaRPr lang="en-US"/>
          </a:p>
        </p:txBody>
      </p:sp>
    </p:spTree>
    <p:extLst>
      <p:ext uri="{BB962C8B-B14F-4D97-AF65-F5344CB8AC3E}">
        <p14:creationId xmlns:p14="http://schemas.microsoft.com/office/powerpoint/2010/main" val="1828960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Studies to assess the extent of error in measures are referred to as validation studies. </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Validation studies include a reference measure that is a marker of true intake, such as a recovery biomarker. </a:t>
            </a:r>
          </a:p>
          <a:p>
            <a:pPr marL="742950" marR="0" lvl="1"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1200150" marR="0" lvl="2"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A number of biomarker-based validation studies have been conducted to assess error in self-report measures. </a:t>
            </a:r>
          </a:p>
          <a:p>
            <a:pPr marL="1200150" marR="0" lvl="2"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1657350" marR="0" lvl="3"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Many of these studies have been completed among adults and tend to show that data collected using 24-hour recalls are affected by significant random error but less systematic error or bias than data captured using food frequency questionnaires. Food records share characteristics with 24-hour recalls in terms of bias, with the exception of the contribution of reactivity. Screeners cannot be assessed using recovery biomarkers because they do not capture total diet. </a:t>
            </a:r>
          </a:p>
          <a:p>
            <a:pPr marL="1657350" marR="0" lvl="3"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1657350" marR="0" lvl="3"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The</a:t>
            </a:r>
            <a:r>
              <a:rPr lang="en-US" sz="1600" kern="1200" baseline="0" dirty="0">
                <a:solidFill>
                  <a:schemeClr val="tx1"/>
                </a:solidFill>
                <a:effectLst/>
                <a:latin typeface="+mn-lt"/>
                <a:ea typeface="+mn-ea"/>
                <a:cs typeface="+mn-cs"/>
              </a:rPr>
              <a:t> findings of b</a:t>
            </a:r>
            <a:r>
              <a:rPr lang="en-US" sz="1600" kern="1200" dirty="0">
                <a:solidFill>
                  <a:schemeClr val="tx1"/>
                </a:solidFill>
                <a:effectLst/>
                <a:latin typeface="+mn-lt"/>
                <a:ea typeface="+mn-ea"/>
                <a:cs typeface="+mn-cs"/>
              </a:rPr>
              <a:t>iomarker-based</a:t>
            </a:r>
            <a:r>
              <a:rPr lang="en-US" sz="1600" kern="1200" baseline="0" dirty="0">
                <a:solidFill>
                  <a:schemeClr val="tx1"/>
                </a:solidFill>
                <a:effectLst/>
                <a:latin typeface="+mn-lt"/>
                <a:ea typeface="+mn-ea"/>
                <a:cs typeface="+mn-cs"/>
              </a:rPr>
              <a:t> studies suggest that m</a:t>
            </a:r>
            <a:r>
              <a:rPr lang="en-US" sz="1600" kern="1200" dirty="0">
                <a:solidFill>
                  <a:schemeClr val="tx1"/>
                </a:solidFill>
                <a:effectLst/>
                <a:latin typeface="+mn-lt"/>
                <a:ea typeface="+mn-ea"/>
                <a:cs typeface="+mn-cs"/>
              </a:rPr>
              <a:t>easuring diet is complicated when the intent is to examine relationships with body weight or characteristics related to body weight because body mass index is a strong predictor of misreporting of dietary intake, particularly of energy misreporting. </a:t>
            </a:r>
          </a:p>
          <a:p>
            <a:pPr marL="1657350" marR="0" lvl="3"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1657350" marR="0" lvl="3"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Findings from biomarker-based studies with adults, including pooled validation studies, have informed recommendations to avoid basing estimates of energy intake on self-report data given known biases. However, results for other dietary components, such as protein density and potassium, show that these are less biased, indicating that self-report data have value for understanding eating patterns more broadly. </a:t>
            </a:r>
          </a:p>
          <a:p>
            <a:pPr marL="1657350" marR="0" lvl="3"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1657350" marR="0" lvl="3"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Validation studies also have informed strategies related to combining instruments (e.g., 24-hour</a:t>
            </a:r>
            <a:r>
              <a:rPr lang="en-US" sz="1600" kern="1200" baseline="0" dirty="0">
                <a:solidFill>
                  <a:schemeClr val="tx1"/>
                </a:solidFill>
                <a:effectLst/>
                <a:latin typeface="+mn-lt"/>
                <a:ea typeface="+mn-ea"/>
                <a:cs typeface="+mn-cs"/>
              </a:rPr>
              <a:t> recalls and food frequency questionnaires within an epidemiologic study to leverage the strengths of each)</a:t>
            </a:r>
            <a:r>
              <a:rPr lang="en-US" sz="1600" kern="1200" dirty="0">
                <a:solidFill>
                  <a:schemeClr val="tx1"/>
                </a:solidFill>
                <a:effectLst/>
                <a:latin typeface="+mn-lt"/>
                <a:ea typeface="+mn-ea"/>
                <a:cs typeface="+mn-cs"/>
              </a:rPr>
              <a:t> and the use of appropriate analytic techniques to mitigate error.</a:t>
            </a:r>
          </a:p>
          <a:p>
            <a:pPr marL="742950" lvl="1" indent="-285750">
              <a:buFont typeface="Arial" charset="0"/>
              <a:buChar char="•"/>
            </a:pPr>
            <a:endParaRPr lang="en-US" sz="1600" kern="1200" dirty="0">
              <a:solidFill>
                <a:schemeClr val="tx1"/>
              </a:solidFill>
              <a:effectLst/>
              <a:latin typeface="+mn-lt"/>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Because of barriers to the use of recovery biomarkers and the lack of such markers for most dietary components, studies to evaluate the validity of self-report measures often use another error-prone self-report measure that is assumed to be less biased than the measure being evaluated as the reference. Such studies are sometimes referred to as comparative or relative validation studies. The findings of these studies need to be interpreted carefully because it is not only true intake but also errors in the measures that can be correlated, possibly leading to misleading results. A number of studies of this nature have been conducted to assess how well self-report tools capture intake among children. A literature review conducted by</a:t>
            </a:r>
            <a:r>
              <a:rPr lang="en-US" sz="1600" kern="1200" baseline="0" dirty="0">
                <a:solidFill>
                  <a:schemeClr val="tx1"/>
                </a:solidFill>
                <a:effectLst/>
                <a:latin typeface="+mn-lt"/>
                <a:ea typeface="+mn-ea"/>
                <a:cs typeface="+mn-cs"/>
              </a:rPr>
              <a:t> the National Cancer Institute</a:t>
            </a:r>
            <a:r>
              <a:rPr lang="en-US" sz="1600" kern="1200" dirty="0">
                <a:solidFill>
                  <a:schemeClr val="tx1"/>
                </a:solidFill>
                <a:effectLst/>
                <a:latin typeface="+mn-lt"/>
                <a:ea typeface="+mn-ea"/>
                <a:cs typeface="+mn-cs"/>
              </a:rPr>
              <a:t> </a:t>
            </a:r>
            <a:r>
              <a:rPr lang="en-CA" sz="1600" u="none" kern="1200" dirty="0">
                <a:solidFill>
                  <a:schemeClr val="tx1"/>
                </a:solidFill>
                <a:effectLst/>
                <a:latin typeface="+mn-lt"/>
                <a:ea typeface="+mn-ea"/>
                <a:cs typeface="+mn-cs"/>
              </a:rPr>
              <a:t>(</a:t>
            </a:r>
            <a:r>
              <a:rPr lang="en-US" sz="1600" u="sng" kern="1200" dirty="0">
                <a:solidFill>
                  <a:schemeClr val="tx1"/>
                </a:solidFill>
                <a:effectLst/>
                <a:latin typeface="+mn-lt"/>
                <a:ea typeface="+mn-ea"/>
                <a:cs typeface="+mn-cs"/>
                <a:hlinkClick r:id="rId3"/>
              </a:rPr>
              <a:t>http://appliedresearch.cancer.gov/assess_wc/review/</a:t>
            </a:r>
            <a:r>
              <a:rPr lang="en-US" sz="1600" u="sng" kern="1200" dirty="0">
                <a:solidFill>
                  <a:schemeClr val="tx1"/>
                </a:solidFill>
                <a:effectLst/>
                <a:latin typeface="+mn-lt"/>
                <a:ea typeface="+mn-ea"/>
                <a:cs typeface="+mn-cs"/>
              </a:rPr>
              <a:t>)</a:t>
            </a:r>
            <a:r>
              <a:rPr lang="en-US" dirty="0">
                <a:effectLst/>
              </a:rPr>
              <a:t> </a:t>
            </a:r>
            <a:r>
              <a:rPr lang="en-US" sz="1600" u="none" kern="1200" dirty="0">
                <a:solidFill>
                  <a:schemeClr val="tx1"/>
                </a:solidFill>
                <a:effectLst/>
                <a:latin typeface="+mn-lt"/>
                <a:ea typeface="+mn-ea"/>
                <a:cs typeface="+mn-cs"/>
              </a:rPr>
              <a:t>provides further details of validation studies conducted in various age groups, including infants and toddlers, preschoolers, school-age children, and adolescents.</a:t>
            </a:r>
          </a:p>
        </p:txBody>
      </p:sp>
      <p:sp>
        <p:nvSpPr>
          <p:cNvPr id="4" name="Slide Number Placeholder 3"/>
          <p:cNvSpPr>
            <a:spLocks noGrp="1"/>
          </p:cNvSpPr>
          <p:nvPr>
            <p:ph type="sldNum" sz="quarter" idx="10"/>
          </p:nvPr>
        </p:nvSpPr>
        <p:spPr/>
        <p:txBody>
          <a:bodyPr/>
          <a:lstStyle/>
          <a:p>
            <a:fld id="{793AE1AB-F40D-8140-811E-372EDBA6F00E}" type="slidenum">
              <a:rPr lang="en-US" smtClean="0"/>
              <a:pPr/>
              <a:t>29</a:t>
            </a:fld>
            <a:endParaRPr lang="en-US"/>
          </a:p>
        </p:txBody>
      </p:sp>
    </p:spTree>
    <p:extLst>
      <p:ext uri="{BB962C8B-B14F-4D97-AF65-F5344CB8AC3E}">
        <p14:creationId xmlns:p14="http://schemas.microsoft.com/office/powerpoint/2010/main" val="172531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In selecting measures to assess dietary behaviors, either intake or other behaviors, it is critical to consider psychometric properties, including whether evaluation of these properties has occurred within similar populations as the target study population and how the psychometric properties were examined (e.g., against what reference measures and using what statistics or other procedures). Different properties may be particularly salient to the study design. For example, test-retest reliability is an important component to consider in the selection of a measure used in cohort or intervention studies, in which multiple points of data collection are required. Further, measures of dietary behavior (aside from intake) should be assessed for construct validity because of the ambiguity underlying some concepts (e.g., food addiction, eating attitudes) that cannot be assessed through biological markers.</a:t>
            </a:r>
          </a:p>
        </p:txBody>
      </p:sp>
      <p:sp>
        <p:nvSpPr>
          <p:cNvPr id="4" name="Slide Number Placeholder 3"/>
          <p:cNvSpPr>
            <a:spLocks noGrp="1"/>
          </p:cNvSpPr>
          <p:nvPr>
            <p:ph type="sldNum" sz="quarter" idx="10"/>
          </p:nvPr>
        </p:nvSpPr>
        <p:spPr/>
        <p:txBody>
          <a:bodyPr/>
          <a:lstStyle/>
          <a:p>
            <a:fld id="{793AE1AB-F40D-8140-811E-372EDBA6F00E}" type="slidenum">
              <a:rPr lang="en-US" smtClean="0"/>
              <a:pPr/>
              <a:t>30</a:t>
            </a:fld>
            <a:endParaRPr lang="en-US"/>
          </a:p>
        </p:txBody>
      </p:sp>
    </p:spTree>
    <p:extLst>
      <p:ext uri="{BB962C8B-B14F-4D97-AF65-F5344CB8AC3E}">
        <p14:creationId xmlns:p14="http://schemas.microsoft.com/office/powerpoint/2010/main" val="1952275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dirty="0"/>
              <a:t>The Measures Registry can help you locate</a:t>
            </a:r>
            <a:r>
              <a:rPr lang="en-US" baseline="0" dirty="0"/>
              <a:t> literature using different methods and tools, as well as information about prior evaluations of those methods and tools. </a:t>
            </a:r>
            <a:r>
              <a:rPr lang="en-US" sz="1600" kern="1200" dirty="0">
                <a:solidFill>
                  <a:schemeClr val="tx1"/>
                </a:solidFill>
                <a:effectLst/>
                <a:latin typeface="+mn-lt"/>
                <a:ea typeface="+mn-ea"/>
                <a:cs typeface="+mn-cs"/>
              </a:rPr>
              <a:t>It is important that researchers contemplating the use of a particular measure refer to the original citations to examine how measures were evaluated, in what populations, and the implications for the given study.</a:t>
            </a:r>
            <a:endParaRPr lang="en-US" baseline="0"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31</a:t>
            </a:fld>
            <a:endParaRPr lang="en-US"/>
          </a:p>
        </p:txBody>
      </p:sp>
    </p:spTree>
    <p:extLst>
      <p:ext uri="{BB962C8B-B14F-4D97-AF65-F5344CB8AC3E}">
        <p14:creationId xmlns:p14="http://schemas.microsoft.com/office/powerpoint/2010/main" val="1103567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To address these challenges, NCCOR began the Measures Registry User Guides project in 2015. </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Organized by the same four domains as the Measures Registry, the User Guides are designed to provide an overview of measurement, describe general principles of measurement selection, present case studies that walk users through the process of using the Measures Registry to select appropriate measures, and direct researchers and practitioners to additional resources and sources of useful information. </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The User Guides will help move the field forward by fostering more consistent use of measures, which will allow for standardization, meta-analyses, and synthesis.</a:t>
            </a:r>
          </a:p>
          <a:p>
            <a:pPr marL="0" marR="0" lvl="0" indent="0" algn="l" defTabSz="457200" rtl="0" eaLnBrk="1" fontAlgn="auto" latinLnBrk="0" hangingPunct="1">
              <a:lnSpc>
                <a:spcPct val="100000"/>
              </a:lnSpc>
              <a:spcBef>
                <a:spcPts val="0"/>
              </a:spcBef>
              <a:spcAft>
                <a:spcPts val="0"/>
              </a:spcAft>
              <a:buClrTx/>
              <a:buSzTx/>
              <a:buFont typeface="Arial" charset="0"/>
              <a:buNone/>
              <a:tabLst/>
              <a:defRP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3</a:t>
            </a:fld>
            <a:endParaRPr lang="en-US" dirty="0"/>
          </a:p>
        </p:txBody>
      </p:sp>
    </p:spTree>
    <p:extLst>
      <p:ext uri="{BB962C8B-B14F-4D97-AF65-F5344CB8AC3E}">
        <p14:creationId xmlns:p14="http://schemas.microsoft.com/office/powerpoint/2010/main" val="123089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This section provides an overview of the characteristics of commonly-used measures of individual diet.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NOTE: </a:t>
            </a:r>
            <a:r>
              <a:rPr lang="en-US" sz="1600" kern="1200" dirty="0">
                <a:solidFill>
                  <a:schemeClr val="tx1"/>
                </a:solidFill>
                <a:effectLst/>
                <a:latin typeface="+mn-lt"/>
                <a:ea typeface="+mn-ea"/>
                <a:cs typeface="+mn-cs"/>
              </a:rPr>
              <a:t>The term, </a:t>
            </a:r>
            <a:r>
              <a:rPr lang="en-US" sz="1600" i="1" kern="1200" dirty="0">
                <a:solidFill>
                  <a:schemeClr val="tx1"/>
                </a:solidFill>
                <a:effectLst/>
                <a:latin typeface="+mn-lt"/>
                <a:ea typeface="+mn-ea"/>
                <a:cs typeface="+mn-cs"/>
              </a:rPr>
              <a:t>assessment</a:t>
            </a:r>
            <a:r>
              <a:rPr lang="en-US" sz="1600" kern="1200" dirty="0">
                <a:solidFill>
                  <a:schemeClr val="tx1"/>
                </a:solidFill>
                <a:effectLst/>
                <a:latin typeface="+mn-lt"/>
                <a:ea typeface="+mn-ea"/>
                <a:cs typeface="+mn-cs"/>
              </a:rPr>
              <a:t>, which “refers to an appraisal or judgment,” can be used to differentiate from </a:t>
            </a:r>
            <a:r>
              <a:rPr lang="en-US" sz="1600" i="1" kern="1200" dirty="0">
                <a:solidFill>
                  <a:schemeClr val="tx1"/>
                </a:solidFill>
                <a:effectLst/>
                <a:latin typeface="+mn-lt"/>
                <a:ea typeface="+mn-ea"/>
                <a:cs typeface="+mn-cs"/>
              </a:rPr>
              <a:t>measurement</a:t>
            </a:r>
            <a:r>
              <a:rPr lang="en-US" sz="1600" kern="1200" dirty="0">
                <a:solidFill>
                  <a:schemeClr val="tx1"/>
                </a:solidFill>
                <a:effectLst/>
                <a:latin typeface="+mn-lt"/>
                <a:ea typeface="+mn-ea"/>
                <a:cs typeface="+mn-cs"/>
              </a:rPr>
              <a:t>, which “involves collecting specific information about an object or event and typically results in the assignment of a number to that observation.” The measurement of dietary intake is typically referred to as assessment. Both terms</a:t>
            </a:r>
            <a:r>
              <a:rPr lang="en-US" sz="1600" kern="1200" baseline="0" dirty="0">
                <a:solidFill>
                  <a:schemeClr val="tx1"/>
                </a:solidFill>
                <a:effectLst/>
                <a:latin typeface="+mn-lt"/>
                <a:ea typeface="+mn-ea"/>
                <a:cs typeface="+mn-cs"/>
              </a:rPr>
              <a:t> are used in this presentation.</a:t>
            </a:r>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93AE1AB-F40D-8140-811E-372EDBA6F00E}" type="slidenum">
              <a:rPr lang="en-US" smtClean="0"/>
              <a:pPr/>
              <a:t>32</a:t>
            </a:fld>
            <a:endParaRPr lang="en-US"/>
          </a:p>
        </p:txBody>
      </p:sp>
    </p:spTree>
    <p:extLst>
      <p:ext uri="{BB962C8B-B14F-4D97-AF65-F5344CB8AC3E}">
        <p14:creationId xmlns:p14="http://schemas.microsoft.com/office/powerpoint/2010/main" val="1558699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Within the Registry, dietary behavior measures are identified as tools and methods used to assess individuals’ diets. For the purpose of the User Guide, </a:t>
            </a:r>
            <a:r>
              <a:rPr lang="en-US" sz="1200" i="1" kern="1200" dirty="0">
                <a:solidFill>
                  <a:schemeClr val="tx1"/>
                </a:solidFill>
                <a:effectLst/>
                <a:latin typeface="+mn-lt"/>
                <a:ea typeface="+mn-ea"/>
                <a:cs typeface="+mn-cs"/>
              </a:rPr>
              <a:t>methods</a:t>
            </a:r>
            <a:r>
              <a:rPr lang="en-US" sz="1200" kern="1200" dirty="0">
                <a:solidFill>
                  <a:schemeClr val="tx1"/>
                </a:solidFill>
                <a:effectLst/>
                <a:latin typeface="+mn-lt"/>
                <a:ea typeface="+mn-ea"/>
                <a:cs typeface="+mn-cs"/>
              </a:rPr>
              <a:t> relate to a particular approach to the collection of dietary behavior (e.g., 24-hour recall, food frequency questionnaire), and </a:t>
            </a:r>
            <a:r>
              <a:rPr lang="en-US" sz="1200" i="1" kern="1200" dirty="0">
                <a:solidFill>
                  <a:schemeClr val="tx1"/>
                </a:solidFill>
                <a:effectLst/>
                <a:latin typeface="+mn-lt"/>
                <a:ea typeface="+mn-ea"/>
                <a:cs typeface="+mn-cs"/>
              </a:rPr>
              <a:t>tools</a:t>
            </a:r>
            <a:r>
              <a:rPr lang="en-US" sz="1200" kern="1200" dirty="0">
                <a:solidFill>
                  <a:schemeClr val="tx1"/>
                </a:solidFill>
                <a:effectLst/>
                <a:latin typeface="+mn-lt"/>
                <a:ea typeface="+mn-ea"/>
                <a:cs typeface="+mn-cs"/>
              </a:rPr>
              <a:t> refer to a particular measure (e.g., Diet History Questionnaire). Many measures within the Registry reflect tools that are variations on the same method.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Measures of dietary behavior differ in terms of the specific dimensions or facets of dietary behavior they are able to capture.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Addressing research questions may require querying the total diet (possibly including vitamin and mineral supplements) or consumption of specific dietary components, such as fruits, vegetables, sugar-sweetened beverages, fat, fiber, or sugar.</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Further, there may be interest in characterizing diet quality or dietary patterns more holistically, which requires data on the multiple foods and beverages that make up eating patterns.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With respect to specific dietary components, it is salient to consider whether those of interest are consumed regularly by most members of the population of interest or are episodically-consumed. This has implications for assessment in terms of the need to capture multiple days of consumption or a long enough period of time such that consumption days are included.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Additionally, depending on the research question, there may be a need for attention to temporal patterns in consumption at the level of meals, days of the week, seasons, and across the lifecycle.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Finally, contextual factors, such as where foods or beverages are obtained, with whom meals are consumed, where meals are consumed (i.e., at home versus away from home), and the use of electronic devices while eating may be relevant to a given research question.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93AE1AB-F40D-8140-811E-372EDBA6F00E}" type="slidenum">
              <a:rPr lang="en-US" smtClean="0"/>
              <a:pPr/>
              <a:t>33</a:t>
            </a:fld>
            <a:endParaRPr lang="en-US"/>
          </a:p>
        </p:txBody>
      </p:sp>
    </p:spTree>
    <p:extLst>
      <p:ext uri="{BB962C8B-B14F-4D97-AF65-F5344CB8AC3E}">
        <p14:creationId xmlns:p14="http://schemas.microsoft.com/office/powerpoint/2010/main" val="23435159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Few objective measures</a:t>
            </a:r>
            <a:r>
              <a:rPr lang="en-US" sz="1600" kern="1200" baseline="0" dirty="0">
                <a:solidFill>
                  <a:schemeClr val="tx1"/>
                </a:solidFill>
                <a:effectLst/>
                <a:latin typeface="+mn-lt"/>
                <a:ea typeface="+mn-ea"/>
                <a:cs typeface="+mn-cs"/>
              </a:rPr>
              <a:t> of diet are currently known, and these measures have limited application.</a:t>
            </a:r>
            <a:endParaRPr lang="en-US" sz="1600" kern="1200" dirty="0">
              <a:solidFill>
                <a:schemeClr val="tx1"/>
              </a:solidFill>
              <a:effectLst/>
              <a:latin typeface="+mn-lt"/>
              <a:ea typeface="+mn-ea"/>
              <a:cs typeface="+mn-cs"/>
            </a:endParaRP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The identification of biomarkers and their application in diet assessment are active areas of inquiry. </a:t>
            </a:r>
          </a:p>
          <a:p>
            <a:pPr marL="742950" marR="0" lvl="1"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Recovery biomarkers are recognized as objective measures of true intake for energy and a few nutrients, including protein, potassium, and sodium. The collection of recovery biomarkers is costly and burdensome for researchers and respondents and not feasible for most studies. Further, recovery biomarkers (and other types of biomarkers) do not provide information on what individuals actually eat and drink, nor contextual factors of salience to understanding how to intervene to shift eating patterns. Their usage for research in which the aim is to examine eating patterns, influences those patterns, and the potential value of interventions for altering them is thus limited. Recovery biomarkers are, however, extremely useful for validation studies to assess error in self-report measures, and they can also be used to reduce error in self-report data when they are available for a study subsample. </a:t>
            </a:r>
          </a:p>
          <a:p>
            <a:pPr marL="742950" marR="0" lvl="1"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Observation represents an additional objective measure of dietary behavior that can be useful for documenting true intake for comparison with self-reporting. Indeed, observational assessments of children’s eating and diet-related behaviors are often used to indicate objective truth for the evaluation of other dietary assessment methods. Researchers either observe participants’ dietary behaviors directly (e.g., videotaping child’s food selection, sitting in a classroom while children eat lunch) or indirectly (e.g., discreetly weighing food containers before and after consumption to calculate precise measurement of food eaten). Importantly, observation can allow measurement of misreporting of foods (unlike recovery biomarkers). For situations in which interest is in intake for the purpose of understanding usual diet and eating patterns, however, the application of observation is limited.</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In most research relevant to dietary behaviors, self-report measures are used. This is because it is not possible to objectively assess usual intake in free-living individuals. Depending on the measure, self-report data can also capture temporal patterns and contextual factors that are of interest in many studies. Commonly</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used</a:t>
            </a:r>
            <a:r>
              <a:rPr lang="en-US" sz="1600" kern="1200" baseline="0" dirty="0">
                <a:solidFill>
                  <a:schemeClr val="tx1"/>
                </a:solidFill>
                <a:effectLst/>
                <a:latin typeface="+mn-lt"/>
                <a:ea typeface="+mn-ea"/>
                <a:cs typeface="+mn-cs"/>
              </a:rPr>
              <a:t> self-report methods are outlined in the following slides.</a:t>
            </a:r>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93AE1AB-F40D-8140-811E-372EDBA6F00E}" type="slidenum">
              <a:rPr lang="en-US" smtClean="0"/>
              <a:pPr/>
              <a:t>34</a:t>
            </a:fld>
            <a:endParaRPr lang="en-US"/>
          </a:p>
        </p:txBody>
      </p:sp>
    </p:spTree>
    <p:extLst>
      <p:ext uri="{BB962C8B-B14F-4D97-AF65-F5344CB8AC3E}">
        <p14:creationId xmlns:p14="http://schemas.microsoft.com/office/powerpoint/2010/main" val="13535849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285750" indent="-285750">
              <a:buFont typeface="Arial" charset="0"/>
              <a:buChar char="•"/>
            </a:pPr>
            <a:r>
              <a:rPr lang="en-US" sz="1600" kern="1200" dirty="0">
                <a:solidFill>
                  <a:schemeClr val="tx1"/>
                </a:solidFill>
                <a:effectLst/>
                <a:latin typeface="+mn-lt"/>
                <a:ea typeface="+mn-ea"/>
                <a:cs typeface="+mn-cs"/>
              </a:rPr>
              <a:t>Commonly-used self-report measures of intake include 24-hour dietary recalls, food records/diaries, food frequency questionnaires, and brief instruments (often referred to as screeners). </a:t>
            </a:r>
          </a:p>
          <a:p>
            <a:pPr marL="285750" indent="-285750">
              <a:buFont typeface="Arial" charset="0"/>
              <a:buChar char="•"/>
            </a:pPr>
            <a:endParaRPr lang="en-US" sz="1600" kern="1200" dirty="0">
              <a:solidFill>
                <a:schemeClr val="tx1"/>
              </a:solidFill>
              <a:effectLst/>
              <a:latin typeface="+mn-lt"/>
              <a:ea typeface="+mn-ea"/>
              <a:cs typeface="+mn-cs"/>
            </a:endParaRP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A means of categorizing diet assessment tools is whether they assess short-term or long-term intake. </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Tools assessing intake over the short-term include 24-hour recalls and records/diaries, whereas those assessing intake over a longer period include food frequency questionnaires and screeners. </a:t>
            </a:r>
          </a:p>
          <a:p>
            <a:pPr marL="742950" marR="0" lvl="1"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1200150" marR="0" lvl="2"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Recalls and records/diaries are intended to capture intake over a day or a number of days. </a:t>
            </a:r>
          </a:p>
          <a:p>
            <a:pPr marL="1200150" marR="0" lvl="2"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1200150" marR="0" lvl="2"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With food frequency questionnaires and screeners, respondents are prompted to report on their usual intake of a list of foods and drinks, aiming to estimate the frequency of consumption of foods and beverages over a period such as a month or a year, perhaps also with queries regarding typical portion size. </a:t>
            </a:r>
          </a:p>
        </p:txBody>
      </p:sp>
      <p:sp>
        <p:nvSpPr>
          <p:cNvPr id="4" name="Slide Number Placeholder 3"/>
          <p:cNvSpPr>
            <a:spLocks noGrp="1"/>
          </p:cNvSpPr>
          <p:nvPr>
            <p:ph type="sldNum" sz="quarter" idx="10"/>
          </p:nvPr>
        </p:nvSpPr>
        <p:spPr/>
        <p:txBody>
          <a:bodyPr/>
          <a:lstStyle/>
          <a:p>
            <a:fld id="{793AE1AB-F40D-8140-811E-372EDBA6F00E}" type="slidenum">
              <a:rPr lang="en-US" smtClean="0"/>
              <a:pPr/>
              <a:t>35</a:t>
            </a:fld>
            <a:endParaRPr lang="en-US"/>
          </a:p>
        </p:txBody>
      </p:sp>
    </p:spTree>
    <p:extLst>
      <p:ext uri="{BB962C8B-B14F-4D97-AF65-F5344CB8AC3E}">
        <p14:creationId xmlns:p14="http://schemas.microsoft.com/office/powerpoint/2010/main" val="1881663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85750" indent="-285750">
              <a:buFont typeface="Arial" charset="0"/>
              <a:buChar char="•"/>
            </a:pPr>
            <a:r>
              <a:rPr lang="en-US" sz="1600" kern="1200" dirty="0">
                <a:solidFill>
                  <a:schemeClr val="tx1"/>
                </a:solidFill>
                <a:effectLst/>
                <a:latin typeface="+mn-lt"/>
                <a:ea typeface="+mn-ea"/>
                <a:cs typeface="+mn-cs"/>
              </a:rPr>
              <a:t>The 24-hour dietary recall is aimed at capturing a comprehensive and detailed accounting of all foods, beverages consumed on a given day. </a:t>
            </a:r>
          </a:p>
          <a:p>
            <a:pPr marL="285750" indent="-285750">
              <a:buFont typeface="Arial" charset="0"/>
              <a:buChar char="•"/>
            </a:pPr>
            <a:endParaRPr lang="en-US" sz="1600" kern="1200" dirty="0">
              <a:solidFill>
                <a:schemeClr val="tx1"/>
              </a:solidFill>
              <a:effectLst/>
              <a:latin typeface="+mn-lt"/>
              <a:ea typeface="+mn-ea"/>
              <a:cs typeface="+mn-cs"/>
            </a:endParaRP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The 24-hour recall methodology may also integrate the reporting of vitamin and mineral supplement intake. This may be a separate module that follows the food and beverage recall and prompts respondents to report supplements taken the previous day, along with pertinent details such as the brand, dosage, and amount taken.</a:t>
            </a:r>
          </a:p>
          <a:p>
            <a:pPr marL="742950" lvl="1" indent="-285750">
              <a:buFont typeface="Arial" charset="0"/>
              <a:buChar char="•"/>
            </a:pPr>
            <a:endParaRPr lang="en-US" sz="1600" kern="1200" dirty="0">
              <a:solidFill>
                <a:schemeClr val="tx1"/>
              </a:solidFill>
              <a:effectLst/>
              <a:latin typeface="+mn-lt"/>
              <a:ea typeface="+mn-ea"/>
              <a:cs typeface="+mn-cs"/>
            </a:endParaRPr>
          </a:p>
          <a:p>
            <a:pPr marL="285750" indent="-285750">
              <a:buFont typeface="Arial" charset="0"/>
              <a:buChar char="•"/>
            </a:pPr>
            <a:r>
              <a:rPr lang="en-US" sz="1600" kern="1200" dirty="0">
                <a:solidFill>
                  <a:schemeClr val="tx1"/>
                </a:solidFill>
                <a:effectLst/>
                <a:latin typeface="+mn-lt"/>
                <a:ea typeface="+mn-ea"/>
                <a:cs typeface="+mn-cs"/>
              </a:rPr>
              <a:t>In addition to details on foods and beverages, 24-hour recalls can provide insights into patterning of food intake, such as the consumption of meals and between-meal snacks, as well as the distribution of food intake across the day. Probes can be included to capture contextual factors, such as where meals were eaten (e.g., home, school, fast food restaurant) and with whom, the source of the major ingredients for each item consumed, and the use of electronic devices during the consumption of meals and snacks. </a:t>
            </a:r>
          </a:p>
        </p:txBody>
      </p:sp>
      <p:sp>
        <p:nvSpPr>
          <p:cNvPr id="4" name="Slide Number Placeholder 3"/>
          <p:cNvSpPr>
            <a:spLocks noGrp="1"/>
          </p:cNvSpPr>
          <p:nvPr>
            <p:ph type="sldNum" sz="quarter" idx="10"/>
          </p:nvPr>
        </p:nvSpPr>
        <p:spPr/>
        <p:txBody>
          <a:bodyPr/>
          <a:lstStyle/>
          <a:p>
            <a:fld id="{793AE1AB-F40D-8140-811E-372EDBA6F00E}" type="slidenum">
              <a:rPr lang="en-US" smtClean="0"/>
              <a:pPr/>
              <a:t>36</a:t>
            </a:fld>
            <a:endParaRPr lang="en-US"/>
          </a:p>
        </p:txBody>
      </p:sp>
    </p:spTree>
    <p:extLst>
      <p:ext uri="{BB962C8B-B14F-4D97-AF65-F5344CB8AC3E}">
        <p14:creationId xmlns:p14="http://schemas.microsoft.com/office/powerpoint/2010/main" val="5679943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285750" indent="-285750">
              <a:buFont typeface="Arial" charset="0"/>
              <a:buChar char="•"/>
            </a:pPr>
            <a:r>
              <a:rPr lang="en-US" sz="1600" kern="1200" dirty="0">
                <a:solidFill>
                  <a:schemeClr val="tx1"/>
                </a:solidFill>
                <a:effectLst/>
                <a:latin typeface="+mn-lt"/>
                <a:ea typeface="+mn-ea"/>
                <a:cs typeface="+mn-cs"/>
              </a:rPr>
              <a:t>Traditionally, 24-hour recalls have been administered by an interviewer. </a:t>
            </a:r>
          </a:p>
          <a:p>
            <a:pPr marL="285750" indent="-285750">
              <a:buFont typeface="Arial" charset="0"/>
              <a:buChar char="•"/>
            </a:pPr>
            <a:endParaRPr lang="en-US" sz="1600" kern="1200" dirty="0">
              <a:solidFill>
                <a:schemeClr val="tx1"/>
              </a:solidFill>
              <a:effectLst/>
              <a:latin typeface="+mn-lt"/>
              <a:ea typeface="+mn-ea"/>
              <a:cs typeface="+mn-cs"/>
            </a:endParaRPr>
          </a:p>
          <a:p>
            <a:pPr marL="285750" indent="-285750">
              <a:buFont typeface="Arial" charset="0"/>
              <a:buChar char="•"/>
            </a:pPr>
            <a:r>
              <a:rPr lang="en-US" sz="1600" kern="1200" dirty="0">
                <a:solidFill>
                  <a:schemeClr val="tx1"/>
                </a:solidFill>
                <a:effectLst/>
                <a:latin typeface="+mn-lt"/>
                <a:ea typeface="+mn-ea"/>
                <a:cs typeface="+mn-cs"/>
              </a:rPr>
              <a:t>Multiple-pass methods are used to improve accuracy and may be implemented using computerized systems. </a:t>
            </a:r>
          </a:p>
          <a:p>
            <a:pPr marL="285750" indent="-285750">
              <a:buFont typeface="Arial" charset="0"/>
              <a:buChar char="•"/>
            </a:pPr>
            <a:endParaRPr lang="en-US" sz="1600" kern="1200" dirty="0">
              <a:solidFill>
                <a:schemeClr val="tx1"/>
              </a:solidFill>
              <a:effectLst/>
              <a:latin typeface="+mn-lt"/>
              <a:ea typeface="+mn-ea"/>
              <a:cs typeface="+mn-cs"/>
            </a:endParaRPr>
          </a:p>
          <a:p>
            <a:pPr marL="742950" lvl="1" indent="-285750">
              <a:buFont typeface="Arial" charset="0"/>
              <a:buChar char="•"/>
            </a:pPr>
            <a:r>
              <a:rPr lang="en-US" sz="1600" kern="1200" dirty="0">
                <a:solidFill>
                  <a:schemeClr val="tx1"/>
                </a:solidFill>
                <a:effectLst/>
                <a:latin typeface="+mn-lt"/>
                <a:ea typeface="+mn-ea"/>
                <a:cs typeface="+mn-cs"/>
              </a:rPr>
              <a:t>For example, the Automated Multiple-Pass Method (AMPM), developed by the U.S. Department of Agriculture (USDA), is a computerized method for interviewer-administered recalls that employs five steps to enhance complete recording as well as reduce burden for respondents. </a:t>
            </a:r>
          </a:p>
          <a:p>
            <a:pPr marL="1200150" lvl="2" indent="-285750">
              <a:buFont typeface="Arial" charset="0"/>
              <a:buChar char="•"/>
            </a:pPr>
            <a:endParaRPr lang="en-US" sz="1600" kern="1200" dirty="0">
              <a:solidFill>
                <a:schemeClr val="tx1"/>
              </a:solidFill>
              <a:effectLst/>
              <a:latin typeface="+mn-lt"/>
              <a:ea typeface="+mn-ea"/>
              <a:cs typeface="+mn-cs"/>
            </a:endParaRPr>
          </a:p>
          <a:p>
            <a:pPr marL="1200150" lvl="2" indent="-285750">
              <a:buFont typeface="Arial" charset="0"/>
              <a:buChar char="•"/>
            </a:pPr>
            <a:r>
              <a:rPr lang="en-US" sz="1600" kern="1200" dirty="0">
                <a:solidFill>
                  <a:schemeClr val="tx1"/>
                </a:solidFill>
                <a:effectLst/>
                <a:latin typeface="+mn-lt"/>
                <a:ea typeface="+mn-ea"/>
                <a:cs typeface="+mn-cs"/>
              </a:rPr>
              <a:t>The steps include a quick list, which is a “mind dump” of all foods and drinks consumed the prior day; a probe for forgotten foods; a time and occasion pass that organizes the foods and drinks according to eating occasion; a detail cycle that probes for details, including how the food or beverage was prepared, the amount consumed, and anything added; and a final probe for anything else consumed, but not yet reported. For the reporting of portion sizes, aids are usually provided. These prompts may include common household items, such as measuring cups and spoons and pictures of food models. In relation to true intake determined by observation, data collected using AMPM have been found to be relatively accurate for energy, protein, carbohydrate, and fat among men regardless of body mass index</a:t>
            </a:r>
            <a:r>
              <a:rPr lang="en-US" sz="1600" kern="1200" baseline="30000" dirty="0">
                <a:solidFill>
                  <a:schemeClr val="tx1"/>
                </a:solidFill>
                <a:effectLst/>
                <a:latin typeface="+mn-lt"/>
                <a:ea typeface="+mn-ea"/>
                <a:cs typeface="+mn-cs"/>
              </a:rPr>
              <a:t>.</a:t>
            </a:r>
            <a:r>
              <a:rPr lang="en-US" sz="1600" kern="1200" dirty="0">
                <a:solidFill>
                  <a:schemeClr val="tx1"/>
                </a:solidFill>
                <a:effectLst/>
                <a:latin typeface="+mn-lt"/>
                <a:ea typeface="+mn-ea"/>
                <a:cs typeface="+mn-cs"/>
              </a:rPr>
              <a:t> AMPM is the method used to collect dietary intake data within What We Eat in America, the dietary component of NHANES. </a:t>
            </a:r>
          </a:p>
          <a:p>
            <a:pPr marL="742950" lvl="1" indent="-285750">
              <a:buFont typeface="Arial" charset="0"/>
              <a:buChar char="•"/>
            </a:pPr>
            <a:endParaRPr lang="en-US" sz="1600" kern="1200" dirty="0">
              <a:solidFill>
                <a:schemeClr val="tx1"/>
              </a:solidFill>
              <a:effectLst/>
              <a:latin typeface="+mn-lt"/>
              <a:ea typeface="+mn-ea"/>
              <a:cs typeface="+mn-cs"/>
            </a:endParaRPr>
          </a:p>
          <a:p>
            <a:pPr marL="742950" lvl="1" indent="-285750">
              <a:buFont typeface="Arial" charset="0"/>
              <a:buChar char="•"/>
            </a:pPr>
            <a:r>
              <a:rPr lang="en-US" sz="1600" kern="1200" dirty="0">
                <a:solidFill>
                  <a:schemeClr val="tx1"/>
                </a:solidFill>
                <a:effectLst/>
                <a:latin typeface="+mn-lt"/>
                <a:ea typeface="+mn-ea"/>
                <a:cs typeface="+mn-cs"/>
              </a:rPr>
              <a:t>Other systems, such as the University of Minnesota’s Nutrition Data System for Research (NDSR), also employ multiple-pass methods to enhance the completeness of recalls. AMPM and NDSR offer the advantage of automated coding based on details provided for each food and beverage, eliminating the need for manual coding. </a:t>
            </a:r>
          </a:p>
          <a:p>
            <a:pPr marL="742950" lvl="1" indent="-285750">
              <a:buFont typeface="Arial" charset="0"/>
              <a:buChar char="•"/>
            </a:pPr>
            <a:endParaRPr lang="en-US" sz="1600" kern="1200" dirty="0">
              <a:solidFill>
                <a:schemeClr val="tx1"/>
              </a:solidFill>
              <a:effectLst/>
              <a:latin typeface="+mn-lt"/>
              <a:ea typeface="+mn-ea"/>
              <a:cs typeface="+mn-cs"/>
            </a:endParaRPr>
          </a:p>
          <a:p>
            <a:pPr marL="285750" lvl="0" indent="-285750">
              <a:buFont typeface="Arial" charset="0"/>
              <a:buChar char="•"/>
            </a:pPr>
            <a:r>
              <a:rPr lang="en-US" sz="1600" kern="1200" dirty="0">
                <a:solidFill>
                  <a:schemeClr val="tx1"/>
                </a:solidFill>
                <a:effectLst/>
                <a:latin typeface="+mn-lt"/>
                <a:ea typeface="+mn-ea"/>
                <a:cs typeface="+mn-cs"/>
              </a:rPr>
              <a:t>Recalls can also be collected by interviewers using paper or computers or mobile devices, with multiple passes recommended. In this case, manual coding of each item reported is needed to enable linkage to a food composition and other relevant databases. This is labor- and time-intensive and thus, costly.</a:t>
            </a:r>
          </a:p>
          <a:p>
            <a:pPr marL="285750" lvl="0" indent="-285750">
              <a:buFont typeface="Arial" charset="0"/>
              <a:buChar char="•"/>
            </a:pPr>
            <a:endParaRPr lang="en-US" sz="1600" kern="1200" dirty="0">
              <a:solidFill>
                <a:schemeClr val="tx1"/>
              </a:solidFill>
              <a:effectLst/>
              <a:latin typeface="+mn-lt"/>
              <a:ea typeface="+mn-ea"/>
              <a:cs typeface="+mn-cs"/>
            </a:endParaRPr>
          </a:p>
          <a:p>
            <a:pPr marL="285750" lvl="0" indent="-285750">
              <a:buFont typeface="Arial" charset="0"/>
              <a:buChar char="•"/>
            </a:pPr>
            <a:r>
              <a:rPr lang="en-US" sz="1600" kern="1200" dirty="0">
                <a:solidFill>
                  <a:schemeClr val="tx1"/>
                </a:solidFill>
                <a:effectLst/>
                <a:latin typeface="+mn-lt"/>
                <a:ea typeface="+mn-ea"/>
                <a:cs typeface="+mn-cs"/>
              </a:rPr>
              <a:t>Technological innovation has led to the development of web-based self-administered recall tools that eliminate the need for trained interviewers and coders:</a:t>
            </a:r>
          </a:p>
          <a:p>
            <a:pPr marL="285750" lvl="0" indent="-285750">
              <a:buFont typeface="Arial" charset="0"/>
              <a:buChar char="•"/>
            </a:pPr>
            <a:endParaRPr lang="en-US" sz="1600" kern="1200" dirty="0">
              <a:solidFill>
                <a:schemeClr val="tx1"/>
              </a:solidFill>
              <a:effectLst/>
              <a:latin typeface="+mn-lt"/>
              <a:ea typeface="+mn-ea"/>
              <a:cs typeface="+mn-cs"/>
            </a:endParaRPr>
          </a:p>
          <a:p>
            <a:pPr marL="742950" lvl="1" indent="-285750">
              <a:buFont typeface="Arial" charset="0"/>
              <a:buChar char="•"/>
            </a:pPr>
            <a:r>
              <a:rPr lang="en-US" sz="1600" kern="1200" dirty="0">
                <a:solidFill>
                  <a:schemeClr val="tx1"/>
                </a:solidFill>
                <a:effectLst/>
                <a:latin typeface="+mn-lt"/>
                <a:ea typeface="+mn-ea"/>
                <a:cs typeface="+mn-cs"/>
              </a:rPr>
              <a:t>For example, in the United States, the Automated Self-Administered 24-hour Dietary Assessment Tool (ASA24) has been developed and is freely available to researchers, enabling the collection of recall data in a range of studies. ASA24 adapts the AMPM, with modifications made to facilitate self-administration (e.g., respondents first report meal occasions and related details, such as time and location, move on to report the foods and beverages consumed at each meal, and then complete a detail cycle, followed by forgotten foods). </a:t>
            </a:r>
          </a:p>
          <a:p>
            <a:pPr marL="285750" lvl="0" indent="-285750">
              <a:buFont typeface="Arial" charset="0"/>
              <a:buChar char="•"/>
            </a:pPr>
            <a:endParaRPr lang="en-US" sz="1600" kern="1200" dirty="0">
              <a:solidFill>
                <a:schemeClr val="tx1"/>
              </a:solidFill>
              <a:effectLst/>
              <a:latin typeface="+mn-lt"/>
              <a:ea typeface="+mn-ea"/>
              <a:cs typeface="+mn-cs"/>
            </a:endParaRPr>
          </a:p>
          <a:p>
            <a:pPr marL="1200150" lvl="2" indent="-285750">
              <a:buFont typeface="Arial" charset="0"/>
              <a:buChar char="•"/>
            </a:pPr>
            <a:r>
              <a:rPr lang="en-US" sz="1600" kern="1200" dirty="0">
                <a:solidFill>
                  <a:schemeClr val="tx1"/>
                </a:solidFill>
                <a:effectLst/>
                <a:latin typeface="+mn-lt"/>
                <a:ea typeface="+mn-ea"/>
                <a:cs typeface="+mn-cs"/>
              </a:rPr>
              <a:t>ASA24 provides the opportunity to collect data across studies using the same tool, lending to data comparison with the potential for building a stronger evidence base that can be synthesized to arrive at important conclusions regarding diet and other factors as well as the potential for interventions to affect diet. With similar tools adapted (ASA24-Canada and ASA24-Australia) or developed (e.g., MyFood24 in the UK) elsewhere, the potential for standardized data can extend beyond borders, facilitating pooling of data or cross-country comparisons. </a:t>
            </a:r>
          </a:p>
          <a:p>
            <a:pPr marL="742950" lvl="1" indent="-285750">
              <a:buFont typeface="Arial" charset="0"/>
              <a:buChar char="•"/>
            </a:pPr>
            <a:endParaRPr lang="en-US" sz="1600" kern="1200" dirty="0">
              <a:solidFill>
                <a:schemeClr val="tx1"/>
              </a:solidFill>
              <a:effectLst/>
              <a:latin typeface="+mn-lt"/>
              <a:ea typeface="+mn-ea"/>
              <a:cs typeface="+mn-cs"/>
            </a:endParaRPr>
          </a:p>
          <a:p>
            <a:pPr marL="1200150" lvl="2" indent="-285750">
              <a:buFont typeface="Arial" charset="0"/>
              <a:buChar char="•"/>
            </a:pPr>
            <a:r>
              <a:rPr lang="en-US" sz="1600" kern="1200" dirty="0">
                <a:solidFill>
                  <a:schemeClr val="tx1"/>
                </a:solidFill>
                <a:effectLst/>
                <a:latin typeface="+mn-lt"/>
                <a:ea typeface="+mn-ea"/>
                <a:cs typeface="+mn-cs"/>
              </a:rPr>
              <a:t>ASA24 was initially modelled on a recall system developed for children. However, evaluative efforts with technology-based recalls, such as ASA24, used for children are far limited, the age at which children can complete a self-administered recall independently has not been clearly identified. </a:t>
            </a:r>
          </a:p>
          <a:p>
            <a:pPr marL="742950" lvl="1" indent="-285750">
              <a:buFont typeface="Arial" charset="0"/>
              <a:buChar char="•"/>
            </a:pPr>
            <a:endParaRPr lang="en-US" sz="1600" kern="1200" dirty="0">
              <a:solidFill>
                <a:schemeClr val="tx1"/>
              </a:solidFill>
              <a:effectLst/>
              <a:latin typeface="+mn-lt"/>
              <a:ea typeface="+mn-ea"/>
              <a:cs typeface="+mn-cs"/>
            </a:endParaRPr>
          </a:p>
          <a:p>
            <a:pPr marL="1657350" lvl="3" indent="-285750">
              <a:buFont typeface="Arial" charset="0"/>
              <a:buChar char="•"/>
            </a:pPr>
            <a:r>
              <a:rPr lang="en-US" sz="1600" kern="1200" dirty="0">
                <a:solidFill>
                  <a:schemeClr val="tx1"/>
                </a:solidFill>
                <a:effectLst/>
                <a:latin typeface="+mn-lt"/>
                <a:ea typeface="+mn-ea"/>
                <a:cs typeface="+mn-cs"/>
              </a:rPr>
              <a:t>Prior research has suggested that children may be able to independently complete recalls beginning at the age of 10 years and in NHANES, independent reporting is used beginning at the age of 12 years. </a:t>
            </a:r>
          </a:p>
          <a:p>
            <a:pPr marL="1200150" lvl="2" indent="-285750">
              <a:buFont typeface="Arial" charset="0"/>
              <a:buChar char="•"/>
            </a:pPr>
            <a:endParaRPr lang="en-US" sz="1600" kern="1200" dirty="0">
              <a:solidFill>
                <a:schemeClr val="tx1"/>
              </a:solidFill>
              <a:effectLst/>
              <a:latin typeface="+mn-lt"/>
              <a:ea typeface="+mn-ea"/>
              <a:cs typeface="+mn-cs"/>
            </a:endParaRPr>
          </a:p>
          <a:p>
            <a:pPr marL="1657350" lvl="3" indent="-285750">
              <a:buFont typeface="Arial" charset="0"/>
              <a:buChar char="•"/>
            </a:pPr>
            <a:r>
              <a:rPr lang="en-US" sz="1600" kern="1200" dirty="0">
                <a:solidFill>
                  <a:schemeClr val="tx1"/>
                </a:solidFill>
                <a:effectLst/>
                <a:latin typeface="+mn-lt"/>
                <a:ea typeface="+mn-ea"/>
                <a:cs typeface="+mn-cs"/>
              </a:rPr>
              <a:t>Programs such as ASA24 may help motivate children to report their intake due to their interactive nature. However, the multiple steps in completing recalls may lead to boredom or fatigue regardless of the use of technology. </a:t>
            </a:r>
          </a:p>
          <a:p>
            <a:pPr marL="1200150" lvl="2" indent="-285750">
              <a:buFont typeface="Arial" charset="0"/>
              <a:buChar char="•"/>
            </a:pPr>
            <a:endParaRPr lang="en-US" sz="1600" kern="1200" dirty="0">
              <a:solidFill>
                <a:schemeClr val="tx1"/>
              </a:solidFill>
              <a:effectLst/>
              <a:latin typeface="+mn-lt"/>
              <a:ea typeface="+mn-ea"/>
              <a:cs typeface="+mn-cs"/>
            </a:endParaRPr>
          </a:p>
          <a:p>
            <a:pPr marL="742950" lvl="1" indent="-285750">
              <a:buFont typeface="Arial" charset="0"/>
              <a:buChar char="•"/>
            </a:pPr>
            <a:r>
              <a:rPr lang="en-US" sz="1600" kern="1200" dirty="0">
                <a:solidFill>
                  <a:schemeClr val="tx1"/>
                </a:solidFill>
                <a:effectLst/>
                <a:latin typeface="+mn-lt"/>
                <a:ea typeface="+mn-ea"/>
                <a:cs typeface="+mn-cs"/>
              </a:rPr>
              <a:t>Efforts to enhance methods of administering 24-hour recalls using technology are being complemented to improve portion size estimation among children. Given that misreporting of portion size can be an important contributor to error, these efforts</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are likewise important advances and an area for ongoing research.</a:t>
            </a:r>
          </a:p>
        </p:txBody>
      </p:sp>
      <p:sp>
        <p:nvSpPr>
          <p:cNvPr id="4" name="Slide Number Placeholder 3"/>
          <p:cNvSpPr>
            <a:spLocks noGrp="1"/>
          </p:cNvSpPr>
          <p:nvPr>
            <p:ph type="sldNum" sz="quarter" idx="10"/>
          </p:nvPr>
        </p:nvSpPr>
        <p:spPr/>
        <p:txBody>
          <a:bodyPr/>
          <a:lstStyle/>
          <a:p>
            <a:fld id="{793AE1AB-F40D-8140-811E-372EDBA6F00E}" type="slidenum">
              <a:rPr lang="en-US" smtClean="0"/>
              <a:pPr/>
              <a:t>37</a:t>
            </a:fld>
            <a:endParaRPr lang="en-US"/>
          </a:p>
        </p:txBody>
      </p:sp>
    </p:spTree>
    <p:extLst>
      <p:ext uri="{BB962C8B-B14F-4D97-AF65-F5344CB8AC3E}">
        <p14:creationId xmlns:p14="http://schemas.microsoft.com/office/powerpoint/2010/main" val="1159804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285750" lvl="0" indent="-285750">
              <a:buFont typeface="Arial" charset="0"/>
              <a:buChar char="•"/>
            </a:pPr>
            <a:r>
              <a:rPr lang="en-US" sz="1600" kern="1200" dirty="0">
                <a:solidFill>
                  <a:schemeClr val="tx1"/>
                </a:solidFill>
                <a:effectLst/>
                <a:latin typeface="+mn-lt"/>
                <a:ea typeface="+mn-ea"/>
                <a:cs typeface="+mn-cs"/>
              </a:rPr>
              <a:t>24-hour dietary recalls capture the total diet with rich detail. They are thought to be culturally neutral in that they do no rely on pre-specified</a:t>
            </a:r>
            <a:r>
              <a:rPr lang="en-US" sz="1600" kern="1200" baseline="0" dirty="0">
                <a:solidFill>
                  <a:schemeClr val="tx1"/>
                </a:solidFill>
                <a:effectLst/>
                <a:latin typeface="+mn-lt"/>
                <a:ea typeface="+mn-ea"/>
                <a:cs typeface="+mn-cs"/>
              </a:rPr>
              <a:t> food lists.</a:t>
            </a:r>
            <a:endParaRPr lang="en-US" sz="1600" kern="1200" dirty="0">
              <a:solidFill>
                <a:schemeClr val="tx1"/>
              </a:solidFill>
              <a:effectLst/>
              <a:latin typeface="+mn-lt"/>
              <a:ea typeface="+mn-ea"/>
              <a:cs typeface="+mn-cs"/>
            </a:endParaRPr>
          </a:p>
          <a:p>
            <a:pPr marL="285750" lvl="0" indent="-285750">
              <a:buFont typeface="Arial" charset="0"/>
              <a:buChar char="•"/>
            </a:pPr>
            <a:endParaRPr lang="en-US" sz="1600" kern="1200" dirty="0">
              <a:solidFill>
                <a:schemeClr val="tx1"/>
              </a:solidFill>
              <a:effectLst/>
              <a:latin typeface="+mn-lt"/>
              <a:ea typeface="+mn-ea"/>
              <a:cs typeface="+mn-cs"/>
            </a:endParaRPr>
          </a:p>
          <a:p>
            <a:pPr marL="285750" lvl="0" indent="-285750">
              <a:buFont typeface="Arial" charset="0"/>
              <a:buChar char="•"/>
            </a:pPr>
            <a:r>
              <a:rPr lang="en-US" sz="1600" kern="1200" dirty="0">
                <a:solidFill>
                  <a:schemeClr val="tx1"/>
                </a:solidFill>
                <a:effectLst/>
                <a:latin typeface="+mn-lt"/>
                <a:ea typeface="+mn-ea"/>
                <a:cs typeface="+mn-cs"/>
              </a:rPr>
              <a:t>With interviewer-administration</a:t>
            </a:r>
            <a:r>
              <a:rPr lang="en-US" sz="1600" kern="1200" baseline="0" dirty="0">
                <a:solidFill>
                  <a:schemeClr val="tx1"/>
                </a:solidFill>
                <a:effectLst/>
                <a:latin typeface="+mn-lt"/>
                <a:ea typeface="+mn-ea"/>
                <a:cs typeface="+mn-cs"/>
              </a:rPr>
              <a:t> and manual coding, recalls were traditionally cost-prohibitive for most studies. However, this parameter has changed with technological innovation.</a:t>
            </a:r>
            <a:endParaRPr lang="en-US" sz="1600" kern="1200" dirty="0">
              <a:solidFill>
                <a:schemeClr val="tx1"/>
              </a:solidFill>
              <a:effectLst/>
              <a:latin typeface="+mn-lt"/>
              <a:ea typeface="+mn-ea"/>
              <a:cs typeface="+mn-cs"/>
            </a:endParaRPr>
          </a:p>
          <a:p>
            <a:pPr marL="285750" lvl="0" indent="-285750">
              <a:buFont typeface="Arial" charset="0"/>
              <a:buChar char="•"/>
            </a:pPr>
            <a:endParaRPr lang="en-US" sz="1600" kern="1200" dirty="0">
              <a:solidFill>
                <a:schemeClr val="tx1"/>
              </a:solidFill>
              <a:effectLst/>
              <a:latin typeface="+mn-l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Sources of error in 24-recall data include imperfect short-term memory, inaccuracies in portion size estimation, and social desirability biases that may contribute to misreporting of some foods and beverages. </a:t>
            </a:r>
          </a:p>
          <a:p>
            <a:pPr marL="285750" lvl="0" indent="-285750">
              <a:buFont typeface="Arial" charset="0"/>
              <a:buChar char="•"/>
            </a:pPr>
            <a:endParaRPr lang="en-US" sz="1600" kern="1200" dirty="0">
              <a:solidFill>
                <a:schemeClr val="tx1"/>
              </a:solidFill>
              <a:effectLst/>
              <a:latin typeface="+mn-lt"/>
              <a:ea typeface="+mn-ea"/>
              <a:cs typeface="+mn-cs"/>
            </a:endParaRPr>
          </a:p>
          <a:p>
            <a:pPr marL="285750" lvl="0" indent="-285750">
              <a:buFont typeface="Arial" charset="0"/>
              <a:buChar char="•"/>
            </a:pPr>
            <a:r>
              <a:rPr lang="en-US" sz="1600" kern="1200" dirty="0">
                <a:solidFill>
                  <a:schemeClr val="tx1"/>
                </a:solidFill>
                <a:effectLst/>
                <a:latin typeface="+mn-lt"/>
                <a:ea typeface="+mn-ea"/>
                <a:cs typeface="+mn-cs"/>
              </a:rPr>
              <a:t>Recalls have been shown to capture dietary intake with less bias than do food frequency questionnaires. Thus, they are recommended for various applications, including ones in which the research question relies on quantitative estimation of intakes among a population or subpopulation.</a:t>
            </a:r>
          </a:p>
        </p:txBody>
      </p:sp>
      <p:sp>
        <p:nvSpPr>
          <p:cNvPr id="4" name="Slide Number Placeholder 3"/>
          <p:cNvSpPr>
            <a:spLocks noGrp="1"/>
          </p:cNvSpPr>
          <p:nvPr>
            <p:ph type="sldNum" sz="quarter" idx="10"/>
          </p:nvPr>
        </p:nvSpPr>
        <p:spPr/>
        <p:txBody>
          <a:bodyPr/>
          <a:lstStyle/>
          <a:p>
            <a:fld id="{793AE1AB-F40D-8140-811E-372EDBA6F00E}" type="slidenum">
              <a:rPr lang="en-US" smtClean="0"/>
              <a:pPr/>
              <a:t>38</a:t>
            </a:fld>
            <a:endParaRPr lang="en-US"/>
          </a:p>
        </p:txBody>
      </p:sp>
    </p:spTree>
    <p:extLst>
      <p:ext uri="{BB962C8B-B14F-4D97-AF65-F5344CB8AC3E}">
        <p14:creationId xmlns:p14="http://schemas.microsoft.com/office/powerpoint/2010/main" val="1309495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Regarding usual intake, a single recall among a group can provide an estimate of mean usual intake but for estimates related to the distribution of usual intakes (e.g., prevalence below/above a threshold), it is necessary to collect repeat recalls from at least a subsample to enable accounting for day-to-day variation in intake. </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For episodically</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consumed dietary components (e.g., components such as dark-green vegetables that are consumed irregularly by most persons in the target group), it may be necessary to collect additional replicate recalls to achieve a sufficient number of recalls that include that food or nutrient. </a:t>
            </a:r>
          </a:p>
          <a:p>
            <a:pPr marL="742950" marR="0" lvl="1"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For non-episodically</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consumed components (e.g., components such as refined grains or added sugars that are consumed regularly by most persons in the target group), this is not the case.</a:t>
            </a:r>
          </a:p>
        </p:txBody>
      </p:sp>
      <p:sp>
        <p:nvSpPr>
          <p:cNvPr id="4" name="Slide Number Placeholder 3"/>
          <p:cNvSpPr>
            <a:spLocks noGrp="1"/>
          </p:cNvSpPr>
          <p:nvPr>
            <p:ph type="sldNum" sz="quarter" idx="10"/>
          </p:nvPr>
        </p:nvSpPr>
        <p:spPr/>
        <p:txBody>
          <a:bodyPr/>
          <a:lstStyle/>
          <a:p>
            <a:fld id="{793AE1AB-F40D-8140-811E-372EDBA6F00E}" type="slidenum">
              <a:rPr lang="en-US" smtClean="0"/>
              <a:pPr/>
              <a:t>39</a:t>
            </a:fld>
            <a:endParaRPr lang="en-US"/>
          </a:p>
        </p:txBody>
      </p:sp>
    </p:spTree>
    <p:extLst>
      <p:ext uri="{BB962C8B-B14F-4D97-AF65-F5344CB8AC3E}">
        <p14:creationId xmlns:p14="http://schemas.microsoft.com/office/powerpoint/2010/main" val="7164312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Young children have limited concepts of time as well as limited ability to recall prior food consumption. </a:t>
            </a:r>
            <a:r>
              <a:rPr lang="en-CA" dirty="0" err="1"/>
              <a:t>Recency</a:t>
            </a:r>
            <a:r>
              <a:rPr lang="en-CA" dirty="0"/>
              <a:t> appears to affect children’s ability to accurately report. As a result, collecting data for the past 24 hours starting from the time at which the recall begins may be preferable to reporting for the prior day, midnight to midnight. ASA24, for example, provides an option for reporting for the past 24 hours. </a:t>
            </a:r>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r>
              <a:rPr lang="en-CA" dirty="0"/>
              <a:t>For young children who are unable to report their own intake, proxy reporting is necessary. The involvement of children is important as they become more independent and parents or other caregivers are not present for all eating occasions. For older children, the involvement of a proxy may be viewed as an intrusion. NHANES uses proxy reporting for children younger than age 6 years, proxy-assisted recalls for children ages 6 to 11 years, and self-report for those ages 12 years and older.</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40</a:t>
            </a:fld>
            <a:endParaRPr lang="en-US"/>
          </a:p>
        </p:txBody>
      </p:sp>
    </p:spTree>
    <p:extLst>
      <p:ext uri="{BB962C8B-B14F-4D97-AF65-F5344CB8AC3E}">
        <p14:creationId xmlns:p14="http://schemas.microsoft.com/office/powerpoint/2010/main" val="17500924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charset="0"/>
              <a:buChar char="•"/>
            </a:pPr>
            <a:r>
              <a:rPr lang="en-US" sz="1600" kern="1200" dirty="0">
                <a:solidFill>
                  <a:schemeClr val="tx1"/>
                </a:solidFill>
                <a:effectLst/>
                <a:latin typeface="+mn-lt"/>
                <a:ea typeface="+mn-ea"/>
                <a:cs typeface="+mn-cs"/>
              </a:rPr>
              <a:t>Similar to 24-hour recalls, food records or diaries (referred to as records subsequently, for simplicity) are intended to capture a detailed account of all foods, beverages, and possibly, supplements consumed on one or more days. </a:t>
            </a:r>
          </a:p>
          <a:p>
            <a:pPr marL="285750" indent="-285750">
              <a:buFont typeface="Arial" charset="0"/>
              <a:buChar char="•"/>
            </a:pPr>
            <a:endParaRPr lang="en-US" sz="1600" kern="1200" dirty="0">
              <a:solidFill>
                <a:schemeClr val="tx1"/>
              </a:solidFill>
              <a:effectLst/>
              <a:latin typeface="+mn-lt"/>
              <a:ea typeface="+mn-ea"/>
              <a:cs typeface="+mn-cs"/>
            </a:endParaRPr>
          </a:p>
          <a:p>
            <a:pPr marL="285750" indent="-285750">
              <a:buFont typeface="Arial" charset="0"/>
              <a:buChar char="•"/>
            </a:pPr>
            <a:r>
              <a:rPr lang="en-US" sz="1600" kern="1200" dirty="0">
                <a:solidFill>
                  <a:schemeClr val="tx1"/>
                </a:solidFill>
                <a:effectLst/>
                <a:latin typeface="+mn-lt"/>
                <a:ea typeface="+mn-ea"/>
                <a:cs typeface="+mn-cs"/>
              </a:rPr>
              <a:t>Records are often kept for a period of 1, 3, or 7 days. </a:t>
            </a:r>
          </a:p>
          <a:p>
            <a:pPr marL="285750" indent="-285750">
              <a:buFont typeface="Arial" charset="0"/>
              <a:buChar char="•"/>
            </a:pPr>
            <a:endParaRPr lang="en-US" sz="1600" kern="1200" dirty="0">
              <a:solidFill>
                <a:schemeClr val="tx1"/>
              </a:solidFill>
              <a:effectLst/>
              <a:latin typeface="+mn-lt"/>
              <a:ea typeface="+mn-ea"/>
              <a:cs typeface="+mn-cs"/>
            </a:endParaRPr>
          </a:p>
          <a:p>
            <a:pPr marL="285750" indent="-285750">
              <a:buFont typeface="Arial" charset="0"/>
              <a:buChar char="•"/>
            </a:pPr>
            <a:r>
              <a:rPr lang="en-US" sz="1600" kern="1200" dirty="0">
                <a:solidFill>
                  <a:schemeClr val="tx1"/>
                </a:solidFill>
                <a:effectLst/>
                <a:latin typeface="+mn-lt"/>
                <a:ea typeface="+mn-ea"/>
                <a:cs typeface="+mn-cs"/>
              </a:rPr>
              <a:t>Similar to recalls, data from records can provide insights into behaviors such as meal patterns and snacking and contextual factors such as where meals were eaten and with whom and other activities during consumption, such as television watching. </a:t>
            </a:r>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41</a:t>
            </a:fld>
            <a:endParaRPr lang="en-US"/>
          </a:p>
        </p:txBody>
      </p:sp>
    </p:spTree>
    <p:extLst>
      <p:ext uri="{BB962C8B-B14F-4D97-AF65-F5344CB8AC3E}">
        <p14:creationId xmlns:p14="http://schemas.microsoft.com/office/powerpoint/2010/main" val="538722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kern="1200" dirty="0">
                <a:solidFill>
                  <a:schemeClr val="tx1"/>
                </a:solidFill>
                <a:effectLst/>
                <a:latin typeface="+mn-lt"/>
                <a:ea typeface="+mn-ea"/>
                <a:cs typeface="+mn-cs"/>
              </a:rPr>
              <a:t>The Registry’s measures and the corresponding User</a:t>
            </a:r>
            <a:r>
              <a:rPr lang="en-US" sz="1200" kern="1200" baseline="0" dirty="0">
                <a:solidFill>
                  <a:schemeClr val="tx1"/>
                </a:solidFill>
                <a:effectLst/>
                <a:latin typeface="+mn-lt"/>
                <a:ea typeface="+mn-ea"/>
                <a:cs typeface="+mn-cs"/>
              </a:rPr>
              <a:t> Guides</a:t>
            </a:r>
            <a:r>
              <a:rPr lang="en-US" sz="1200" kern="1200" dirty="0">
                <a:solidFill>
                  <a:schemeClr val="tx1"/>
                </a:solidFill>
                <a:effectLst/>
                <a:latin typeface="+mn-lt"/>
                <a:ea typeface="+mn-ea"/>
                <a:cs typeface="+mn-cs"/>
              </a:rPr>
              <a:t> focus on four domains that can influence childhood obesity on a population level: </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Individual Diet</a:t>
            </a:r>
            <a:endParaRPr lang="en-US" dirty="0">
              <a:effectLst/>
            </a:endParaRP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Food Environment</a:t>
            </a:r>
            <a:endParaRPr lang="en-US" dirty="0">
              <a:effectLst/>
            </a:endParaRPr>
          </a:p>
          <a:p>
            <a:pPr marL="628650" lvl="1" indent="-171450">
              <a:buFont typeface="Arial" charset="0"/>
              <a:buChar char="•"/>
            </a:pPr>
            <a:endParaRPr lang="en-US" sz="1200" kern="1200" dirty="0">
              <a:solidFill>
                <a:schemeClr val="tx1"/>
              </a:solidFill>
              <a:effectLst/>
              <a:latin typeface="+mn-lt"/>
              <a:ea typeface="+mn-ea"/>
              <a:cs typeface="+mn-cs"/>
            </a:endParaRPr>
          </a:p>
          <a:p>
            <a:pPr marL="628650" lvl="1" indent="-171450">
              <a:buFont typeface="Arial" charset="0"/>
              <a:buChar char="•"/>
            </a:pPr>
            <a:r>
              <a:rPr lang="en-US" sz="1200" kern="1200" dirty="0">
                <a:solidFill>
                  <a:schemeClr val="tx1"/>
                </a:solidFill>
                <a:effectLst/>
                <a:latin typeface="+mn-lt"/>
                <a:ea typeface="+mn-ea"/>
                <a:cs typeface="+mn-cs"/>
              </a:rPr>
              <a:t>Individual Physical Activity </a:t>
            </a:r>
            <a:endParaRPr lang="en-US" dirty="0">
              <a:effectLst/>
            </a:endParaRPr>
          </a:p>
          <a:p>
            <a:pPr marL="628650" lvl="1" indent="-171450">
              <a:buFont typeface="Arial" charset="0"/>
              <a:buChar char="•"/>
            </a:pPr>
            <a:endParaRPr lang="en-US" sz="1200" kern="1200" dirty="0">
              <a:solidFill>
                <a:schemeClr val="tx1"/>
              </a:solidFill>
              <a:effectLst/>
              <a:latin typeface="+mn-lt"/>
              <a:ea typeface="+mn-ea"/>
              <a:cs typeface="+mn-cs"/>
            </a:endParaRPr>
          </a:p>
          <a:p>
            <a:pPr marL="628650" lvl="1" indent="-171450">
              <a:buFont typeface="Arial" charset="0"/>
              <a:buChar char="•"/>
            </a:pPr>
            <a:r>
              <a:rPr lang="en-US" sz="1200" kern="1200" dirty="0">
                <a:solidFill>
                  <a:schemeClr val="tx1"/>
                </a:solidFill>
                <a:effectLst/>
                <a:latin typeface="+mn-lt"/>
                <a:ea typeface="+mn-ea"/>
                <a:cs typeface="+mn-cs"/>
              </a:rPr>
              <a:t>Physical Activity Environment</a:t>
            </a:r>
          </a:p>
          <a:p>
            <a:pPr marL="171450" indent="-171450">
              <a:buFont typeface="Arial" charset="0"/>
              <a:buChar char="•"/>
            </a:pPr>
            <a:endParaRPr lang="en-US" baseline="0"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4</a:t>
            </a:fld>
            <a:endParaRPr lang="en-US" dirty="0"/>
          </a:p>
        </p:txBody>
      </p:sp>
    </p:spTree>
    <p:extLst>
      <p:ext uri="{BB962C8B-B14F-4D97-AF65-F5344CB8AC3E}">
        <p14:creationId xmlns:p14="http://schemas.microsoft.com/office/powerpoint/2010/main" val="1500733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285750" indent="-285750">
              <a:buFont typeface="Arial" charset="0"/>
              <a:buChar char="•"/>
            </a:pPr>
            <a:r>
              <a:rPr lang="en-US" sz="1600" kern="1200" dirty="0">
                <a:solidFill>
                  <a:schemeClr val="tx1"/>
                </a:solidFill>
                <a:effectLst/>
                <a:latin typeface="+mn-lt"/>
                <a:ea typeface="+mn-ea"/>
                <a:cs typeface="+mn-cs"/>
              </a:rPr>
              <a:t>Typically, respondents are given a recording form along with instructions that prompt specific details, such as how each item consumed was prepared. </a:t>
            </a:r>
          </a:p>
          <a:p>
            <a:pPr marL="285750" indent="-285750">
              <a:buFont typeface="Arial" charset="0"/>
              <a:buChar char="•"/>
            </a:pPr>
            <a:endParaRPr lang="en-US" sz="1600" kern="1200" dirty="0">
              <a:solidFill>
                <a:schemeClr val="tx1"/>
              </a:solidFill>
              <a:effectLst/>
              <a:latin typeface="+mn-lt"/>
              <a:ea typeface="+mn-ea"/>
              <a:cs typeface="+mn-cs"/>
            </a:endParaRPr>
          </a:p>
          <a:p>
            <a:pPr marL="742950" lvl="1" indent="-285750">
              <a:buFont typeface="Arial" charset="0"/>
              <a:buChar char="•"/>
            </a:pPr>
            <a:r>
              <a:rPr lang="en-US" sz="1600" kern="1200" dirty="0">
                <a:solidFill>
                  <a:schemeClr val="tx1"/>
                </a:solidFill>
                <a:effectLst/>
                <a:latin typeface="+mn-lt"/>
                <a:ea typeface="+mn-ea"/>
                <a:cs typeface="+mn-cs"/>
              </a:rPr>
              <a:t>The completion of records requires literacy and numeracy. </a:t>
            </a:r>
          </a:p>
          <a:p>
            <a:pPr marL="742950" lvl="1" indent="-285750">
              <a:buFont typeface="Arial" charset="0"/>
              <a:buChar char="•"/>
            </a:pPr>
            <a:endParaRPr lang="en-US" sz="1600" kern="1200" dirty="0">
              <a:solidFill>
                <a:schemeClr val="tx1"/>
              </a:solidFill>
              <a:effectLst/>
              <a:latin typeface="+mn-lt"/>
              <a:ea typeface="+mn-ea"/>
              <a:cs typeface="+mn-cs"/>
            </a:endParaRPr>
          </a:p>
          <a:p>
            <a:pPr marL="285750" lvl="0" indent="-285750">
              <a:buFont typeface="Arial" charset="0"/>
              <a:buChar char="•"/>
            </a:pPr>
            <a:r>
              <a:rPr lang="en-US" sz="1600" kern="1200" dirty="0">
                <a:solidFill>
                  <a:schemeClr val="tx1"/>
                </a:solidFill>
                <a:effectLst/>
                <a:latin typeface="+mn-lt"/>
                <a:ea typeface="+mn-ea"/>
                <a:cs typeface="+mn-cs"/>
              </a:rPr>
              <a:t>Portion size can be estimated using household measures, pictures, or other aids or respondents may be requested to weigh all items using scales or volume measures. </a:t>
            </a:r>
          </a:p>
          <a:p>
            <a:pPr marL="285750" lvl="0" indent="-285750">
              <a:buFont typeface="Arial" charset="0"/>
              <a:buChar char="•"/>
            </a:pPr>
            <a:endParaRPr lang="en-US" sz="1600" kern="1200" dirty="0">
              <a:solidFill>
                <a:schemeClr val="tx1"/>
              </a:solidFill>
              <a:effectLst/>
              <a:latin typeface="+mn-lt"/>
              <a:ea typeface="+mn-ea"/>
              <a:cs typeface="+mn-cs"/>
            </a:endParaRPr>
          </a:p>
          <a:p>
            <a:pPr marL="285750" lvl="0" indent="-285750">
              <a:buFont typeface="Arial" charset="0"/>
              <a:buChar char="•"/>
            </a:pPr>
            <a:r>
              <a:rPr lang="en-US" sz="1600" kern="1200" dirty="0">
                <a:solidFill>
                  <a:schemeClr val="tx1"/>
                </a:solidFill>
                <a:effectLst/>
                <a:latin typeface="+mn-lt"/>
                <a:ea typeface="+mn-ea"/>
                <a:cs typeface="+mn-cs"/>
              </a:rPr>
              <a:t>In some studies, research staff review the completed records with participants to fill in missing details. </a:t>
            </a:r>
          </a:p>
          <a:p>
            <a:pPr marL="285750" lvl="0" indent="-285750">
              <a:buFont typeface="Arial" charset="0"/>
              <a:buChar char="•"/>
            </a:pPr>
            <a:endParaRPr lang="en-US" sz="1600" kern="1200" dirty="0">
              <a:solidFill>
                <a:schemeClr val="tx1"/>
              </a:solidFill>
              <a:effectLst/>
              <a:latin typeface="+mn-l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Food records have also been affected by technological innovation with the advent of mobile device-based records, which may rely on images taken by the respondent before and after consumption of foods or beverages. </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Records require a significant coding effort. Thus, efforts are underway to automate coding using image-based assessment and image recognition. </a:t>
            </a:r>
          </a:p>
          <a:p>
            <a:pPr marL="742950" marR="0" lvl="1"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As capabilities related to image processing and recognition continue to evolve, tools such as the Technology Assisted Dietary Assessment (TADA) have the potential to shift methods of diet assessment with adolescents, who increasingly have access to mobile devices such as smartphones. </a:t>
            </a:r>
          </a:p>
          <a:p>
            <a:pPr marL="742950" marR="0" lvl="1"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Such advances may be useful for improving children’s engagement in dietary assessment, with potential benefits for the accuracy of the data collected. However, ongoing monitoring of the diet using a program on a mobile device may change the dietary patterns that are of interest in a study.</a:t>
            </a:r>
          </a:p>
        </p:txBody>
      </p:sp>
      <p:sp>
        <p:nvSpPr>
          <p:cNvPr id="4" name="Slide Number Placeholder 3"/>
          <p:cNvSpPr>
            <a:spLocks noGrp="1"/>
          </p:cNvSpPr>
          <p:nvPr>
            <p:ph type="sldNum" sz="quarter" idx="10"/>
          </p:nvPr>
        </p:nvSpPr>
        <p:spPr/>
        <p:txBody>
          <a:bodyPr/>
          <a:lstStyle/>
          <a:p>
            <a:fld id="{793AE1AB-F40D-8140-811E-372EDBA6F00E}" type="slidenum">
              <a:rPr lang="en-US" smtClean="0"/>
              <a:pPr/>
              <a:t>42</a:t>
            </a:fld>
            <a:endParaRPr lang="en-US"/>
          </a:p>
        </p:txBody>
      </p:sp>
    </p:spTree>
    <p:extLst>
      <p:ext uri="{BB962C8B-B14F-4D97-AF65-F5344CB8AC3E}">
        <p14:creationId xmlns:p14="http://schemas.microsoft.com/office/powerpoint/2010/main" val="15402863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285750" indent="-285750">
              <a:buFont typeface="Arial" charset="0"/>
              <a:buChar char="•"/>
            </a:pPr>
            <a:r>
              <a:rPr lang="en-US" sz="1600" kern="1200" dirty="0">
                <a:solidFill>
                  <a:schemeClr val="tx1"/>
                </a:solidFill>
                <a:effectLst/>
                <a:latin typeface="+mn-lt"/>
                <a:ea typeface="+mn-ea"/>
                <a:cs typeface="+mn-cs"/>
              </a:rPr>
              <a:t>Records/diaries</a:t>
            </a:r>
            <a:r>
              <a:rPr lang="en-US" sz="1600" kern="1200" baseline="0" dirty="0">
                <a:solidFill>
                  <a:schemeClr val="tx1"/>
                </a:solidFill>
                <a:effectLst/>
                <a:latin typeface="+mn-lt"/>
                <a:ea typeface="+mn-ea"/>
                <a:cs typeface="+mn-cs"/>
              </a:rPr>
              <a:t> share many characteristics with recalls. </a:t>
            </a:r>
          </a:p>
          <a:p>
            <a:pPr marL="285750" indent="-285750">
              <a:buFont typeface="Arial" charset="0"/>
              <a:buChar char="•"/>
            </a:pPr>
            <a:endParaRPr lang="en-US" sz="1600" kern="1200" baseline="0" dirty="0">
              <a:solidFill>
                <a:schemeClr val="tx1"/>
              </a:solidFill>
              <a:effectLst/>
              <a:latin typeface="+mn-lt"/>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The distinction between recalls and records is that with a recall, the respondent reports (i.e., recalls, relying on memory) what was consumed yesterday (or over the past 24 hours) whereas with a record, the respondent keeps track of (i.e., records in real time) what he or she consumes. </a:t>
            </a:r>
          </a:p>
          <a:p>
            <a:endParaRPr lang="en-US" sz="1600" kern="1200" dirty="0">
              <a:solidFill>
                <a:schemeClr val="tx1"/>
              </a:solidFill>
              <a:effectLst/>
              <a:latin typeface="+mn-lt"/>
              <a:ea typeface="+mn-ea"/>
              <a:cs typeface="+mn-cs"/>
            </a:endParaRPr>
          </a:p>
          <a:p>
            <a:pPr marL="1200150" lvl="2" indent="-285750">
              <a:buFont typeface="Arial" charset="0"/>
              <a:buChar char="•"/>
            </a:pPr>
            <a:r>
              <a:rPr lang="en-US" sz="1600" kern="1200" dirty="0">
                <a:solidFill>
                  <a:schemeClr val="tx1"/>
                </a:solidFill>
                <a:effectLst/>
                <a:latin typeface="+mn-lt"/>
                <a:ea typeface="+mn-ea"/>
                <a:cs typeface="+mn-cs"/>
              </a:rPr>
              <a:t>Data collected using records can be affected by reactivity in that individuals may change their eating behavior in response to tracking or monitoring. </a:t>
            </a:r>
          </a:p>
          <a:p>
            <a:pPr marL="742950" lvl="1" indent="-285750">
              <a:buFont typeface="Arial" charset="0"/>
              <a:buChar char="•"/>
            </a:pPr>
            <a:endParaRPr lang="en-US" sz="1600" kern="1200" dirty="0">
              <a:solidFill>
                <a:schemeClr val="tx1"/>
              </a:solidFill>
              <a:effectLst/>
              <a:latin typeface="+mn-lt"/>
              <a:ea typeface="+mn-ea"/>
              <a:cs typeface="+mn-cs"/>
            </a:endParaRPr>
          </a:p>
          <a:p>
            <a:pPr marL="1200150" lvl="2" indent="-285750">
              <a:buFont typeface="Arial" charset="0"/>
              <a:buChar char="•"/>
            </a:pPr>
            <a:r>
              <a:rPr lang="en-US" sz="1600" kern="1200" dirty="0">
                <a:solidFill>
                  <a:schemeClr val="tx1"/>
                </a:solidFill>
                <a:effectLst/>
                <a:latin typeface="+mn-lt"/>
                <a:ea typeface="+mn-ea"/>
                <a:cs typeface="+mn-cs"/>
              </a:rPr>
              <a:t>For some intervention studies, this form of self-monitoring and its implications for eating patterns may be the desired effect of the use of food records. However, in studies aiming to capture usual intake, reactivity is a source of error. </a:t>
            </a:r>
          </a:p>
          <a:p>
            <a:pPr marL="1200150" lvl="2" indent="-285750">
              <a:buFont typeface="Arial" charset="0"/>
              <a:buChar char="•"/>
            </a:pPr>
            <a:endParaRPr lang="en-US" sz="1600" kern="1200" dirty="0">
              <a:solidFill>
                <a:schemeClr val="tx1"/>
              </a:solidFill>
              <a:effectLst/>
              <a:latin typeface="+mn-lt"/>
              <a:ea typeface="+mn-ea"/>
              <a:cs typeface="+mn-cs"/>
            </a:endParaRPr>
          </a:p>
          <a:p>
            <a:pPr marL="742950" lvl="1" indent="-285750">
              <a:buFont typeface="Arial" charset="0"/>
              <a:buChar char="•"/>
            </a:pPr>
            <a:r>
              <a:rPr lang="en-US" sz="1600" kern="1200" dirty="0">
                <a:solidFill>
                  <a:schemeClr val="tx1"/>
                </a:solidFill>
                <a:effectLst/>
                <a:latin typeface="+mn-lt"/>
                <a:ea typeface="+mn-ea"/>
                <a:cs typeface="+mn-cs"/>
              </a:rPr>
              <a:t>As with recalls, data collected using records can be affected by inaccuracies in portion size estimation (if estimated rather than weighed) and social desirability biases likely contribute to misreporting of some foods and beverages. </a:t>
            </a:r>
          </a:p>
        </p:txBody>
      </p:sp>
      <p:sp>
        <p:nvSpPr>
          <p:cNvPr id="4" name="Slide Number Placeholder 3"/>
          <p:cNvSpPr>
            <a:spLocks noGrp="1"/>
          </p:cNvSpPr>
          <p:nvPr>
            <p:ph type="sldNum" sz="quarter" idx="10"/>
          </p:nvPr>
        </p:nvSpPr>
        <p:spPr/>
        <p:txBody>
          <a:bodyPr/>
          <a:lstStyle/>
          <a:p>
            <a:fld id="{793AE1AB-F40D-8140-811E-372EDBA6F00E}" type="slidenum">
              <a:rPr lang="en-US" smtClean="0"/>
              <a:pPr/>
              <a:t>43</a:t>
            </a:fld>
            <a:endParaRPr lang="en-US"/>
          </a:p>
        </p:txBody>
      </p:sp>
    </p:spTree>
    <p:extLst>
      <p:ext uri="{BB962C8B-B14F-4D97-AF65-F5344CB8AC3E}">
        <p14:creationId xmlns:p14="http://schemas.microsoft.com/office/powerpoint/2010/main" val="3797798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As</a:t>
            </a:r>
            <a:r>
              <a:rPr lang="en-US" sz="1600" kern="1200" baseline="0" dirty="0">
                <a:solidFill>
                  <a:schemeClr val="tx1"/>
                </a:solidFill>
                <a:effectLst/>
                <a:latin typeface="+mn-lt"/>
                <a:ea typeface="+mn-ea"/>
                <a:cs typeface="+mn-cs"/>
              </a:rPr>
              <a:t> with recalls, r</a:t>
            </a:r>
            <a:r>
              <a:rPr lang="en-US" sz="1600" kern="1200" dirty="0">
                <a:solidFill>
                  <a:schemeClr val="tx1"/>
                </a:solidFill>
                <a:effectLst/>
                <a:latin typeface="+mn-lt"/>
                <a:ea typeface="+mn-ea"/>
                <a:cs typeface="+mn-cs"/>
              </a:rPr>
              <a:t>egarding usual intake, a single administration (e.g., 1-day or 3-day record) among a group can provide an estimate of mean usual intake; but for estimates related to the distribution of usual intakes (e.g., prevalence below/above a threshold), it is necessary to collect repeat nonconsecutive</a:t>
            </a:r>
            <a:r>
              <a:rPr lang="en-US" sz="1600" kern="1200" baseline="0" dirty="0">
                <a:solidFill>
                  <a:schemeClr val="tx1"/>
                </a:solidFill>
                <a:effectLst/>
                <a:latin typeface="+mn-lt"/>
                <a:ea typeface="+mn-ea"/>
                <a:cs typeface="+mn-cs"/>
              </a:rPr>
              <a:t> administrations </a:t>
            </a:r>
            <a:r>
              <a:rPr lang="en-US" sz="1600" kern="1200" dirty="0">
                <a:solidFill>
                  <a:schemeClr val="tx1"/>
                </a:solidFill>
                <a:effectLst/>
                <a:latin typeface="+mn-lt"/>
                <a:ea typeface="+mn-ea"/>
                <a:cs typeface="+mn-cs"/>
              </a:rPr>
              <a:t>from at least a subsample to enable accounting for day-to-day variation in intake. </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For episodically</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consumed dietary components (i.e., components such as dark-green vegetables that are consumed irregularly by most persons in the target group), it may be necessary to collect additional replicates</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to achieve a sufficient number that include that food or nutrient. </a:t>
            </a:r>
          </a:p>
          <a:p>
            <a:pPr marL="742950" marR="0" lvl="1"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For non-episodically</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consumed components (i.e., components such as refined grains or added sugars that are consumed regularly by most persons in the target group), this is not the case.</a:t>
            </a:r>
          </a:p>
        </p:txBody>
      </p:sp>
      <p:sp>
        <p:nvSpPr>
          <p:cNvPr id="4" name="Slide Number Placeholder 3"/>
          <p:cNvSpPr>
            <a:spLocks noGrp="1"/>
          </p:cNvSpPr>
          <p:nvPr>
            <p:ph type="sldNum" sz="quarter" idx="10"/>
          </p:nvPr>
        </p:nvSpPr>
        <p:spPr/>
        <p:txBody>
          <a:bodyPr/>
          <a:lstStyle/>
          <a:p>
            <a:fld id="{793AE1AB-F40D-8140-811E-372EDBA6F00E}" type="slidenum">
              <a:rPr lang="en-US" smtClean="0"/>
              <a:pPr/>
              <a:t>44</a:t>
            </a:fld>
            <a:endParaRPr lang="en-US"/>
          </a:p>
        </p:txBody>
      </p:sp>
    </p:spTree>
    <p:extLst>
      <p:ext uri="{BB962C8B-B14F-4D97-AF65-F5344CB8AC3E}">
        <p14:creationId xmlns:p14="http://schemas.microsoft.com/office/powerpoint/2010/main" val="779307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171450" indent="-171450">
              <a:buFont typeface="Arial" panose="020B0604020202020204" pitchFamily="34" charset="0"/>
              <a:buChar char="•"/>
            </a:pPr>
            <a:r>
              <a:rPr lang="en-CA" dirty="0"/>
              <a:t>Completion of food records requires a minimum level of literacy and the ability to legibly write what was consumed (or to search or browse for foods and beverages, in the case of technology-based approaches). Children must also have some basic knowledge of foods, how they are prepared, and the ability to quantify intake.</a:t>
            </a:r>
          </a:p>
          <a:p>
            <a:pPr marL="171450" indent="-171450">
              <a:buFont typeface="Arial" panose="020B0604020202020204" pitchFamily="34" charset="0"/>
              <a:buChar char="•"/>
            </a:pPr>
            <a:endParaRPr lang="en-CA" dirty="0"/>
          </a:p>
          <a:p>
            <a:pPr marL="628650" lvl="1" indent="-171450">
              <a:buFont typeface="Arial" panose="020B0604020202020204" pitchFamily="34" charset="0"/>
              <a:buChar char="•"/>
            </a:pPr>
            <a:r>
              <a:rPr lang="en-CA" dirty="0"/>
              <a:t>For young children who are unable to report their own intake, proxy reporting is necessary. The involvement of children is important as they become more independent and parents or other caregivers are not present for all eating occasions. </a:t>
            </a:r>
          </a:p>
          <a:p>
            <a:pPr marL="171450" indent="-171450">
              <a:buFont typeface="Arial" panose="020B0604020202020204" pitchFamily="34" charset="0"/>
              <a:buChar char="•"/>
            </a:pPr>
            <a:endParaRPr lang="en-CA"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The burden associated with the completion of food records/diaries may result in compliance issues. With multiple days of recording, boredom and fatigue are possible.</a:t>
            </a:r>
            <a:r>
              <a:rPr lang="en-CA" baseline="0" dirty="0"/>
              <a:t> </a:t>
            </a:r>
            <a:r>
              <a:rPr lang="en-CA" dirty="0"/>
              <a:t>As children get older and become more independent, they may be irritated by the need to record their intake at multiple points throughout the day.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a:p>
            <a:pPr marL="171450" indent="-171450">
              <a:buFont typeface="Arial" panose="020B0604020202020204" pitchFamily="34" charset="0"/>
              <a:buChar char="•"/>
            </a:pPr>
            <a:r>
              <a:rPr lang="en-CA" dirty="0"/>
              <a:t>Additional consideration:</a:t>
            </a:r>
          </a:p>
          <a:p>
            <a:pPr marL="171450" indent="-171450">
              <a:buFont typeface="Arial" panose="020B0604020202020204" pitchFamily="34" charset="0"/>
              <a:buChar char="•"/>
            </a:pPr>
            <a:endParaRPr lang="en-CA" dirty="0"/>
          </a:p>
          <a:p>
            <a:pPr marL="628650" lvl="1" indent="-171450">
              <a:buFont typeface="Arial" panose="020B0604020202020204" pitchFamily="34" charset="0"/>
              <a:buChar char="•"/>
            </a:pPr>
            <a:r>
              <a:rPr lang="en-CA" dirty="0"/>
              <a:t>The accuracy of dietary records/diaries may be improved with initial training and follow up review and verification of all details with the child or proxy. As with recalls, probes should be phrased in a neutral manner to avoid eliciting social desirability or other forms of bias.</a:t>
            </a:r>
          </a:p>
        </p:txBody>
      </p:sp>
      <p:sp>
        <p:nvSpPr>
          <p:cNvPr id="4" name="Slide Number Placeholder 3"/>
          <p:cNvSpPr>
            <a:spLocks noGrp="1"/>
          </p:cNvSpPr>
          <p:nvPr>
            <p:ph type="sldNum" sz="quarter" idx="10"/>
          </p:nvPr>
        </p:nvSpPr>
        <p:spPr/>
        <p:txBody>
          <a:bodyPr/>
          <a:lstStyle/>
          <a:p>
            <a:fld id="{793AE1AB-F40D-8140-811E-372EDBA6F00E}" type="slidenum">
              <a:rPr lang="en-US" smtClean="0"/>
              <a:pPr/>
              <a:t>45</a:t>
            </a:fld>
            <a:endParaRPr lang="en-US"/>
          </a:p>
        </p:txBody>
      </p:sp>
    </p:spTree>
    <p:extLst>
      <p:ext uri="{BB962C8B-B14F-4D97-AF65-F5344CB8AC3E}">
        <p14:creationId xmlns:p14="http://schemas.microsoft.com/office/powerpoint/2010/main" val="13387286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US" sz="1600" kern="1200" dirty="0">
                <a:solidFill>
                  <a:schemeClr val="tx1"/>
                </a:solidFill>
                <a:effectLst/>
                <a:latin typeface="+mn-lt"/>
                <a:ea typeface="+mn-ea"/>
                <a:cs typeface="+mn-cs"/>
              </a:rPr>
              <a:t>The aim of food frequency questionnaires is to gather information about the frequency with which different foods and beverages are consumed over some period of time, often the last month or year. </a:t>
            </a:r>
          </a:p>
          <a:p>
            <a:pPr marL="285750" indent="-285750">
              <a:buFont typeface="Arial" charset="0"/>
              <a:buChar char="•"/>
            </a:pPr>
            <a:endParaRPr lang="en-US" sz="1600" kern="1200" dirty="0">
              <a:solidFill>
                <a:schemeClr val="tx1"/>
              </a:solidFill>
              <a:effectLst/>
              <a:latin typeface="+mn-lt"/>
              <a:ea typeface="+mn-ea"/>
              <a:cs typeface="+mn-cs"/>
            </a:endParaRPr>
          </a:p>
          <a:p>
            <a:pPr marL="285750" indent="-285750">
              <a:buFont typeface="Arial" charset="0"/>
              <a:buChar char="•"/>
            </a:pPr>
            <a:r>
              <a:rPr lang="en-US" sz="1600" kern="1200" dirty="0">
                <a:solidFill>
                  <a:schemeClr val="tx1"/>
                </a:solidFill>
                <a:effectLst/>
                <a:latin typeface="+mn-lt"/>
                <a:ea typeface="+mn-ea"/>
                <a:cs typeface="+mn-cs"/>
              </a:rPr>
              <a:t>Frequency questionnaires may prompt for typical or usual portion size, sometimes using images intended to facilitate accuracy of reporting. </a:t>
            </a:r>
          </a:p>
          <a:p>
            <a:pPr marL="285750" indent="-285750">
              <a:buFont typeface="Arial" charset="0"/>
              <a:buChar char="•"/>
            </a:pPr>
            <a:endParaRPr lang="en-US" sz="1600" kern="1200" dirty="0">
              <a:solidFill>
                <a:schemeClr val="tx1"/>
              </a:solidFill>
              <a:effectLst/>
              <a:latin typeface="+mn-lt"/>
              <a:ea typeface="+mn-ea"/>
              <a:cs typeface="+mn-cs"/>
            </a:endParaRPr>
          </a:p>
          <a:p>
            <a:pPr marL="285750" indent="-285750">
              <a:buFont typeface="Arial" charset="0"/>
              <a:buChar char="•"/>
            </a:pPr>
            <a:r>
              <a:rPr lang="en-US" sz="1600" kern="1200" dirty="0">
                <a:solidFill>
                  <a:schemeClr val="tx1"/>
                </a:solidFill>
                <a:effectLst/>
                <a:latin typeface="+mn-lt"/>
                <a:ea typeface="+mn-ea"/>
                <a:cs typeface="+mn-cs"/>
              </a:rPr>
              <a:t>Questions regarding how often supplements are taken and usual dosages may also be included. </a:t>
            </a:r>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46</a:t>
            </a:fld>
            <a:endParaRPr lang="en-US"/>
          </a:p>
        </p:txBody>
      </p:sp>
    </p:spTree>
    <p:extLst>
      <p:ext uri="{BB962C8B-B14F-4D97-AF65-F5344CB8AC3E}">
        <p14:creationId xmlns:p14="http://schemas.microsoft.com/office/powerpoint/2010/main" val="15062258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285750" indent="-285750">
              <a:buFont typeface="Arial" charset="0"/>
              <a:buChar char="•"/>
            </a:pPr>
            <a:r>
              <a:rPr lang="en-US" sz="1600" kern="1200" dirty="0">
                <a:solidFill>
                  <a:schemeClr val="tx1"/>
                </a:solidFill>
                <a:effectLst/>
                <a:latin typeface="+mn-lt"/>
                <a:ea typeface="+mn-ea"/>
                <a:cs typeface="+mn-cs"/>
              </a:rPr>
              <a:t>Depending on the comprehensiveness of the items included and their representation of the foods consumed by the target group, they may capture total diet or particular aspects of the diet. </a:t>
            </a:r>
          </a:p>
          <a:p>
            <a:pPr marL="285750" indent="-285750">
              <a:buFont typeface="Arial" charset="0"/>
              <a:buChar char="•"/>
            </a:pPr>
            <a:endParaRPr lang="en-US" sz="1600" kern="1200" dirty="0">
              <a:solidFill>
                <a:schemeClr val="tx1"/>
              </a:solidFill>
              <a:effectLst/>
              <a:latin typeface="+mn-lt"/>
              <a:ea typeface="+mn-ea"/>
              <a:cs typeface="+mn-cs"/>
            </a:endParaRPr>
          </a:p>
          <a:p>
            <a:pPr marL="742950" lvl="1" indent="-285750">
              <a:buFont typeface="Arial" charset="0"/>
              <a:buChar char="•"/>
            </a:pPr>
            <a:r>
              <a:rPr lang="en-US" sz="1600" kern="1200" dirty="0">
                <a:solidFill>
                  <a:schemeClr val="tx1"/>
                </a:solidFill>
                <a:effectLst/>
                <a:latin typeface="+mn-lt"/>
                <a:ea typeface="+mn-ea"/>
                <a:cs typeface="+mn-cs"/>
              </a:rPr>
              <a:t>A questionnaire aimed at capturing total diet can be lengthy, requiring 30 to 60 minutes to complete. </a:t>
            </a:r>
          </a:p>
          <a:p>
            <a:pPr marL="742950" lvl="1" indent="-285750">
              <a:buFont typeface="Arial" charset="0"/>
              <a:buChar char="•"/>
            </a:pPr>
            <a:endParaRPr lang="en-US" sz="1600" kern="1200" dirty="0">
              <a:solidFill>
                <a:schemeClr val="tx1"/>
              </a:solidFill>
              <a:effectLst/>
              <a:latin typeface="+mn-lt"/>
              <a:ea typeface="+mn-ea"/>
              <a:cs typeface="+mn-cs"/>
            </a:endParaRPr>
          </a:p>
          <a:p>
            <a:pPr marL="285750" lvl="0" indent="-285750">
              <a:buFont typeface="Arial" charset="0"/>
              <a:buChar char="•"/>
            </a:pPr>
            <a:r>
              <a:rPr lang="en-US" sz="1600" kern="1200" dirty="0">
                <a:solidFill>
                  <a:schemeClr val="tx1"/>
                </a:solidFill>
                <a:effectLst/>
                <a:latin typeface="+mn-lt"/>
                <a:ea typeface="+mn-ea"/>
                <a:cs typeface="+mn-cs"/>
              </a:rPr>
              <a:t>Given linkage to a food composition database, estimated nutrient intakes can be generated, though these have been shown to be affected by significant bias, at least for energy and the nutrients for which recovery biomarkers have been identified. Thus, estimating mean intake among populations using frequency data is not recommended. </a:t>
            </a:r>
          </a:p>
          <a:p>
            <a:pPr marL="285750" indent="-285750">
              <a:buFont typeface="Arial" charset="0"/>
              <a:buChar char="•"/>
            </a:pPr>
            <a:endParaRPr lang="en-US" sz="1600" kern="1200" dirty="0">
              <a:solidFill>
                <a:schemeClr val="tx1"/>
              </a:solidFill>
              <a:effectLst/>
              <a:latin typeface="+mn-lt"/>
              <a:ea typeface="+mn-ea"/>
              <a:cs typeface="+mn-cs"/>
            </a:endParaRPr>
          </a:p>
          <a:p>
            <a:pPr marL="285750" indent="-285750">
              <a:buFont typeface="Arial" charset="0"/>
              <a:buChar char="•"/>
            </a:pPr>
            <a:r>
              <a:rPr lang="en-US" sz="1600" kern="1200" dirty="0">
                <a:solidFill>
                  <a:schemeClr val="tx1"/>
                </a:solidFill>
                <a:effectLst/>
                <a:latin typeface="+mn-lt"/>
                <a:ea typeface="+mn-ea"/>
                <a:cs typeface="+mn-cs"/>
              </a:rPr>
              <a:t>Given that the list of foods and beverages is finite, error can come about if the questionnaire does not appropriately cover items commonly consumed by the target population. Thus, it is important the questionnaire is tailored to the target population. However, this tailoring, resulting in many different food frequency questionnaires for use with different populations, may pose a barrier in terms of comparability across studies and pooling of data. </a:t>
            </a:r>
          </a:p>
          <a:p>
            <a:pPr marL="285750" indent="-285750">
              <a:buFont typeface="Arial" charset="0"/>
              <a:buChar char="•"/>
            </a:pPr>
            <a:endParaRPr lang="en-US" sz="1600" kern="1200" dirty="0">
              <a:solidFill>
                <a:schemeClr val="tx1"/>
              </a:solidFill>
              <a:effectLst/>
              <a:latin typeface="+mn-lt"/>
              <a:ea typeface="+mn-ea"/>
              <a:cs typeface="+mn-cs"/>
            </a:endParaRPr>
          </a:p>
          <a:p>
            <a:pPr marL="285750" indent="-285750">
              <a:buFont typeface="Arial" charset="0"/>
              <a:buChar char="•"/>
            </a:pPr>
            <a:r>
              <a:rPr lang="en-US" sz="1600" kern="1200" dirty="0">
                <a:solidFill>
                  <a:schemeClr val="tx1"/>
                </a:solidFill>
                <a:effectLst/>
                <a:latin typeface="+mn-lt"/>
                <a:ea typeface="+mn-ea"/>
                <a:cs typeface="+mn-cs"/>
              </a:rPr>
              <a:t>Unlike the short-term methods, food frequency questionnaires generally do not provide insights into aspects such as patterning of meals and snacks, where foods and beverages are eaten and sourced, other activities engaged in while eating, and similar constructs that may be salient to obesity-related research. </a:t>
            </a:r>
          </a:p>
          <a:p>
            <a:pPr marL="285750" indent="-285750">
              <a:buFont typeface="Arial" charset="0"/>
              <a:buChar char="•"/>
            </a:pPr>
            <a:endParaRPr lang="en-US" sz="1600" kern="1200" dirty="0">
              <a:solidFill>
                <a:schemeClr val="tx1"/>
              </a:solidFill>
              <a:effectLst/>
              <a:latin typeface="+mn-lt"/>
              <a:ea typeface="+mn-ea"/>
              <a:cs typeface="+mn-cs"/>
            </a:endParaRPr>
          </a:p>
          <a:p>
            <a:pPr marL="285750" indent="-285750">
              <a:buFont typeface="Arial" charset="0"/>
              <a:buChar char="•"/>
            </a:pPr>
            <a:r>
              <a:rPr lang="en-US" sz="1600" kern="1200" dirty="0">
                <a:solidFill>
                  <a:schemeClr val="tx1"/>
                </a:solidFill>
                <a:effectLst/>
                <a:latin typeface="+mn-lt"/>
                <a:ea typeface="+mn-ea"/>
                <a:cs typeface="+mn-cs"/>
              </a:rPr>
              <a:t>In terms of technology in food frequency questionnaires, this is typically limited to web-based administration.</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47</a:t>
            </a:fld>
            <a:endParaRPr lang="en-US"/>
          </a:p>
        </p:txBody>
      </p:sp>
    </p:spTree>
    <p:extLst>
      <p:ext uri="{BB962C8B-B14F-4D97-AF65-F5344CB8AC3E}">
        <p14:creationId xmlns:p14="http://schemas.microsoft.com/office/powerpoint/2010/main" val="14218238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US" sz="1600" kern="1200" dirty="0">
                <a:solidFill>
                  <a:schemeClr val="tx1"/>
                </a:solidFill>
                <a:effectLst/>
                <a:latin typeface="+mn-lt"/>
                <a:ea typeface="+mn-ea"/>
                <a:cs typeface="+mn-cs"/>
              </a:rPr>
              <a:t>Contributors to error in data collected using food frequency questionnaires include imperfect long-term memory and the cognitive tasks associated with averaging frequency of consumption (and possibly amounts typically consumed) over a period of time such as a month or a year. </a:t>
            </a:r>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48</a:t>
            </a:fld>
            <a:endParaRPr lang="en-US"/>
          </a:p>
        </p:txBody>
      </p:sp>
    </p:spTree>
    <p:extLst>
      <p:ext uri="{BB962C8B-B14F-4D97-AF65-F5344CB8AC3E}">
        <p14:creationId xmlns:p14="http://schemas.microsoft.com/office/powerpoint/2010/main" val="17431911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Screeners are brief instruments that enable the collection of basic information about particular foods or beverages or other dietary behaviors. </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Screeners may query the frequency of intake of certain foods or beverages and thus may be thought of as short food frequency questionnaires, usually without questions regarding portion sizes. </a:t>
            </a:r>
          </a:p>
          <a:p>
            <a:pPr marL="742950" marR="0" lvl="1"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Alternately, screeners may ask about dietary practices, including routine use of items such as butter on bread.</a:t>
            </a:r>
          </a:p>
        </p:txBody>
      </p:sp>
      <p:sp>
        <p:nvSpPr>
          <p:cNvPr id="4" name="Slide Number Placeholder 3"/>
          <p:cNvSpPr>
            <a:spLocks noGrp="1"/>
          </p:cNvSpPr>
          <p:nvPr>
            <p:ph type="sldNum" sz="quarter" idx="10"/>
          </p:nvPr>
        </p:nvSpPr>
        <p:spPr/>
        <p:txBody>
          <a:bodyPr/>
          <a:lstStyle/>
          <a:p>
            <a:fld id="{793AE1AB-F40D-8140-811E-372EDBA6F00E}" type="slidenum">
              <a:rPr lang="en-US" smtClean="0"/>
              <a:pPr/>
              <a:t>49</a:t>
            </a:fld>
            <a:endParaRPr lang="en-US"/>
          </a:p>
        </p:txBody>
      </p:sp>
    </p:spTree>
    <p:extLst>
      <p:ext uri="{BB962C8B-B14F-4D97-AF65-F5344CB8AC3E}">
        <p14:creationId xmlns:p14="http://schemas.microsoft.com/office/powerpoint/2010/main" val="3894167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Similar to food frequency questionnaires, screeners tend to be self-administered. However, they can be very quick to complete (i.e., less than 15 minutes). </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Also similar to frequency</a:t>
            </a:r>
            <a:r>
              <a:rPr lang="en-US" sz="1200" kern="1200" baseline="0" dirty="0">
                <a:solidFill>
                  <a:schemeClr val="tx1"/>
                </a:solidFill>
                <a:effectLst/>
                <a:latin typeface="+mn-lt"/>
                <a:ea typeface="+mn-ea"/>
                <a:cs typeface="+mn-cs"/>
              </a:rPr>
              <a:t> questionnaires, screeners must be tailored to ensure they capture the main sources of the dietary component(s) of interest.</a:t>
            </a:r>
            <a:endParaRPr lang="en-US" sz="1200" kern="1200" dirty="0">
              <a:solidFill>
                <a:schemeClr val="tx1"/>
              </a:solidFill>
              <a:effectLst/>
              <a:latin typeface="+mn-l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Information regarding patterning of food consumption and other contextual information are not collected unless queried separately.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93AE1AB-F40D-8140-811E-372EDBA6F00E}" type="slidenum">
              <a:rPr lang="en-US" smtClean="0"/>
              <a:pPr/>
              <a:t>50</a:t>
            </a:fld>
            <a:endParaRPr lang="en-US"/>
          </a:p>
        </p:txBody>
      </p:sp>
    </p:spTree>
    <p:extLst>
      <p:ext uri="{BB962C8B-B14F-4D97-AF65-F5344CB8AC3E}">
        <p14:creationId xmlns:p14="http://schemas.microsoft.com/office/powerpoint/2010/main" val="23719220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Data collected using screeners are affected by similar sources of error as those collected using food frequency questionnaires. They cannot be used to estimate total diet. As with frequency questionnaires, the use of screeners to estimate mean intakes among populations or subpopulations is not recommended. </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Screeners may be of particular use for dietary components that are not widely spread through different sources in the food supply, such as sugar-sweetened beverages, whereas they are likely to be less useful in terms of quality of data for components such as fruits and vegetables that can be consumed in many different forms and as part of mixed dishes. </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51</a:t>
            </a:fld>
            <a:endParaRPr lang="en-US"/>
          </a:p>
        </p:txBody>
      </p:sp>
    </p:spTree>
    <p:extLst>
      <p:ext uri="{BB962C8B-B14F-4D97-AF65-F5344CB8AC3E}">
        <p14:creationId xmlns:p14="http://schemas.microsoft.com/office/powerpoint/2010/main" val="828394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buFont typeface="Arial" charset="0"/>
              <a:buChar char="•"/>
            </a:pPr>
            <a:r>
              <a:rPr lang="en-US" sz="1200" kern="1200" dirty="0">
                <a:solidFill>
                  <a:schemeClr val="tx1"/>
                </a:solidFill>
                <a:effectLst/>
                <a:latin typeface="+mn-lt"/>
                <a:ea typeface="+mn-ea"/>
                <a:cs typeface="+mn-cs"/>
              </a:rPr>
              <a:t>This presentation describes the User Guide for </a:t>
            </a:r>
            <a:r>
              <a:rPr lang="en-US" sz="1200" b="1" kern="1200" dirty="0">
                <a:solidFill>
                  <a:schemeClr val="tx1"/>
                </a:solidFill>
                <a:effectLst/>
                <a:latin typeface="+mn-lt"/>
                <a:ea typeface="+mn-ea"/>
                <a:cs typeface="+mn-cs"/>
              </a:rPr>
              <a:t>Individual Diet</a:t>
            </a:r>
            <a:r>
              <a:rPr lang="en-US" sz="1200" kern="1200" dirty="0">
                <a:solidFill>
                  <a:schemeClr val="tx1"/>
                </a:solidFill>
                <a:effectLst/>
                <a:latin typeface="+mn-lt"/>
                <a:ea typeface="+mn-ea"/>
                <a:cs typeface="+mn-cs"/>
              </a:rPr>
              <a:t>, for which a plethora of measures are available. </a:t>
            </a:r>
          </a:p>
          <a:p>
            <a:pPr marL="171450" indent="-171450">
              <a:buFont typeface="Arial" charset="0"/>
              <a:buChar char="•"/>
            </a:pPr>
            <a:endParaRPr lang="en-US" sz="1200" kern="1200" dirty="0">
              <a:solidFill>
                <a:schemeClr val="tx1"/>
              </a:solidFill>
              <a:effectLst/>
              <a:latin typeface="+mn-lt"/>
              <a:ea typeface="+mn-ea"/>
              <a:cs typeface="+mn-cs"/>
            </a:endParaRPr>
          </a:p>
          <a:p>
            <a:pPr marL="628650" lvl="1" indent="-171450">
              <a:buFont typeface="Arial" charset="0"/>
              <a:buChar char="•"/>
            </a:pPr>
            <a:r>
              <a:rPr lang="en-US" sz="1200" kern="1200" dirty="0">
                <a:solidFill>
                  <a:schemeClr val="tx1"/>
                </a:solidFill>
                <a:effectLst/>
                <a:latin typeface="+mn-lt"/>
                <a:ea typeface="+mn-ea"/>
                <a:cs typeface="+mn-cs"/>
              </a:rPr>
              <a:t>Dietary behavior is complex, and so is its measurement. Nonetheless, measuring dietary behaviors can provide extremely useful information. However, due to the varying characteristics, strengths, and weaknesses of different measures, and corresponding degrees of appropriateness for particular applications, choosing the most appropriate tool for a given population and purpose can be a challenging task. </a:t>
            </a:r>
          </a:p>
          <a:p>
            <a:pPr marL="171450" indent="-171450">
              <a:buFont typeface="Arial" charset="0"/>
              <a:buChar char="•"/>
            </a:pPr>
            <a:endParaRPr lang="en-US" sz="1200" kern="1200" dirty="0">
              <a:solidFill>
                <a:schemeClr val="tx1"/>
              </a:solidFill>
              <a:effectLst/>
              <a:latin typeface="+mn-lt"/>
              <a:ea typeface="+mn-ea"/>
              <a:cs typeface="+mn-cs"/>
            </a:endParaRPr>
          </a:p>
          <a:p>
            <a:pPr marL="628650" lvl="1" indent="-171450">
              <a:buFont typeface="Arial" charset="0"/>
              <a:buChar char="•"/>
            </a:pPr>
            <a:r>
              <a:rPr lang="en-US" sz="1200" kern="1200" dirty="0">
                <a:solidFill>
                  <a:schemeClr val="tx1"/>
                </a:solidFill>
                <a:effectLst/>
                <a:latin typeface="+mn-lt"/>
                <a:ea typeface="+mn-ea"/>
                <a:cs typeface="+mn-cs"/>
              </a:rPr>
              <a:t>The goal of this User Guide is to help researchers and practitioners make effective use of the Individual Diet domain within the Measures Registry, as well as complementary resources, to select the best possible measures to conduct population surveillance of dietary behavior, to assess dietary determinants of disease and health outcomes, and to evaluate policy and program interventions. The User Guide also aims to help users consider salient issues related to administration of measures, data analysis, and interpretation and reporting of the resulting data. </a:t>
            </a:r>
          </a:p>
          <a:p>
            <a:pPr marL="171450" indent="-171450">
              <a:buFont typeface="Arial" charset="0"/>
              <a:buChar char="•"/>
            </a:pPr>
            <a:endParaRPr lang="en-US" sz="1200" kern="1200" dirty="0">
              <a:solidFill>
                <a:schemeClr val="tx1"/>
              </a:solidFill>
              <a:effectLst/>
              <a:latin typeface="+mn-lt"/>
              <a:ea typeface="+mn-ea"/>
              <a:cs typeface="+mn-cs"/>
            </a:endParaRPr>
          </a:p>
          <a:p>
            <a:pPr marL="628650" lvl="1" indent="-171450">
              <a:buFont typeface="Arial" charset="0"/>
              <a:buChar char="•"/>
            </a:pPr>
            <a:r>
              <a:rPr lang="en-US" sz="1200" kern="1200" dirty="0">
                <a:solidFill>
                  <a:schemeClr val="tx1"/>
                </a:solidFill>
                <a:effectLst/>
                <a:latin typeface="+mn-lt"/>
                <a:ea typeface="+mn-ea"/>
                <a:cs typeface="+mn-cs"/>
              </a:rPr>
              <a:t>The User Guide does </a:t>
            </a:r>
            <a:r>
              <a:rPr lang="en-US" sz="1200" u="sng"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provide a comprehensive summary of each of the measures, an evaluation of the measures, or a compilation of research using the measures, but rather, addresses concepts associated with the measurement of dietary behaviors broadly.</a:t>
            </a:r>
            <a:r>
              <a:rPr lang="en-US" dirty="0">
                <a:effectLst/>
              </a:rPr>
              <a:t> </a:t>
            </a:r>
            <a:endParaRPr lang="en-US" baseline="0"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5</a:t>
            </a:fld>
            <a:endParaRPr lang="en-US" dirty="0"/>
          </a:p>
        </p:txBody>
      </p:sp>
    </p:spTree>
    <p:extLst>
      <p:ext uri="{BB962C8B-B14F-4D97-AF65-F5344CB8AC3E}">
        <p14:creationId xmlns:p14="http://schemas.microsoft.com/office/powerpoint/2010/main" val="12039503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1450" indent="-171450">
              <a:buFont typeface="Arial" panose="020B0604020202020204" pitchFamily="34" charset="0"/>
              <a:buChar char="•"/>
            </a:pPr>
            <a:r>
              <a:rPr lang="en-US" sz="1200" b="0" kern="1200" dirty="0">
                <a:solidFill>
                  <a:schemeClr val="tx1"/>
                </a:solidFill>
                <a:effectLst/>
                <a:latin typeface="+mn-lt"/>
                <a:ea typeface="+mn-ea"/>
                <a:cs typeface="+mn-cs"/>
              </a:rPr>
              <a:t>Given their limitations, </a:t>
            </a:r>
            <a:r>
              <a:rPr lang="en-US" sz="1200" b="0" kern="1200" baseline="0" dirty="0">
                <a:solidFill>
                  <a:schemeClr val="tx1"/>
                </a:solidFill>
                <a:effectLst/>
                <a:latin typeface="+mn-lt"/>
                <a:ea typeface="+mn-ea"/>
                <a:cs typeface="+mn-cs"/>
              </a:rPr>
              <a:t>food frequency questionnaires and screeners are not likely to be the ideal measures for use with children.</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They require</a:t>
            </a:r>
            <a:r>
              <a:rPr lang="en-US" sz="1200" kern="1200" baseline="0" dirty="0">
                <a:solidFill>
                  <a:schemeClr val="tx1"/>
                </a:solidFill>
                <a:effectLst/>
                <a:latin typeface="+mn-lt"/>
                <a:ea typeface="+mn-ea"/>
                <a:cs typeface="+mn-cs"/>
              </a:rPr>
              <a:t> literacy and numeracy and the ability to average consumption over time.</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Young children have limited concepts of time and concepts of memory that are not fully developed. As a result, questionnaires querying a long period of time are problematic. When they are used, shorter time periods with meaningful start and end dates providing cues to memory may be helpful. </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However, even over shorter time periods, children may not have developed the cognitive skills, including recalling recent intake of foods, averaging frequency of consumption over the reference period, taking into account weekday and weekend differences, and seasonal differences in frequency, to complete frequency questionnaires accurately. </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length of some frequency questionnaires may result in boredom and fatigue, leading to poor compliance or reporting quality among youth. </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Children may not have a good understanding of composite foods used in such questionnaires. </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addition, when portion size is queried, the use of sizes not tailored to children can potentially result in systematic overestimation of intake.</a:t>
            </a:r>
            <a:endParaRPr lang="en-CA"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52</a:t>
            </a:fld>
            <a:endParaRPr lang="en-US"/>
          </a:p>
        </p:txBody>
      </p:sp>
    </p:spTree>
    <p:extLst>
      <p:ext uri="{BB962C8B-B14F-4D97-AF65-F5344CB8AC3E}">
        <p14:creationId xmlns:p14="http://schemas.microsoft.com/office/powerpoint/2010/main" val="599951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With technological innovation in the assessment of diet, such as web-based 24-hour recalls and mobile food records, it is becoming feasible to collect dietary data in a broader range of studies and settings than previously possible. </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Technological developments have been targeted to engage children, in particular, in more accurately self-reporting their diets. For example, recent innovations have incorporated animated avatars or cartoon characters, interactive questionnaires, and the added narratives to engage children during the completion of assessments. </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However, technology does not mitigate all of the challenges in accurately assessing diet, and it remains critical to ensure that the measure chosen is well-suited to the research question, the study population, and the setting. Despite innovation, all self-report measures capture intake with error; the type and extent of error is dependent on the tool and its characteristics.</a:t>
            </a:r>
            <a:r>
              <a:rPr lang="en-US" dirty="0">
                <a:effectLst/>
              </a:rPr>
              <a:t> </a:t>
            </a:r>
            <a:endParaRPr lang="en-US" sz="1600" kern="1200" dirty="0">
              <a:solidFill>
                <a:schemeClr val="tx1"/>
              </a:solidFill>
              <a:effectLst/>
              <a:latin typeface="+mn-lt"/>
              <a:ea typeface="+mn-ea"/>
              <a:cs typeface="+mn-cs"/>
            </a:endParaRP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Although the Measures Registry does not categorize methods and tools that incorporate technology, the developments in this area suggest technology as a potential focus of the Registry and a tool in the future.</a:t>
            </a:r>
          </a:p>
          <a:p>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53</a:t>
            </a:fld>
            <a:endParaRPr lang="en-US"/>
          </a:p>
        </p:txBody>
      </p:sp>
    </p:spTree>
    <p:extLst>
      <p:ext uri="{BB962C8B-B14F-4D97-AF65-F5344CB8AC3E}">
        <p14:creationId xmlns:p14="http://schemas.microsoft.com/office/powerpoint/2010/main" val="19891229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With technological innovation in the assessment of diet, such as web-based 24-hour recalls and mobile food records, it is becoming feasible to collect dietary data in a broader range of studies and settings than previously possible. </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Technological developments have been targeted to engage children, in particular, in more accurately self-reporting their diets. For example, recent innovations have incorporated animated avatars or cartoon characters, interactive questionnaires, and the added narratives to engage children during the completion of assessments. </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However, technology does not mitigate all of the challenges in accurately assessing diet, and it remains critical to ensure that the measure chosen is well-suited to the research question, the study population, and the setting. Despite innovation, all self-report measures capture intake with error; the type and extent of error is dependent on the tool and its characteristics.</a:t>
            </a:r>
            <a:r>
              <a:rPr lang="en-US" dirty="0">
                <a:effectLst/>
              </a:rPr>
              <a:t> </a:t>
            </a:r>
            <a:endParaRPr lang="en-US" sz="1600" kern="1200" dirty="0">
              <a:solidFill>
                <a:schemeClr val="tx1"/>
              </a:solidFill>
              <a:effectLst/>
              <a:latin typeface="+mn-lt"/>
              <a:ea typeface="+mn-ea"/>
              <a:cs typeface="+mn-cs"/>
            </a:endParaRP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Although the Measures Registry does not categorize methods and tools that incorporate technology, the developments in this area suggest technology as a potential focus of the Registry and a tool in the future.</a:t>
            </a:r>
          </a:p>
        </p:txBody>
      </p:sp>
      <p:sp>
        <p:nvSpPr>
          <p:cNvPr id="4" name="Slide Number Placeholder 3"/>
          <p:cNvSpPr>
            <a:spLocks noGrp="1"/>
          </p:cNvSpPr>
          <p:nvPr>
            <p:ph type="sldNum" sz="quarter" idx="10"/>
          </p:nvPr>
        </p:nvSpPr>
        <p:spPr/>
        <p:txBody>
          <a:bodyPr/>
          <a:lstStyle/>
          <a:p>
            <a:fld id="{793AE1AB-F40D-8140-811E-372EDBA6F00E}" type="slidenum">
              <a:rPr lang="en-US" smtClean="0"/>
              <a:pPr/>
              <a:t>54</a:t>
            </a:fld>
            <a:endParaRPr lang="en-US"/>
          </a:p>
        </p:txBody>
      </p:sp>
    </p:spTree>
    <p:extLst>
      <p:ext uri="{BB962C8B-B14F-4D97-AF65-F5344CB8AC3E}">
        <p14:creationId xmlns:p14="http://schemas.microsoft.com/office/powerpoint/2010/main" val="16596327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Questionnaires may be used to identify or assess diet-related behaviors, including responsiveness, enjoyment, preferences, and attitudes toward food; snacking; restrictive behaviors; social pressures and norms surrounding food consumption; and satiety and hunger. </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These measures vary greatly in length and complexity, and may require parental assistance if the child does not yet have the cognitive skills to comprehend the content, or if the content has not been tailored to a younger audience. </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The use of age-appropriate measures in conjunction with parental perception may be useful in capturing more involved psychological constructs. </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Similar to other methods of measurement, questionnaires assessing diet-related behaviors may be influenced by the respondent’s body mass index (or that of the proxy reporter) and social desirability biases. </a:t>
            </a:r>
          </a:p>
          <a:p>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55</a:t>
            </a:fld>
            <a:endParaRPr lang="en-US"/>
          </a:p>
        </p:txBody>
      </p:sp>
    </p:spTree>
    <p:extLst>
      <p:ext uri="{BB962C8B-B14F-4D97-AF65-F5344CB8AC3E}">
        <p14:creationId xmlns:p14="http://schemas.microsoft.com/office/powerpoint/2010/main" val="21236305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This section provides an overview of guiding questions to help inform the selection of measures, as well as case studies illustrating measurement in action.</a:t>
            </a:r>
          </a:p>
          <a:p>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56</a:t>
            </a:fld>
            <a:endParaRPr lang="en-US" dirty="0"/>
          </a:p>
        </p:txBody>
      </p:sp>
    </p:spTree>
    <p:extLst>
      <p:ext uri="{BB962C8B-B14F-4D97-AF65-F5344CB8AC3E}">
        <p14:creationId xmlns:p14="http://schemas.microsoft.com/office/powerpoint/2010/main" val="19568126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To assist in selecting</a:t>
            </a:r>
            <a:r>
              <a:rPr lang="en-US" sz="1600" b="0" i="0" kern="1200" baseline="0" dirty="0">
                <a:solidFill>
                  <a:schemeClr val="tx1"/>
                </a:solidFill>
                <a:effectLst/>
                <a:latin typeface="+mn-lt"/>
                <a:ea typeface="+mn-ea"/>
                <a:cs typeface="+mn-cs"/>
              </a:rPr>
              <a:t> the most appropriate measure for assessing dietary behavior, a series of guiding questions are suggested. These questions were informed </a:t>
            </a:r>
            <a:r>
              <a:rPr lang="en-US" sz="1600" b="0" i="0" kern="1200" dirty="0">
                <a:solidFill>
                  <a:schemeClr val="tx1"/>
                </a:solidFill>
                <a:effectLst/>
                <a:latin typeface="+mn-lt"/>
                <a:ea typeface="+mn-ea"/>
                <a:cs typeface="+mn-cs"/>
              </a:rPr>
              <a:t>by a set of questions from </a:t>
            </a:r>
            <a:r>
              <a:rPr lang="en-US" sz="1600" b="0" i="0" kern="1200" dirty="0" err="1">
                <a:solidFill>
                  <a:schemeClr val="tx1"/>
                </a:solidFill>
                <a:effectLst/>
                <a:latin typeface="+mn-lt"/>
                <a:ea typeface="+mn-ea"/>
                <a:cs typeface="+mn-cs"/>
              </a:rPr>
              <a:t>Sternfeld</a:t>
            </a:r>
            <a:r>
              <a:rPr lang="en-US" sz="1600" b="0" i="0" kern="1200" dirty="0">
                <a:solidFill>
                  <a:schemeClr val="tx1"/>
                </a:solidFill>
                <a:effectLst/>
                <a:latin typeface="+mn-lt"/>
                <a:ea typeface="+mn-ea"/>
                <a:cs typeface="+mn-cs"/>
              </a:rPr>
              <a:t> and Goldman-Rosas,</a:t>
            </a:r>
            <a:r>
              <a:rPr lang="en-US" sz="1600" b="0" i="0" kern="1200" baseline="0" dirty="0">
                <a:solidFill>
                  <a:schemeClr val="tx1"/>
                </a:solidFill>
                <a:effectLst/>
                <a:latin typeface="+mn-lt"/>
                <a:ea typeface="+mn-ea"/>
                <a:cs typeface="+mn-cs"/>
              </a:rPr>
              <a:t> which aimed</a:t>
            </a:r>
            <a:r>
              <a:rPr lang="en-US" sz="1600" b="0" i="0" kern="1200" dirty="0">
                <a:solidFill>
                  <a:schemeClr val="tx1"/>
                </a:solidFill>
                <a:effectLst/>
                <a:latin typeface="+mn-lt"/>
                <a:ea typeface="+mn-ea"/>
                <a:cs typeface="+mn-cs"/>
              </a:rPr>
              <a:t> to guide the selection of appropriate measures for physical activity and sedentary behavior.</a:t>
            </a:r>
            <a:endParaRPr lang="en-US" sz="1600" b="0" i="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b="0" i="0" kern="1200" baseline="0" dirty="0">
              <a:solidFill>
                <a:schemeClr val="tx1"/>
              </a:solidFill>
              <a:effectLst/>
              <a:latin typeface="+mn-lt"/>
              <a:ea typeface="+mn-ea"/>
              <a:cs typeface="+mn-cs"/>
            </a:endParaRP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CA" b="0" i="0" dirty="0"/>
              <a:t>What is the primary research aim or question?</a:t>
            </a: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endParaRPr lang="en-CA" b="0" i="0" dirty="0"/>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CA" b="0" i="0" dirty="0"/>
              <a:t>Is the target population made up of infants, toddlers, school-aged children, and/or adolescents?</a:t>
            </a: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endParaRPr lang="en-CA" b="0" i="0" dirty="0"/>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CA" b="0" i="0" dirty="0"/>
              <a:t>What is the study design?</a:t>
            </a: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endParaRPr lang="en-CA" b="0" i="0" dirty="0"/>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CA" b="0" i="0" dirty="0"/>
              <a:t>In what setting will the research take place and how will this affect possibilities for data collection? </a:t>
            </a: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endParaRPr lang="en-CA" b="0" i="0" dirty="0"/>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CA" b="0" i="0" dirty="0"/>
              <a:t>What consumption settings (i.e., places</a:t>
            </a:r>
            <a:r>
              <a:rPr lang="en-CA" b="0" i="0" baseline="0" dirty="0"/>
              <a:t> in which food intake occurs)</a:t>
            </a:r>
            <a:r>
              <a:rPr lang="en-CA" b="0" i="0" dirty="0"/>
              <a:t> are of interest?</a:t>
            </a: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endParaRPr lang="en-CA" b="0" i="0" dirty="0"/>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CA" b="0" i="0" dirty="0"/>
              <a:t>Is the focus on the total diet or on specific dietary components of interest? </a:t>
            </a: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endParaRPr lang="en-CA" b="0" i="0" dirty="0"/>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CA" b="0" i="0" dirty="0"/>
              <a:t>Is diet an independent variable, dependent variable, or covariate?</a:t>
            </a: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endParaRPr lang="en-CA" b="0" i="0" dirty="0"/>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CA" b="0" i="0" dirty="0"/>
              <a:t>What parameters are of interest?</a:t>
            </a: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endParaRPr lang="en-CA" b="0" i="0" dirty="0"/>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CA" b="0" i="0" dirty="0"/>
              <a:t>Are related or complementary measures necessary to address the research question?</a:t>
            </a: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endParaRPr lang="en-CA" b="0" i="0" dirty="0"/>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CA" b="0" i="0" dirty="0"/>
              <a:t>What are the logistical considerations and constraints, such as the time allocated to the measurement of dietary behaviors within a larger study, as well as budget and expertise?</a:t>
            </a:r>
            <a:endParaRPr lang="en-CA" i="0" dirty="0"/>
          </a:p>
        </p:txBody>
      </p:sp>
      <p:sp>
        <p:nvSpPr>
          <p:cNvPr id="4" name="Slide Number Placeholder 3"/>
          <p:cNvSpPr>
            <a:spLocks noGrp="1"/>
          </p:cNvSpPr>
          <p:nvPr>
            <p:ph type="sldNum" sz="quarter" idx="10"/>
          </p:nvPr>
        </p:nvSpPr>
        <p:spPr/>
        <p:txBody>
          <a:bodyPr/>
          <a:lstStyle/>
          <a:p>
            <a:fld id="{52D513F4-1C00-9340-B028-54B8AFDCFA34}" type="slidenum">
              <a:rPr lang="en-US" smtClean="0"/>
              <a:t>57</a:t>
            </a:fld>
            <a:endParaRPr lang="en-US"/>
          </a:p>
        </p:txBody>
      </p:sp>
    </p:spTree>
    <p:extLst>
      <p:ext uri="{BB962C8B-B14F-4D97-AF65-F5344CB8AC3E}">
        <p14:creationId xmlns:p14="http://schemas.microsoft.com/office/powerpoint/2010/main" val="15313696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case studies are designed to bring to light d</a:t>
            </a:r>
            <a:r>
              <a:rPr lang="en-US" dirty="0"/>
              <a:t>ifferent considerations such as:</a:t>
            </a:r>
          </a:p>
          <a:p>
            <a:pPr marL="285750" indent="-285750">
              <a:buFontTx/>
              <a:buChar char="-"/>
            </a:pPr>
            <a:r>
              <a:rPr lang="en-US" dirty="0"/>
              <a:t>Diet as an exposure versus outcome</a:t>
            </a:r>
          </a:p>
          <a:p>
            <a:pPr marL="742950" lvl="1" indent="-285750">
              <a:buFontTx/>
              <a:buChar char="-"/>
            </a:pPr>
            <a:r>
              <a:rPr lang="en-US" dirty="0"/>
              <a:t>Differential versus non-differential error</a:t>
            </a:r>
          </a:p>
          <a:p>
            <a:pPr marL="285750" lvl="0" indent="-285750">
              <a:buFontTx/>
              <a:buChar char="-"/>
            </a:pPr>
            <a:r>
              <a:rPr lang="en-US" dirty="0"/>
              <a:t>Proxy- versus self-reporting</a:t>
            </a:r>
          </a:p>
          <a:p>
            <a:pPr marL="285750" lvl="0" indent="-285750">
              <a:buFontTx/>
              <a:buChar char="-"/>
            </a:pPr>
            <a:r>
              <a:rPr lang="en-US" dirty="0"/>
              <a:t>Dietary intake and/or behavior</a:t>
            </a:r>
          </a:p>
          <a:p>
            <a:pPr marL="285750" lvl="0" indent="-285750">
              <a:buFontTx/>
              <a:buChar char="-"/>
            </a:pPr>
            <a:r>
              <a:rPr lang="en-US" dirty="0"/>
              <a:t>Comprehensive versus narrow scope of behaviors related to diet</a:t>
            </a:r>
          </a:p>
          <a:p>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58</a:t>
            </a:fld>
            <a:endParaRPr lang="en-US"/>
          </a:p>
        </p:txBody>
      </p:sp>
    </p:spTree>
    <p:extLst>
      <p:ext uri="{BB962C8B-B14F-4D97-AF65-F5344CB8AC3E}">
        <p14:creationId xmlns:p14="http://schemas.microsoft.com/office/powerpoint/2010/main" val="12795410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200" dirty="0"/>
              <a:t>A project team wishes to </a:t>
            </a:r>
            <a:r>
              <a:rPr lang="en-US" sz="1200" dirty="0">
                <a:solidFill>
                  <a:srgbClr val="C00000"/>
                </a:solidFill>
              </a:rPr>
              <a:t>estimate average intake and main sources</a:t>
            </a:r>
            <a:r>
              <a:rPr lang="en-US" sz="1200" dirty="0"/>
              <a:t> of dietary guidance-based food groups among children of varying ages, differentiated by sociodemographic characteristics.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This is a </a:t>
            </a:r>
            <a:r>
              <a:rPr lang="en-US" sz="1200" dirty="0">
                <a:solidFill>
                  <a:srgbClr val="C00000"/>
                </a:solidFill>
              </a:rPr>
              <a:t>surveillance</a:t>
            </a:r>
            <a:r>
              <a:rPr lang="en-US" sz="1200" dirty="0"/>
              <a:t> effort with a large, cross-sectional sample designed to enable estimation among various subgroups.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The intent is to capture </a:t>
            </a:r>
            <a:r>
              <a:rPr lang="en-US" sz="1200" u="sng" dirty="0">
                <a:solidFill>
                  <a:srgbClr val="C00000"/>
                </a:solidFill>
              </a:rPr>
              <a:t>all</a:t>
            </a:r>
            <a:r>
              <a:rPr lang="en-US" sz="1200" dirty="0">
                <a:solidFill>
                  <a:srgbClr val="C00000"/>
                </a:solidFill>
              </a:rPr>
              <a:t> foods and beverages </a:t>
            </a:r>
            <a:r>
              <a:rPr lang="en-US" sz="1200" dirty="0"/>
              <a:t>consumed across settings.</a:t>
            </a:r>
            <a:endParaRPr lang="en-CA" sz="1200" dirty="0"/>
          </a:p>
        </p:txBody>
      </p:sp>
      <p:sp>
        <p:nvSpPr>
          <p:cNvPr id="4" name="Slide Number Placeholder 3"/>
          <p:cNvSpPr>
            <a:spLocks noGrp="1"/>
          </p:cNvSpPr>
          <p:nvPr>
            <p:ph type="sldNum" sz="quarter" idx="10"/>
          </p:nvPr>
        </p:nvSpPr>
        <p:spPr/>
        <p:txBody>
          <a:bodyPr/>
          <a:lstStyle/>
          <a:p>
            <a:fld id="{52D513F4-1C00-9340-B028-54B8AFDCFA34}" type="slidenum">
              <a:rPr lang="en-US" smtClean="0"/>
              <a:t>59</a:t>
            </a:fld>
            <a:endParaRPr lang="en-US"/>
          </a:p>
        </p:txBody>
      </p:sp>
    </p:spTree>
    <p:extLst>
      <p:ext uri="{BB962C8B-B14F-4D97-AF65-F5344CB8AC3E}">
        <p14:creationId xmlns:p14="http://schemas.microsoft.com/office/powerpoint/2010/main" val="20137767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200" dirty="0"/>
              <a:t>A measure that enables </a:t>
            </a:r>
            <a:r>
              <a:rPr lang="en-US" sz="1200" dirty="0">
                <a:solidFill>
                  <a:srgbClr val="C00000"/>
                </a:solidFill>
              </a:rPr>
              <a:t>quantification of intake </a:t>
            </a:r>
            <a:r>
              <a:rPr lang="en-US" sz="1200" dirty="0"/>
              <a:t>with the least bias possible is needed.</a:t>
            </a:r>
          </a:p>
          <a:p>
            <a:pPr marL="171450" indent="-171450">
              <a:buFont typeface="Arial" panose="020B0604020202020204" pitchFamily="34" charset="0"/>
              <a:buChar char="•"/>
            </a:pPr>
            <a:endParaRPr lang="en-US" sz="1200" i="1"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dietary behavior of interest includes intake of multiple dietary components, including food groups such as fruits, vegetables, and dairy products.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Given the varied ages, proxy reporting will be needed for younger children. </a:t>
            </a:r>
            <a:endParaRPr lang="en-US" sz="1200" i="1"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indent="-171450">
              <a:buFont typeface="Arial" panose="020B0604020202020204" pitchFamily="34" charset="0"/>
              <a:buChar char="•"/>
            </a:pPr>
            <a:endParaRPr lang="en-US" sz="1200" i="1" dirty="0"/>
          </a:p>
        </p:txBody>
      </p:sp>
      <p:sp>
        <p:nvSpPr>
          <p:cNvPr id="4" name="Slide Number Placeholder 3"/>
          <p:cNvSpPr>
            <a:spLocks noGrp="1"/>
          </p:cNvSpPr>
          <p:nvPr>
            <p:ph type="sldNum" sz="quarter" idx="10"/>
          </p:nvPr>
        </p:nvSpPr>
        <p:spPr/>
        <p:txBody>
          <a:bodyPr/>
          <a:lstStyle/>
          <a:p>
            <a:fld id="{52D513F4-1C00-9340-B028-54B8AFDCFA34}" type="slidenum">
              <a:rPr lang="en-US" smtClean="0"/>
              <a:t>60</a:t>
            </a:fld>
            <a:endParaRPr lang="en-US"/>
          </a:p>
        </p:txBody>
      </p:sp>
    </p:spTree>
    <p:extLst>
      <p:ext uri="{BB962C8B-B14F-4D97-AF65-F5344CB8AC3E}">
        <p14:creationId xmlns:p14="http://schemas.microsoft.com/office/powerpoint/2010/main" val="14847914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200" dirty="0"/>
              <a:t>A measure that enables </a:t>
            </a:r>
            <a:r>
              <a:rPr lang="en-US" sz="1200" dirty="0">
                <a:solidFill>
                  <a:srgbClr val="C00000"/>
                </a:solidFill>
              </a:rPr>
              <a:t>quantification of intake </a:t>
            </a:r>
            <a:r>
              <a:rPr lang="en-US" sz="1200" dirty="0"/>
              <a:t>with the least bias possible is needed, suggesting </a:t>
            </a:r>
            <a:r>
              <a:rPr lang="en-US" sz="1200" u="sng" dirty="0">
                <a:solidFill>
                  <a:srgbClr val="C00000"/>
                </a:solidFill>
              </a:rPr>
              <a:t>a short-term measure</a:t>
            </a:r>
            <a:r>
              <a:rPr lang="en-US" sz="1200" dirty="0"/>
              <a:t> (such as a 24-hour recall or food record).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The focus on capturing various dietary components rules out screeners, which are also not recommended for estimating mean intakes among populations due to bias (the same is true of food frequency questionnaires). </a:t>
            </a:r>
            <a:endParaRPr lang="en-CA" sz="12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Need tools</a:t>
            </a:r>
            <a:r>
              <a:rPr lang="en-US" sz="1200" baseline="0" dirty="0"/>
              <a:t> that can be completed both by proxy reporters for younger children and by older children themselves, thus, it is important to consider ease of interaction with the interface and burden. </a:t>
            </a:r>
            <a:endParaRPr lang="en-US" sz="1200" dirty="0"/>
          </a:p>
        </p:txBody>
      </p:sp>
      <p:sp>
        <p:nvSpPr>
          <p:cNvPr id="4" name="Slide Number Placeholder 3"/>
          <p:cNvSpPr>
            <a:spLocks noGrp="1"/>
          </p:cNvSpPr>
          <p:nvPr>
            <p:ph type="sldNum" sz="quarter" idx="10"/>
          </p:nvPr>
        </p:nvSpPr>
        <p:spPr/>
        <p:txBody>
          <a:bodyPr/>
          <a:lstStyle/>
          <a:p>
            <a:fld id="{52D513F4-1C00-9340-B028-54B8AFDCFA34}" type="slidenum">
              <a:rPr lang="en-US" smtClean="0"/>
              <a:t>61</a:t>
            </a:fld>
            <a:endParaRPr lang="en-US"/>
          </a:p>
        </p:txBody>
      </p:sp>
    </p:spTree>
    <p:extLst>
      <p:ext uri="{BB962C8B-B14F-4D97-AF65-F5344CB8AC3E}">
        <p14:creationId xmlns:p14="http://schemas.microsoft.com/office/powerpoint/2010/main" val="1306595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sz="1800" baseline="0" dirty="0">
                <a:latin typeface="+mj-lt"/>
              </a:rPr>
              <a:t>This presentation reviews the topics below:</a:t>
            </a:r>
          </a:p>
          <a:p>
            <a:endParaRPr lang="en-US" sz="1800" baseline="0" dirty="0">
              <a:latin typeface="+mj-lt"/>
            </a:endParaRPr>
          </a:p>
          <a:p>
            <a:pPr marL="457200" indent="-457200">
              <a:buFont typeface="+mj-lt"/>
              <a:buAutoNum type="arabicPeriod"/>
            </a:pPr>
            <a:r>
              <a:rPr lang="en-US" sz="1800" dirty="0">
                <a:latin typeface="+mj-lt"/>
              </a:rPr>
              <a:t>Introduction to NCCOR and the Measures Registry</a:t>
            </a:r>
          </a:p>
          <a:p>
            <a:pPr marL="457200" indent="-457200">
              <a:lnSpc>
                <a:spcPct val="150000"/>
              </a:lnSpc>
              <a:buFont typeface="+mj-lt"/>
              <a:buAutoNum type="arabicPeriod"/>
            </a:pPr>
            <a:endParaRPr lang="en-US" sz="1800" dirty="0">
              <a:latin typeface="+mj-lt"/>
            </a:endParaRPr>
          </a:p>
          <a:p>
            <a:pPr marL="457200" indent="-457200">
              <a:lnSpc>
                <a:spcPct val="150000"/>
              </a:lnSpc>
              <a:buFont typeface="+mj-lt"/>
              <a:buAutoNum type="arabicPeriod"/>
            </a:pPr>
            <a:r>
              <a:rPr lang="en-US" sz="1800" dirty="0">
                <a:latin typeface="+mj-lt"/>
              </a:rPr>
              <a:t>Conceptualizing individual diet</a:t>
            </a:r>
          </a:p>
          <a:p>
            <a:pPr marL="457200" indent="-457200">
              <a:lnSpc>
                <a:spcPct val="150000"/>
              </a:lnSpc>
              <a:buFont typeface="+mj-lt"/>
              <a:buAutoNum type="arabicPeriod"/>
            </a:pPr>
            <a:endParaRPr lang="en-US" sz="1800" dirty="0">
              <a:latin typeface="+mj-lt"/>
            </a:endParaRPr>
          </a:p>
          <a:p>
            <a:pPr marL="457200" marR="0" indent="-457200" algn="l" defTabSz="457200" rtl="0" eaLnBrk="1" fontAlgn="auto" latinLnBrk="0" hangingPunct="1">
              <a:lnSpc>
                <a:spcPct val="150000"/>
              </a:lnSpc>
              <a:spcBef>
                <a:spcPts val="0"/>
              </a:spcBef>
              <a:spcAft>
                <a:spcPts val="0"/>
              </a:spcAft>
              <a:buClrTx/>
              <a:buSzTx/>
              <a:buFont typeface="+mj-lt"/>
              <a:buAutoNum type="arabicPeriod"/>
              <a:tabLst/>
              <a:defRPr/>
            </a:pPr>
            <a:r>
              <a:rPr lang="en-US" sz="1800" kern="1200" dirty="0">
                <a:solidFill>
                  <a:schemeClr val="tx1"/>
                </a:solidFill>
                <a:latin typeface="+mn-lt"/>
                <a:ea typeface="+mn-ea"/>
                <a:cs typeface="+mn-cs"/>
              </a:rPr>
              <a:t>Measurement characteristics</a:t>
            </a:r>
          </a:p>
          <a:p>
            <a:pPr marL="457200" indent="-457200">
              <a:lnSpc>
                <a:spcPct val="150000"/>
              </a:lnSpc>
              <a:buFont typeface="+mj-lt"/>
              <a:buAutoNum type="arabicPeriod"/>
            </a:pPr>
            <a:endParaRPr lang="en-US" sz="1800" dirty="0">
              <a:latin typeface="+mj-lt"/>
            </a:endParaRPr>
          </a:p>
          <a:p>
            <a:pPr marL="457200" indent="-457200">
              <a:lnSpc>
                <a:spcPct val="150000"/>
              </a:lnSpc>
              <a:buFont typeface="+mj-lt"/>
              <a:buAutoNum type="arabicPeriod"/>
            </a:pPr>
            <a:r>
              <a:rPr lang="en-US" sz="1800" dirty="0">
                <a:latin typeface="+mj-lt"/>
              </a:rPr>
              <a:t>Measuring individual diet</a:t>
            </a:r>
          </a:p>
          <a:p>
            <a:pPr marL="457200" indent="-457200">
              <a:lnSpc>
                <a:spcPct val="150000"/>
              </a:lnSpc>
              <a:buFont typeface="+mj-lt"/>
              <a:buAutoNum type="arabicPeriod"/>
            </a:pPr>
            <a:endParaRPr lang="en-US" sz="1800" dirty="0">
              <a:latin typeface="+mj-lt"/>
            </a:endParaRPr>
          </a:p>
          <a:p>
            <a:pPr marL="457200" indent="-457200">
              <a:lnSpc>
                <a:spcPct val="150000"/>
              </a:lnSpc>
              <a:buFont typeface="+mj-lt"/>
              <a:buAutoNum type="arabicPeriod"/>
            </a:pPr>
            <a:r>
              <a:rPr lang="en-US" sz="1800" dirty="0">
                <a:latin typeface="+mj-lt"/>
              </a:rPr>
              <a:t>Measurement in action</a:t>
            </a:r>
          </a:p>
          <a:p>
            <a:pPr marL="457200" indent="-457200">
              <a:lnSpc>
                <a:spcPct val="150000"/>
              </a:lnSpc>
              <a:buFont typeface="+mj-lt"/>
              <a:buAutoNum type="arabicPeriod"/>
            </a:pPr>
            <a:endParaRPr lang="en-US" sz="1800" dirty="0">
              <a:latin typeface="+mj-lt"/>
            </a:endParaRPr>
          </a:p>
          <a:p>
            <a:pPr marL="457200" indent="-457200">
              <a:lnSpc>
                <a:spcPct val="150000"/>
              </a:lnSpc>
              <a:buFont typeface="+mj-lt"/>
              <a:buAutoNum type="arabicPeriod"/>
            </a:pPr>
            <a:r>
              <a:rPr lang="en-US" sz="1800" dirty="0">
                <a:latin typeface="+mj-lt"/>
              </a:rPr>
              <a:t>Additional considerations</a:t>
            </a:r>
          </a:p>
          <a:p>
            <a:pPr marL="457200" indent="-457200">
              <a:lnSpc>
                <a:spcPct val="150000"/>
              </a:lnSpc>
              <a:buFont typeface="+mj-lt"/>
              <a:buAutoNum type="arabicPeriod"/>
            </a:pPr>
            <a:endParaRPr lang="en-US" sz="1800" dirty="0">
              <a:latin typeface="+mj-lt"/>
            </a:endParaRPr>
          </a:p>
          <a:p>
            <a:pPr marL="0" indent="0">
              <a:lnSpc>
                <a:spcPct val="150000"/>
              </a:lnSpc>
              <a:buFont typeface="+mj-lt"/>
              <a:buNone/>
            </a:pPr>
            <a:r>
              <a:rPr lang="en-US" sz="1800" dirty="0">
                <a:latin typeface="+mj-lt"/>
              </a:rPr>
              <a:t>The</a:t>
            </a:r>
            <a:r>
              <a:rPr lang="en-US" sz="1800" baseline="0" dirty="0">
                <a:latin typeface="+mj-lt"/>
              </a:rPr>
              <a:t> presentation is organized into corresponding sections within the PowerPoint file </a:t>
            </a:r>
            <a:r>
              <a:rPr lang="mr-IN" sz="1800" baseline="0" dirty="0">
                <a:latin typeface="+mj-lt"/>
              </a:rPr>
              <a:t>–</a:t>
            </a:r>
            <a:r>
              <a:rPr lang="en-US" sz="1800" baseline="0" dirty="0">
                <a:latin typeface="+mj-lt"/>
              </a:rPr>
              <a:t> sections can be collapsed or deleted as desired, depending on the user’s purposes.</a:t>
            </a:r>
            <a:endParaRPr lang="en-US" sz="1800" dirty="0">
              <a:latin typeface="+mj-lt"/>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52D513F4-1C00-9340-B028-54B8AFDCFA34}" type="slidenum">
              <a:rPr lang="en-US" smtClean="0"/>
              <a:t>6</a:t>
            </a:fld>
            <a:endParaRPr lang="en-US" dirty="0"/>
          </a:p>
        </p:txBody>
      </p:sp>
    </p:spTree>
    <p:extLst>
      <p:ext uri="{BB962C8B-B14F-4D97-AF65-F5344CB8AC3E}">
        <p14:creationId xmlns:p14="http://schemas.microsoft.com/office/powerpoint/2010/main" val="34409031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2D513F4-1C00-9340-B028-54B8AFDCFA34}" type="slidenum">
              <a:rPr lang="en-US" smtClean="0"/>
              <a:t>62</a:t>
            </a:fld>
            <a:endParaRPr lang="en-US"/>
          </a:p>
        </p:txBody>
      </p:sp>
    </p:spTree>
    <p:extLst>
      <p:ext uri="{BB962C8B-B14F-4D97-AF65-F5344CB8AC3E}">
        <p14:creationId xmlns:p14="http://schemas.microsoft.com/office/powerpoint/2010/main" val="3819955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200" dirty="0"/>
              <a:t>A project team wants to elucidate the relationship between </a:t>
            </a:r>
            <a:r>
              <a:rPr lang="en-US" sz="1200" dirty="0">
                <a:solidFill>
                  <a:srgbClr val="C00000"/>
                </a:solidFill>
              </a:rPr>
              <a:t>diet quality of adolescents and proximal markers of disease</a:t>
            </a:r>
            <a:r>
              <a:rPr lang="en-US" sz="1200" dirty="0"/>
              <a:t>, such as blood glucose levels or markers of inflammation.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The study is a </a:t>
            </a:r>
            <a:r>
              <a:rPr lang="en-US" sz="1200" dirty="0">
                <a:solidFill>
                  <a:srgbClr val="C00000"/>
                </a:solidFill>
              </a:rPr>
              <a:t>prospective cohort</a:t>
            </a:r>
            <a:r>
              <a:rPr lang="en-US" sz="1200" dirty="0"/>
              <a:t> with a large sample.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The intent is to capture </a:t>
            </a:r>
            <a:r>
              <a:rPr lang="en-US" sz="1200" u="sng" dirty="0">
                <a:solidFill>
                  <a:srgbClr val="C00000"/>
                </a:solidFill>
              </a:rPr>
              <a:t>all</a:t>
            </a:r>
            <a:r>
              <a:rPr lang="en-US" sz="1200" dirty="0">
                <a:solidFill>
                  <a:srgbClr val="C00000"/>
                </a:solidFill>
              </a:rPr>
              <a:t> foods and beverages consumed across settings </a:t>
            </a:r>
            <a:r>
              <a:rPr lang="en-US" sz="1200" dirty="0"/>
              <a:t>to enable the characterization of diet quality, for example, using a diet quality index. </a:t>
            </a:r>
            <a:endParaRPr lang="en-US" sz="1200" i="1" dirty="0"/>
          </a:p>
        </p:txBody>
      </p:sp>
      <p:sp>
        <p:nvSpPr>
          <p:cNvPr id="4" name="Slide Number Placeholder 3"/>
          <p:cNvSpPr>
            <a:spLocks noGrp="1"/>
          </p:cNvSpPr>
          <p:nvPr>
            <p:ph type="sldNum" sz="quarter" idx="10"/>
          </p:nvPr>
        </p:nvSpPr>
        <p:spPr/>
        <p:txBody>
          <a:bodyPr/>
          <a:lstStyle/>
          <a:p>
            <a:fld id="{52D513F4-1C00-9340-B028-54B8AFDCFA34}" type="slidenum">
              <a:rPr lang="en-US" smtClean="0"/>
              <a:t>63</a:t>
            </a:fld>
            <a:endParaRPr lang="en-US"/>
          </a:p>
        </p:txBody>
      </p:sp>
    </p:spTree>
    <p:extLst>
      <p:ext uri="{BB962C8B-B14F-4D97-AF65-F5344CB8AC3E}">
        <p14:creationId xmlns:p14="http://schemas.microsoft.com/office/powerpoint/2010/main" val="19703333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Clr>
                <a:schemeClr val="accent1"/>
              </a:buClr>
            </a:pPr>
            <a:r>
              <a:rPr lang="en-US" dirty="0"/>
              <a:t>The dietary behavior of interest includes </a:t>
            </a:r>
            <a:r>
              <a:rPr lang="en-US" dirty="0">
                <a:solidFill>
                  <a:schemeClr val="tx1"/>
                </a:solidFill>
              </a:rPr>
              <a:t>intake of </a:t>
            </a:r>
            <a:r>
              <a:rPr lang="en-US" u="sng" dirty="0">
                <a:solidFill>
                  <a:schemeClr val="tx1"/>
                </a:solidFill>
              </a:rPr>
              <a:t>multiple</a:t>
            </a:r>
            <a:r>
              <a:rPr lang="en-US" dirty="0">
                <a:solidFill>
                  <a:schemeClr val="tx1"/>
                </a:solidFill>
              </a:rPr>
              <a:t> dietary components.</a:t>
            </a:r>
          </a:p>
          <a:p>
            <a:pPr>
              <a:buClr>
                <a:schemeClr val="accent1"/>
              </a:buClr>
            </a:pPr>
            <a:endParaRPr lang="en-US" dirty="0"/>
          </a:p>
          <a:p>
            <a:pPr>
              <a:buClr>
                <a:schemeClr val="accent1"/>
              </a:buClr>
            </a:pPr>
            <a:r>
              <a:rPr lang="en-US" dirty="0"/>
              <a:t>Within the context of epidemiologic studies, strategies have been developed to mitigate</a:t>
            </a:r>
            <a:r>
              <a:rPr lang="en-US" baseline="0" dirty="0"/>
              <a:t> error in dietary intake data. For example, by collecting multiple measures, one can use a combination of the information to take advantage of the strengths of each instrument.</a:t>
            </a:r>
            <a:endParaRPr lang="en-US" dirty="0"/>
          </a:p>
          <a:p>
            <a:pPr>
              <a:buClr>
                <a:schemeClr val="accent1"/>
              </a:buClr>
            </a:pPr>
            <a:endParaRPr lang="en-US" dirty="0"/>
          </a:p>
          <a:p>
            <a:pPr>
              <a:buClr>
                <a:schemeClr val="accent1"/>
              </a:buClr>
            </a:pPr>
            <a:r>
              <a:rPr lang="en-US" dirty="0"/>
              <a:t>With adolescents, self-administration is possible, though burden and possibility of boredom should be considered.</a:t>
            </a:r>
            <a:endParaRPr lang="en-CA" dirty="0"/>
          </a:p>
        </p:txBody>
      </p:sp>
      <p:sp>
        <p:nvSpPr>
          <p:cNvPr id="4" name="Slide Number Placeholder 3"/>
          <p:cNvSpPr>
            <a:spLocks noGrp="1"/>
          </p:cNvSpPr>
          <p:nvPr>
            <p:ph type="sldNum" sz="quarter" idx="10"/>
          </p:nvPr>
        </p:nvSpPr>
        <p:spPr/>
        <p:txBody>
          <a:bodyPr/>
          <a:lstStyle/>
          <a:p>
            <a:fld id="{52D513F4-1C00-9340-B028-54B8AFDCFA34}" type="slidenum">
              <a:rPr lang="en-US" smtClean="0"/>
              <a:t>64</a:t>
            </a:fld>
            <a:endParaRPr lang="en-US"/>
          </a:p>
        </p:txBody>
      </p:sp>
    </p:spTree>
    <p:extLst>
      <p:ext uri="{BB962C8B-B14F-4D97-AF65-F5344CB8AC3E}">
        <p14:creationId xmlns:p14="http://schemas.microsoft.com/office/powerpoint/2010/main" val="2821690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Feasible methods include self-administered 24-hour recalls, food records, or food frequency questionnaires. Interviewer-administered recalls would likely be cost-prohibitive, and unless the food record involves technology-enabled automated coding, manual coding would require considerable resource.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This narrows the choices to a self-administered 24-hour recall, mobile device-based (or otherwise automated) food record, or a food frequency questionnaire. A combination of methods could also be used.</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Analytic techniques to mitigate error in such cases include regression calibration, which uses data from a reference measure from a calibration sub-study to reduce error in the intake data collected using the main dietary measure for the study. For example, in a study using 24-hour recalls, biomarker data could be collected from a subsample to allow for calibration of the recall data, whereas in a study using food frequency questionnaires, 24-hour recall data may be collected from a subsample to allow for mitigation of bias in the frequency data.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such studies, food frequency questionnaires traditionally have been used, at least with adults. Food frequency questionnaires need to be tailored to the population of interest and this can limit comparability as well as the potential for pooling and harmonization across studies. Further, food frequency questionnaires may be cognitively difficult for children depending on their age.</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With web-based tools, it is possible to use recalls or records either as the main instrument (which is desirable given that short-term data have been shown to be less biased than frequency data) or as a reference instrument for calibration purposes. Recalls and records also offer the advantage of greater comparability across populations and studies given that there is no finite food list.</a:t>
            </a:r>
          </a:p>
        </p:txBody>
      </p:sp>
      <p:sp>
        <p:nvSpPr>
          <p:cNvPr id="4" name="Slide Number Placeholder 3"/>
          <p:cNvSpPr>
            <a:spLocks noGrp="1"/>
          </p:cNvSpPr>
          <p:nvPr>
            <p:ph type="sldNum" sz="quarter" idx="10"/>
          </p:nvPr>
        </p:nvSpPr>
        <p:spPr/>
        <p:txBody>
          <a:bodyPr/>
          <a:lstStyle/>
          <a:p>
            <a:fld id="{52D513F4-1C00-9340-B028-54B8AFDCFA34}" type="slidenum">
              <a:rPr lang="en-US" smtClean="0"/>
              <a:t>65</a:t>
            </a:fld>
            <a:endParaRPr lang="en-US"/>
          </a:p>
        </p:txBody>
      </p:sp>
    </p:spTree>
    <p:extLst>
      <p:ext uri="{BB962C8B-B14F-4D97-AF65-F5344CB8AC3E}">
        <p14:creationId xmlns:p14="http://schemas.microsoft.com/office/powerpoint/2010/main" val="3572857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2D513F4-1C00-9340-B028-54B8AFDCFA34}" type="slidenum">
              <a:rPr lang="en-US" smtClean="0"/>
              <a:t>66</a:t>
            </a:fld>
            <a:endParaRPr lang="en-US"/>
          </a:p>
        </p:txBody>
      </p:sp>
    </p:spTree>
    <p:extLst>
      <p:ext uri="{BB962C8B-B14F-4D97-AF65-F5344CB8AC3E}">
        <p14:creationId xmlns:p14="http://schemas.microsoft.com/office/powerpoint/2010/main" val="32527530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 project team wishes to assess intake of sugar-sweetened beverages and alternatives before and after changes to vending machine policies in an institution, such as a school, university, workplace, or recreation center.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is an intervention study involving swapping out of energy-dense choices in vending machines for more nutrient-dense options, including replacing sodas and energy drinks with water. </a:t>
            </a:r>
          </a:p>
          <a:p>
            <a:pPr marL="171450" indent="-171450">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fld id="{52D513F4-1C00-9340-B028-54B8AFDCFA34}" type="slidenum">
              <a:rPr lang="en-US" smtClean="0"/>
              <a:t>67</a:t>
            </a:fld>
            <a:endParaRPr lang="en-US"/>
          </a:p>
        </p:txBody>
      </p:sp>
    </p:spTree>
    <p:extLst>
      <p:ext uri="{BB962C8B-B14F-4D97-AF65-F5344CB8AC3E}">
        <p14:creationId xmlns:p14="http://schemas.microsoft.com/office/powerpoint/2010/main" val="1124547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dietary behavior of interest could be conceptualized </a:t>
            </a:r>
            <a:r>
              <a:rPr lang="en-US" sz="1200" b="1" kern="1200" dirty="0">
                <a:solidFill>
                  <a:schemeClr val="tx1"/>
                </a:solidFill>
                <a:effectLst/>
                <a:latin typeface="+mn-lt"/>
                <a:ea typeface="+mn-ea"/>
                <a:cs typeface="+mn-cs"/>
              </a:rPr>
              <a:t>narrowly</a:t>
            </a:r>
            <a:r>
              <a:rPr lang="en-US" sz="1200" kern="1200" dirty="0">
                <a:solidFill>
                  <a:schemeClr val="tx1"/>
                </a:solidFill>
                <a:effectLst/>
                <a:latin typeface="+mn-lt"/>
                <a:ea typeface="+mn-ea"/>
                <a:cs typeface="+mn-cs"/>
              </a:rPr>
              <a:t> as intake of snacks and beverages, or </a:t>
            </a:r>
            <a:r>
              <a:rPr lang="en-US" sz="1200" b="1" kern="1200" dirty="0">
                <a:solidFill>
                  <a:schemeClr val="tx1"/>
                </a:solidFill>
                <a:effectLst/>
                <a:latin typeface="+mn-lt"/>
                <a:ea typeface="+mn-ea"/>
                <a:cs typeface="+mn-cs"/>
              </a:rPr>
              <a:t>broadly</a:t>
            </a:r>
            <a:r>
              <a:rPr lang="en-US" sz="1200" kern="1200" dirty="0">
                <a:solidFill>
                  <a:schemeClr val="tx1"/>
                </a:solidFill>
                <a:effectLst/>
                <a:latin typeface="+mn-lt"/>
                <a:ea typeface="+mn-ea"/>
                <a:cs typeface="+mn-cs"/>
              </a:rPr>
              <a:t> as the total diet. This approach would enable characterization of how the intervention relates to changes (if any) in sugar intake overall or diet quality more holistically. For example, reductions in soda consumption may be offset by increases in juice intake or possibly in other foods or beverages. </a:t>
            </a: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addition, intake could be conceptualized either as quantitative estimates, requiring querying amounts consumed, or frequency of consumption of energy-dense snacks and beverages.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Depending on the target population in the institution of interest, investigators will need to consider whether self-reporting is possible. This consideration will affect which measures can be selected. For example, self-administration is not possible for younger children.</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In this project, dietary intake is the outcome, and the study design is an intervention. As a result, respondents could potentially report differently after the intervention due to exposure to the intervention itself. However, given the environmental focus of the intervention (as opposed to nutrition education or counseling about reducing intake of energy-dense foods), this matter is not as salient</a:t>
            </a:r>
            <a:r>
              <a:rPr lang="en-US" sz="1200" b="0" kern="1200" baseline="0" dirty="0">
                <a:solidFill>
                  <a:schemeClr val="tx1"/>
                </a:solidFill>
                <a:effectLst/>
                <a:latin typeface="+mn-lt"/>
                <a:ea typeface="+mn-ea"/>
                <a:cs typeface="+mn-cs"/>
              </a:rPr>
              <a:t> of an </a:t>
            </a:r>
            <a:r>
              <a:rPr lang="en-US" sz="1200" b="0" kern="1200" dirty="0">
                <a:solidFill>
                  <a:schemeClr val="tx1"/>
                </a:solidFill>
                <a:effectLst/>
                <a:latin typeface="+mn-lt"/>
                <a:ea typeface="+mn-ea"/>
                <a:cs typeface="+mn-cs"/>
              </a:rPr>
              <a:t>issue unless the intervention is accompanied by an intensive marketing campaign.</a:t>
            </a:r>
            <a:endParaRPr lang="en-US" sz="1200" i="1" dirty="0"/>
          </a:p>
        </p:txBody>
      </p:sp>
      <p:sp>
        <p:nvSpPr>
          <p:cNvPr id="4" name="Slide Number Placeholder 3"/>
          <p:cNvSpPr>
            <a:spLocks noGrp="1"/>
          </p:cNvSpPr>
          <p:nvPr>
            <p:ph type="sldNum" sz="quarter" idx="10"/>
          </p:nvPr>
        </p:nvSpPr>
        <p:spPr/>
        <p:txBody>
          <a:bodyPr/>
          <a:lstStyle/>
          <a:p>
            <a:fld id="{52D513F4-1C00-9340-B028-54B8AFDCFA34}" type="slidenum">
              <a:rPr lang="en-US" smtClean="0"/>
              <a:t>68</a:t>
            </a:fld>
            <a:endParaRPr lang="en-US"/>
          </a:p>
        </p:txBody>
      </p:sp>
    </p:spTree>
    <p:extLst>
      <p:ext uri="{BB962C8B-B14F-4D97-AF65-F5344CB8AC3E}">
        <p14:creationId xmlns:p14="http://schemas.microsoft.com/office/powerpoint/2010/main" val="75619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If the project team chooses a narrower focus, screeners could be used, which would reduce team and respondent burden but increase bias. This bias may</a:t>
            </a:r>
            <a:r>
              <a:rPr lang="en-US" sz="1200" kern="1200" baseline="0" dirty="0">
                <a:solidFill>
                  <a:schemeClr val="tx1"/>
                </a:solidFill>
                <a:effectLst/>
                <a:latin typeface="+mn-lt"/>
                <a:ea typeface="+mn-ea"/>
                <a:cs typeface="+mn-cs"/>
              </a:rPr>
              <a:t> be</a:t>
            </a:r>
            <a:r>
              <a:rPr lang="en-US" sz="1200" kern="1200" dirty="0">
                <a:solidFill>
                  <a:schemeClr val="tx1"/>
                </a:solidFill>
                <a:effectLst/>
                <a:latin typeface="+mn-lt"/>
                <a:ea typeface="+mn-ea"/>
                <a:cs typeface="+mn-cs"/>
              </a:rPr>
              <a:t> less of an issue for items like sugar-sweetened beverages than for other dietary components (e.g., sugars, fruits and vegetables) that are distributed throughout many contributing food and beverage sources. Screeners may be difficult for children, depending on cognitive abilities to average intake over a long period of time.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If the team chooses a broader focus, a more comprehensive tool, such as 24-hour dietary recalls, food records, or food frequency questionnaire, is needed as such a tool allows interrogation of different aspects of the diet.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To</a:t>
            </a:r>
            <a:r>
              <a:rPr lang="en-US" sz="1200" b="0" kern="1200" baseline="0" dirty="0">
                <a:solidFill>
                  <a:schemeClr val="tx1"/>
                </a:solidFill>
                <a:effectLst/>
                <a:latin typeface="+mn-lt"/>
                <a:ea typeface="+mn-ea"/>
                <a:cs typeface="+mn-cs"/>
              </a:rPr>
              <a:t> address the potential for intervention-related biases in reporting</a:t>
            </a:r>
            <a:r>
              <a:rPr lang="en-US" sz="1200" b="0" kern="1200" dirty="0">
                <a:solidFill>
                  <a:schemeClr val="tx1"/>
                </a:solidFill>
                <a:effectLst/>
                <a:latin typeface="+mn-lt"/>
                <a:ea typeface="+mn-ea"/>
                <a:cs typeface="+mn-cs"/>
              </a:rPr>
              <a:t>, the project team could complement the intake data with sales data from the vending machines. However, these data would be limited to the single setting in which the vending machines were modified, not to changes in consumption behaviors more broadly.</a:t>
            </a:r>
            <a:endParaRPr lang="en-US" sz="1200" b="0" dirty="0"/>
          </a:p>
          <a:p>
            <a:pPr marL="171450" indent="-171450">
              <a:buFont typeface="Arial" panose="020B0604020202020204" pitchFamily="34" charset="0"/>
              <a:buChar char="•"/>
            </a:pPr>
            <a:endParaRPr lang="en-US" sz="1200" i="1" dirty="0"/>
          </a:p>
        </p:txBody>
      </p:sp>
      <p:sp>
        <p:nvSpPr>
          <p:cNvPr id="4" name="Slide Number Placeholder 3"/>
          <p:cNvSpPr>
            <a:spLocks noGrp="1"/>
          </p:cNvSpPr>
          <p:nvPr>
            <p:ph type="sldNum" sz="quarter" idx="10"/>
          </p:nvPr>
        </p:nvSpPr>
        <p:spPr/>
        <p:txBody>
          <a:bodyPr/>
          <a:lstStyle/>
          <a:p>
            <a:fld id="{52D513F4-1C00-9340-B028-54B8AFDCFA34}" type="slidenum">
              <a:rPr lang="en-US" smtClean="0"/>
              <a:t>69</a:t>
            </a:fld>
            <a:endParaRPr lang="en-US"/>
          </a:p>
        </p:txBody>
      </p:sp>
    </p:spTree>
    <p:extLst>
      <p:ext uri="{BB962C8B-B14F-4D97-AF65-F5344CB8AC3E}">
        <p14:creationId xmlns:p14="http://schemas.microsoft.com/office/powerpoint/2010/main" val="15134700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2D513F4-1C00-9340-B028-54B8AFDCFA34}" type="slidenum">
              <a:rPr lang="en-US" smtClean="0"/>
              <a:t>70</a:t>
            </a:fld>
            <a:endParaRPr lang="en-US"/>
          </a:p>
        </p:txBody>
      </p:sp>
    </p:spTree>
    <p:extLst>
      <p:ext uri="{BB962C8B-B14F-4D97-AF65-F5344CB8AC3E}">
        <p14:creationId xmlns:p14="http://schemas.microsoft.com/office/powerpoint/2010/main" val="21755029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 project team is interested in examining the effects of a home-based obesity prevention program on pre-school children’s meal and snacking behaviors.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case is an intervention study with control and intervention groups.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control group receives minimal exposure to the study team (including nutritionists),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whereas the intervention group receives intensive programming related to healthy eating patterns, parenting, and other potential influences on dietary intake among children and the family, as a whole. </a:t>
            </a:r>
            <a:endParaRPr lang="en-US" dirty="0"/>
          </a:p>
        </p:txBody>
      </p:sp>
      <p:sp>
        <p:nvSpPr>
          <p:cNvPr id="4" name="Slide Number Placeholder 3"/>
          <p:cNvSpPr>
            <a:spLocks noGrp="1"/>
          </p:cNvSpPr>
          <p:nvPr>
            <p:ph type="sldNum" sz="quarter" idx="10"/>
          </p:nvPr>
        </p:nvSpPr>
        <p:spPr/>
        <p:txBody>
          <a:bodyPr/>
          <a:lstStyle/>
          <a:p>
            <a:fld id="{52D513F4-1C00-9340-B028-54B8AFDCFA34}" type="slidenum">
              <a:rPr lang="en-US" smtClean="0"/>
              <a:t>71</a:t>
            </a:fld>
            <a:endParaRPr lang="en-US"/>
          </a:p>
        </p:txBody>
      </p:sp>
    </p:spTree>
    <p:extLst>
      <p:ext uri="{BB962C8B-B14F-4D97-AF65-F5344CB8AC3E}">
        <p14:creationId xmlns:p14="http://schemas.microsoft.com/office/powerpoint/2010/main" val="254379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8</a:t>
            </a:fld>
            <a:endParaRPr lang="en-US" dirty="0"/>
          </a:p>
        </p:txBody>
      </p:sp>
    </p:spTree>
    <p:extLst>
      <p:ext uri="{BB962C8B-B14F-4D97-AF65-F5344CB8AC3E}">
        <p14:creationId xmlns:p14="http://schemas.microsoft.com/office/powerpoint/2010/main" val="19035380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Given that the target population is pre-school children (and their parents and families), any questionnaires of general behaviors (e.g., frequency of snacking) or specific intake need to be completed by proxy-reporters, with necessary considerations regarding error in reporting. </a:t>
            </a: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With this intervention design, parents may report their children’s diets differently as a result of being exposed to the intervention than they did at baseline. Thus, complementary measures, such as in-home observation, may be beneficial to provide a means of corroborating (or not) changes in meal and snacking patterns from pre to post.</a:t>
            </a:r>
            <a:endParaRPr lang="en-US" sz="1200" dirty="0"/>
          </a:p>
        </p:txBody>
      </p:sp>
      <p:sp>
        <p:nvSpPr>
          <p:cNvPr id="4" name="Slide Number Placeholder 3"/>
          <p:cNvSpPr>
            <a:spLocks noGrp="1"/>
          </p:cNvSpPr>
          <p:nvPr>
            <p:ph type="sldNum" sz="quarter" idx="10"/>
          </p:nvPr>
        </p:nvSpPr>
        <p:spPr/>
        <p:txBody>
          <a:bodyPr/>
          <a:lstStyle/>
          <a:p>
            <a:fld id="{52D513F4-1C00-9340-B028-54B8AFDCFA34}" type="slidenum">
              <a:rPr lang="en-US" smtClean="0"/>
              <a:t>72</a:t>
            </a:fld>
            <a:endParaRPr lang="en-US"/>
          </a:p>
        </p:txBody>
      </p:sp>
    </p:spTree>
    <p:extLst>
      <p:ext uri="{BB962C8B-B14F-4D97-AF65-F5344CB8AC3E}">
        <p14:creationId xmlns:p14="http://schemas.microsoft.com/office/powerpoint/2010/main" val="13321747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742950" lvl="1" indent="-285750">
              <a:buFont typeface="Arial" charset="0"/>
              <a:buChar char="•"/>
            </a:pPr>
            <a:r>
              <a:rPr lang="en-US" sz="1600" kern="1200" dirty="0">
                <a:solidFill>
                  <a:schemeClr val="tx1"/>
                </a:solidFill>
                <a:effectLst/>
                <a:latin typeface="+mn-lt"/>
                <a:ea typeface="+mn-ea"/>
                <a:cs typeface="+mn-cs"/>
              </a:rPr>
              <a:t>The diet behaviors of interest could be conceptualized as </a:t>
            </a:r>
            <a:r>
              <a:rPr lang="en-US" sz="1600" u="sng" kern="1200" dirty="0">
                <a:solidFill>
                  <a:schemeClr val="tx1"/>
                </a:solidFill>
                <a:effectLst/>
                <a:latin typeface="+mn-lt"/>
                <a:ea typeface="+mn-ea"/>
                <a:cs typeface="+mn-cs"/>
              </a:rPr>
              <a:t>patterns, in terms of meals and snacks (e.g., frequency of between-meal snacks)</a:t>
            </a:r>
            <a:r>
              <a:rPr lang="en-US" sz="1600" kern="1200" dirty="0">
                <a:solidFill>
                  <a:schemeClr val="tx1"/>
                </a:solidFill>
                <a:effectLst/>
                <a:latin typeface="+mn-lt"/>
                <a:ea typeface="+mn-ea"/>
                <a:cs typeface="+mn-cs"/>
              </a:rPr>
              <a:t>, which could be measured using a questionnaire querying these specific behaviors to be completed by the parent or other proxy reporter. </a:t>
            </a:r>
          </a:p>
          <a:p>
            <a:pPr marL="742950" lvl="1" indent="-285750">
              <a:buFont typeface="Arial" charset="0"/>
              <a:buChar char="•"/>
            </a:pPr>
            <a:endParaRPr lang="en-US" sz="1600" kern="1200" dirty="0">
              <a:solidFill>
                <a:schemeClr val="tx1"/>
              </a:solidFill>
              <a:effectLst/>
              <a:latin typeface="+mn-lt"/>
              <a:ea typeface="+mn-ea"/>
              <a:cs typeface="+mn-cs"/>
            </a:endParaRPr>
          </a:p>
          <a:p>
            <a:pPr marL="742950" lvl="1" indent="-285750">
              <a:buFont typeface="Arial" charset="0"/>
              <a:buChar char="•"/>
            </a:pPr>
            <a:r>
              <a:rPr lang="en-US" sz="1600" kern="1200" dirty="0">
                <a:solidFill>
                  <a:schemeClr val="tx1"/>
                </a:solidFill>
                <a:effectLst/>
                <a:latin typeface="+mn-lt"/>
                <a:ea typeface="+mn-ea"/>
                <a:cs typeface="+mn-cs"/>
              </a:rPr>
              <a:t>Alternately, with more intensive measures such as 24-hour recalls and records, the foods consumed at different meals and snacks and contextual factors, such as with whom the child ate and whether he or she was using an electronic device (e.g., eating a snack in front of the television) could be considered. </a:t>
            </a:r>
          </a:p>
          <a:p>
            <a:pPr marL="742950" lvl="1" indent="-285750">
              <a:buFont typeface="Arial" charset="0"/>
              <a:buChar char="•"/>
            </a:pPr>
            <a:endParaRPr lang="en-US" sz="1600" kern="1200" dirty="0">
              <a:solidFill>
                <a:schemeClr val="tx1"/>
              </a:solidFill>
              <a:effectLst/>
              <a:latin typeface="+mn-lt"/>
              <a:ea typeface="+mn-ea"/>
              <a:cs typeface="+mn-cs"/>
            </a:endParaRPr>
          </a:p>
          <a:p>
            <a:pPr marL="742950" lvl="1" indent="-285750">
              <a:buFont typeface="Arial" charset="0"/>
              <a:buChar char="•"/>
            </a:pPr>
            <a:r>
              <a:rPr lang="en-US" sz="1600" kern="1200" dirty="0">
                <a:solidFill>
                  <a:schemeClr val="tx1"/>
                </a:solidFill>
                <a:effectLst/>
                <a:latin typeface="+mn-lt"/>
                <a:ea typeface="+mn-ea"/>
                <a:cs typeface="+mn-cs"/>
              </a:rPr>
              <a:t>With a food frequency questionnaire, the foods consumed over a period of time (before and after the intervention) could be assessed but contextual factors could not. </a:t>
            </a:r>
          </a:p>
          <a:p>
            <a:pPr marL="742950" lvl="1" indent="-285750">
              <a:buFont typeface="Arial" charset="0"/>
              <a:buChar char="•"/>
            </a:pPr>
            <a:endParaRPr lang="en-US" sz="1600" kern="1200" dirty="0">
              <a:solidFill>
                <a:schemeClr val="tx1"/>
              </a:solidFill>
              <a:effectLst/>
              <a:latin typeface="+mn-lt"/>
              <a:ea typeface="+mn-ea"/>
              <a:cs typeface="+mn-cs"/>
            </a:endParaRPr>
          </a:p>
          <a:p>
            <a:pPr marL="742950" lvl="1" indent="-285750">
              <a:buFont typeface="Arial" charset="0"/>
              <a:buChar char="•"/>
            </a:pPr>
            <a:r>
              <a:rPr lang="en-US" sz="1600" kern="1200" dirty="0">
                <a:solidFill>
                  <a:schemeClr val="tx1"/>
                </a:solidFill>
                <a:effectLst/>
                <a:latin typeface="+mn-lt"/>
                <a:ea typeface="+mn-ea"/>
                <a:cs typeface="+mn-cs"/>
              </a:rPr>
              <a:t>Finally, home observation could be used, with trained interviewers documenting meal and snack behaviors during times at which they are present in the home, though this approach is intensive and burdensome. </a:t>
            </a:r>
          </a:p>
        </p:txBody>
      </p:sp>
      <p:sp>
        <p:nvSpPr>
          <p:cNvPr id="4" name="Slide Number Placeholder 3"/>
          <p:cNvSpPr>
            <a:spLocks noGrp="1"/>
          </p:cNvSpPr>
          <p:nvPr>
            <p:ph type="sldNum" sz="quarter" idx="10"/>
          </p:nvPr>
        </p:nvSpPr>
        <p:spPr/>
        <p:txBody>
          <a:bodyPr/>
          <a:lstStyle/>
          <a:p>
            <a:fld id="{52D513F4-1C00-9340-B028-54B8AFDCFA34}" type="slidenum">
              <a:rPr lang="en-US" smtClean="0"/>
              <a:t>73</a:t>
            </a:fld>
            <a:endParaRPr lang="en-US"/>
          </a:p>
        </p:txBody>
      </p:sp>
    </p:spTree>
    <p:extLst>
      <p:ext uri="{BB962C8B-B14F-4D97-AF65-F5344CB8AC3E}">
        <p14:creationId xmlns:p14="http://schemas.microsoft.com/office/powerpoint/2010/main" val="34873547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2D513F4-1C00-9340-B028-54B8AFDCFA34}" type="slidenum">
              <a:rPr lang="en-US" smtClean="0"/>
              <a:t>74</a:t>
            </a:fld>
            <a:endParaRPr lang="en-US"/>
          </a:p>
        </p:txBody>
      </p:sp>
    </p:spTree>
    <p:extLst>
      <p:ext uri="{BB962C8B-B14F-4D97-AF65-F5344CB8AC3E}">
        <p14:creationId xmlns:p14="http://schemas.microsoft.com/office/powerpoint/2010/main" val="13495777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 project team desires to assess whether diet quality differs among adolescent children with varying rates of obesity who are from different racial and ethnic subpopulations.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study makes use of NHANES data.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dirty="0"/>
          </a:p>
        </p:txBody>
      </p:sp>
      <p:sp>
        <p:nvSpPr>
          <p:cNvPr id="4" name="Slide Number Placeholder 3"/>
          <p:cNvSpPr>
            <a:spLocks noGrp="1"/>
          </p:cNvSpPr>
          <p:nvPr>
            <p:ph type="sldNum" sz="quarter" idx="10"/>
          </p:nvPr>
        </p:nvSpPr>
        <p:spPr/>
        <p:txBody>
          <a:bodyPr/>
          <a:lstStyle/>
          <a:p>
            <a:fld id="{52D513F4-1C00-9340-B028-54B8AFDCFA34}" type="slidenum">
              <a:rPr lang="en-US" smtClean="0"/>
              <a:t>75</a:t>
            </a:fld>
            <a:endParaRPr lang="en-US"/>
          </a:p>
        </p:txBody>
      </p:sp>
    </p:spTree>
    <p:extLst>
      <p:ext uri="{BB962C8B-B14F-4D97-AF65-F5344CB8AC3E}">
        <p14:creationId xmlns:p14="http://schemas.microsoft.com/office/powerpoint/2010/main" val="5797957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case highlights that the team will need to take various considerations into account when comparing the dietary intake of groups that are differentiated by factors potentially related to body weight.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Because body weight is strongly associated with misreporting, any such analyses must be undertaken and interpreted cautiously.</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i="1"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It is necessary to consider differential reporting among populations grouped by factors potentially related to body weight (e.g., race/ethnicity).</a:t>
            </a:r>
          </a:p>
        </p:txBody>
      </p:sp>
      <p:sp>
        <p:nvSpPr>
          <p:cNvPr id="4" name="Slide Number Placeholder 3"/>
          <p:cNvSpPr>
            <a:spLocks noGrp="1"/>
          </p:cNvSpPr>
          <p:nvPr>
            <p:ph type="sldNum" sz="quarter" idx="10"/>
          </p:nvPr>
        </p:nvSpPr>
        <p:spPr/>
        <p:txBody>
          <a:bodyPr/>
          <a:lstStyle/>
          <a:p>
            <a:fld id="{52D513F4-1C00-9340-B028-54B8AFDCFA34}" type="slidenum">
              <a:rPr lang="en-US" smtClean="0"/>
              <a:t>76</a:t>
            </a:fld>
            <a:endParaRPr lang="en-US"/>
          </a:p>
        </p:txBody>
      </p:sp>
    </p:spTree>
    <p:extLst>
      <p:ext uri="{BB962C8B-B14F-4D97-AF65-F5344CB8AC3E}">
        <p14:creationId xmlns:p14="http://schemas.microsoft.com/office/powerpoint/2010/main" val="17683883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200" dirty="0"/>
              <a:t>Since NHANES</a:t>
            </a:r>
            <a:r>
              <a:rPr lang="en-US" sz="1200" baseline="0" dirty="0"/>
              <a:t> data are being used in this study, the measure is predetermined (24-hour recalls).</a:t>
            </a:r>
          </a:p>
          <a:p>
            <a:pPr marL="171450" indent="-171450">
              <a:buFont typeface="Arial" panose="020B0604020202020204" pitchFamily="34" charset="0"/>
              <a:buChar char="•"/>
            </a:pPr>
            <a:endParaRPr lang="en-US" sz="1200" baseline="0" dirty="0"/>
          </a:p>
          <a:p>
            <a:pPr marL="171450" indent="-171450">
              <a:buFont typeface="Arial" panose="020B0604020202020204" pitchFamily="34" charset="0"/>
              <a:buChar char="•"/>
            </a:pPr>
            <a:r>
              <a:rPr lang="en-US" sz="1200" baseline="0" dirty="0"/>
              <a:t>However, in interpreting results and analyzing these data, it is important to consider the previously mentioned differential reporting of BMI across groups.</a:t>
            </a:r>
            <a:endParaRPr lang="en-US" sz="1200" dirty="0"/>
          </a:p>
        </p:txBody>
      </p:sp>
      <p:sp>
        <p:nvSpPr>
          <p:cNvPr id="4" name="Slide Number Placeholder 3"/>
          <p:cNvSpPr>
            <a:spLocks noGrp="1"/>
          </p:cNvSpPr>
          <p:nvPr>
            <p:ph type="sldNum" sz="quarter" idx="10"/>
          </p:nvPr>
        </p:nvSpPr>
        <p:spPr/>
        <p:txBody>
          <a:bodyPr/>
          <a:lstStyle/>
          <a:p>
            <a:fld id="{52D513F4-1C00-9340-B028-54B8AFDCFA34}" type="slidenum">
              <a:rPr lang="en-US" smtClean="0"/>
              <a:t>77</a:t>
            </a:fld>
            <a:endParaRPr lang="en-US"/>
          </a:p>
        </p:txBody>
      </p:sp>
    </p:spTree>
    <p:extLst>
      <p:ext uri="{BB962C8B-B14F-4D97-AF65-F5344CB8AC3E}">
        <p14:creationId xmlns:p14="http://schemas.microsoft.com/office/powerpoint/2010/main" val="3608401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2D513F4-1C00-9340-B028-54B8AFDCFA34}" type="slidenum">
              <a:rPr lang="en-US" smtClean="0"/>
              <a:t>78</a:t>
            </a:fld>
            <a:endParaRPr lang="en-US"/>
          </a:p>
        </p:txBody>
      </p:sp>
    </p:spTree>
    <p:extLst>
      <p:ext uri="{BB962C8B-B14F-4D97-AF65-F5344CB8AC3E}">
        <p14:creationId xmlns:p14="http://schemas.microsoft.com/office/powerpoint/2010/main" val="31266973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 project team wishes to examine whether adolescents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change their calorie intakes when calorie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labeling is instituted, for example, in a cafeteria.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case is a natural experiment, intended to illustrate the caveats related to measuring calorie intake using self-report data.</a:t>
            </a:r>
            <a:endParaRPr lang="en-US" sz="1200" dirty="0"/>
          </a:p>
        </p:txBody>
      </p:sp>
      <p:sp>
        <p:nvSpPr>
          <p:cNvPr id="4" name="Slide Number Placeholder 3"/>
          <p:cNvSpPr>
            <a:spLocks noGrp="1"/>
          </p:cNvSpPr>
          <p:nvPr>
            <p:ph type="sldNum" sz="quarter" idx="10"/>
          </p:nvPr>
        </p:nvSpPr>
        <p:spPr/>
        <p:txBody>
          <a:bodyPr/>
          <a:lstStyle/>
          <a:p>
            <a:fld id="{52D513F4-1C00-9340-B028-54B8AFDCFA34}" type="slidenum">
              <a:rPr lang="en-US" smtClean="0"/>
              <a:t>79</a:t>
            </a:fld>
            <a:endParaRPr lang="en-US"/>
          </a:p>
        </p:txBody>
      </p:sp>
    </p:spTree>
    <p:extLst>
      <p:ext uri="{BB962C8B-B14F-4D97-AF65-F5344CB8AC3E}">
        <p14:creationId xmlns:p14="http://schemas.microsoft.com/office/powerpoint/2010/main" val="41829748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Given the known biases with self-report data, it is generally recommended that they not be used to arrive at absolute estimates of energy.</a:t>
            </a:r>
            <a:endParaRPr lang="en-US" sz="1200" dirty="0"/>
          </a:p>
        </p:txBody>
      </p:sp>
      <p:sp>
        <p:nvSpPr>
          <p:cNvPr id="4" name="Slide Number Placeholder 3"/>
          <p:cNvSpPr>
            <a:spLocks noGrp="1"/>
          </p:cNvSpPr>
          <p:nvPr>
            <p:ph type="sldNum" sz="quarter" idx="10"/>
          </p:nvPr>
        </p:nvSpPr>
        <p:spPr/>
        <p:txBody>
          <a:bodyPr/>
          <a:lstStyle/>
          <a:p>
            <a:fld id="{52D513F4-1C00-9340-B028-54B8AFDCFA34}" type="slidenum">
              <a:rPr lang="en-US" smtClean="0"/>
              <a:t>80</a:t>
            </a:fld>
            <a:endParaRPr lang="en-US"/>
          </a:p>
        </p:txBody>
      </p:sp>
    </p:spTree>
    <p:extLst>
      <p:ext uri="{BB962C8B-B14F-4D97-AF65-F5344CB8AC3E}">
        <p14:creationId xmlns:p14="http://schemas.microsoft.com/office/powerpoint/2010/main" val="40873476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CA" sz="1200" dirty="0"/>
              <a:t>Researchers could potentially use other measures</a:t>
            </a:r>
            <a:r>
              <a:rPr lang="en-CA" sz="1200" baseline="0" dirty="0"/>
              <a:t> to assess energy intake, such as:</a:t>
            </a:r>
            <a:endParaRPr lang="en-CA" sz="1200" dirty="0"/>
          </a:p>
          <a:p>
            <a:pPr marL="628650" lvl="1" indent="-171450">
              <a:buFont typeface="Arial" panose="020B0604020202020204" pitchFamily="34" charset="0"/>
              <a:buChar char="•"/>
            </a:pPr>
            <a:r>
              <a:rPr lang="en-CA" sz="1200" dirty="0"/>
              <a:t>Intercept surveys </a:t>
            </a:r>
          </a:p>
          <a:p>
            <a:pPr marL="628650" lvl="1" indent="-171450">
              <a:buFont typeface="Arial" panose="020B0604020202020204" pitchFamily="34" charset="0"/>
              <a:buChar char="•"/>
            </a:pPr>
            <a:r>
              <a:rPr lang="en-CA" sz="1200" dirty="0"/>
              <a:t>Sales data</a:t>
            </a:r>
          </a:p>
          <a:p>
            <a:pPr marL="628650" lvl="1" indent="-171450">
              <a:buFont typeface="Arial" panose="020B0604020202020204" pitchFamily="34" charset="0"/>
              <a:buChar char="•"/>
            </a:pPr>
            <a:endParaRPr lang="en-CA" sz="1200" dirty="0"/>
          </a:p>
          <a:p>
            <a:pPr marL="171450" indent="-171450">
              <a:buFont typeface="Arial" panose="020B0604020202020204" pitchFamily="34" charset="0"/>
              <a:buChar char="•"/>
            </a:pPr>
            <a:r>
              <a:rPr lang="en-CA" sz="1200" dirty="0"/>
              <a:t>It</a:t>
            </a:r>
            <a:r>
              <a:rPr lang="en-CA" sz="1200" baseline="0" dirty="0"/>
              <a:t> is also p</a:t>
            </a:r>
            <a:r>
              <a:rPr lang="en-CA" sz="1200" dirty="0"/>
              <a:t>ossible to measure dietary intake more broadly to allow assessment of implications for overall diet quality.</a:t>
            </a:r>
          </a:p>
          <a:p>
            <a:pPr marL="171450" indent="-171450">
              <a:buFont typeface="Arial" panose="020B0604020202020204" pitchFamily="34" charset="0"/>
              <a:buChar char="•"/>
            </a:pPr>
            <a:endParaRPr lang="en-CA" sz="1200" dirty="0"/>
          </a:p>
        </p:txBody>
      </p:sp>
      <p:sp>
        <p:nvSpPr>
          <p:cNvPr id="4" name="Slide Number Placeholder 3"/>
          <p:cNvSpPr>
            <a:spLocks noGrp="1"/>
          </p:cNvSpPr>
          <p:nvPr>
            <p:ph type="sldNum" sz="quarter" idx="10"/>
          </p:nvPr>
        </p:nvSpPr>
        <p:spPr/>
        <p:txBody>
          <a:bodyPr/>
          <a:lstStyle/>
          <a:p>
            <a:fld id="{52D513F4-1C00-9340-B028-54B8AFDCFA34}" type="slidenum">
              <a:rPr lang="en-US" smtClean="0"/>
              <a:t>81</a:t>
            </a:fld>
            <a:endParaRPr lang="en-US"/>
          </a:p>
        </p:txBody>
      </p:sp>
    </p:spTree>
    <p:extLst>
      <p:ext uri="{BB962C8B-B14F-4D97-AF65-F5344CB8AC3E}">
        <p14:creationId xmlns:p14="http://schemas.microsoft.com/office/powerpoint/2010/main" val="2288167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10</a:t>
            </a:fld>
            <a:endParaRPr lang="en-US" dirty="0"/>
          </a:p>
        </p:txBody>
      </p:sp>
    </p:spTree>
    <p:extLst>
      <p:ext uri="{BB962C8B-B14F-4D97-AF65-F5344CB8AC3E}">
        <p14:creationId xmlns:p14="http://schemas.microsoft.com/office/powerpoint/2010/main" val="39477016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2D513F4-1C00-9340-B028-54B8AFDCFA34}" type="slidenum">
              <a:rPr lang="en-US" smtClean="0"/>
              <a:t>82</a:t>
            </a:fld>
            <a:endParaRPr lang="en-US"/>
          </a:p>
        </p:txBody>
      </p:sp>
    </p:spTree>
    <p:extLst>
      <p:ext uri="{BB962C8B-B14F-4D97-AF65-F5344CB8AC3E}">
        <p14:creationId xmlns:p14="http://schemas.microsoft.com/office/powerpoint/2010/main" val="37402056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 project team sets out to assess the preferences of preschool children for fruits, vegetables, and snacks after they were exposed to food advertising of different types of foods, with and without cartoon characters and celebrities. </a:t>
            </a: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study is a cross-sectional experimental design with control and comparison groups. Recruitment and study collection occur in a childcare center. Children are invited to play a video game on an iPad that features or does not feature cartoon character or celebrity endorsements related to food.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diet behavior of interest, food preferences, is the dependent variable.</a:t>
            </a:r>
            <a:endParaRPr lang="en-US" sz="1200" dirty="0"/>
          </a:p>
        </p:txBody>
      </p:sp>
      <p:sp>
        <p:nvSpPr>
          <p:cNvPr id="4" name="Slide Number Placeholder 3"/>
          <p:cNvSpPr>
            <a:spLocks noGrp="1"/>
          </p:cNvSpPr>
          <p:nvPr>
            <p:ph type="sldNum" sz="quarter" idx="10"/>
          </p:nvPr>
        </p:nvSpPr>
        <p:spPr/>
        <p:txBody>
          <a:bodyPr/>
          <a:lstStyle/>
          <a:p>
            <a:fld id="{52D513F4-1C00-9340-B028-54B8AFDCFA34}" type="slidenum">
              <a:rPr lang="en-US" smtClean="0"/>
              <a:t>83</a:t>
            </a:fld>
            <a:endParaRPr lang="en-US"/>
          </a:p>
        </p:txBody>
      </p:sp>
    </p:spTree>
    <p:extLst>
      <p:ext uri="{BB962C8B-B14F-4D97-AF65-F5344CB8AC3E}">
        <p14:creationId xmlns:p14="http://schemas.microsoft.com/office/powerpoint/2010/main" val="3527824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Given the age of the children, a questionnaire regarding food preferences is not feasible.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i="1" dirty="0"/>
          </a:p>
        </p:txBody>
      </p:sp>
      <p:sp>
        <p:nvSpPr>
          <p:cNvPr id="4" name="Slide Number Placeholder 3"/>
          <p:cNvSpPr>
            <a:spLocks noGrp="1"/>
          </p:cNvSpPr>
          <p:nvPr>
            <p:ph type="sldNum" sz="quarter" idx="10"/>
          </p:nvPr>
        </p:nvSpPr>
        <p:spPr/>
        <p:txBody>
          <a:bodyPr/>
          <a:lstStyle/>
          <a:p>
            <a:fld id="{52D513F4-1C00-9340-B028-54B8AFDCFA34}" type="slidenum">
              <a:rPr lang="en-US" smtClean="0"/>
              <a:t>84</a:t>
            </a:fld>
            <a:endParaRPr lang="en-US"/>
          </a:p>
        </p:txBody>
      </p:sp>
    </p:spTree>
    <p:extLst>
      <p:ext uri="{BB962C8B-B14F-4D97-AF65-F5344CB8AC3E}">
        <p14:creationId xmlns:p14="http://schemas.microsoft.com/office/powerpoint/2010/main" val="13945619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Arial" charset="0"/>
              <a:buChar char="•"/>
            </a:pPr>
            <a:r>
              <a:rPr lang="en-US" sz="1600" kern="1200" dirty="0">
                <a:solidFill>
                  <a:schemeClr val="tx1"/>
                </a:solidFill>
                <a:effectLst/>
                <a:latin typeface="+mn-lt"/>
                <a:ea typeface="+mn-ea"/>
                <a:cs typeface="+mn-cs"/>
              </a:rPr>
              <a:t>Given the age of the children, a questionnaire regarding food preferences is not feasible, though they could be prompted to choose between photos of different types of foods, indicating the one they would choose out of dyads differentiated by energy- and nutrient-density. </a:t>
            </a:r>
          </a:p>
          <a:p>
            <a:pPr marL="285750" lvl="0" indent="-285750">
              <a:buFont typeface="Arial" charset="0"/>
              <a:buChar char="•"/>
            </a:pPr>
            <a:endParaRPr lang="en-US" sz="1600" kern="1200" dirty="0">
              <a:solidFill>
                <a:schemeClr val="tx1"/>
              </a:solidFill>
              <a:effectLst/>
              <a:latin typeface="+mn-lt"/>
              <a:ea typeface="+mn-ea"/>
              <a:cs typeface="+mn-cs"/>
            </a:endParaRPr>
          </a:p>
          <a:p>
            <a:pPr marL="285750" lvl="0" indent="-285750">
              <a:buFont typeface="Arial" charset="0"/>
              <a:buChar char="•"/>
            </a:pPr>
            <a:r>
              <a:rPr lang="en-US" sz="1600" kern="1200" dirty="0">
                <a:solidFill>
                  <a:schemeClr val="tx1"/>
                </a:solidFill>
                <a:effectLst/>
                <a:latin typeface="+mn-lt"/>
                <a:ea typeface="+mn-ea"/>
                <a:cs typeface="+mn-cs"/>
              </a:rPr>
              <a:t>Alternatively, children may be offered different snacks (fruit, vegetables, and other snacks, some of which were highlighted by the cartoon characters or celebrities), with weighing of snacks served and left over (i.e., plate waste) so that intake can be quantified as an indicator of preferences. </a:t>
            </a:r>
          </a:p>
          <a:p>
            <a:pPr marL="171450" indent="-171450">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fld id="{52D513F4-1C00-9340-B028-54B8AFDCFA34}" type="slidenum">
              <a:rPr lang="en-US" smtClean="0"/>
              <a:t>85</a:t>
            </a:fld>
            <a:endParaRPr lang="en-US"/>
          </a:p>
        </p:txBody>
      </p:sp>
    </p:spTree>
    <p:extLst>
      <p:ext uri="{BB962C8B-B14F-4D97-AF65-F5344CB8AC3E}">
        <p14:creationId xmlns:p14="http://schemas.microsoft.com/office/powerpoint/2010/main" val="34957228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2D513F4-1C00-9340-B028-54B8AFDCFA34}" type="slidenum">
              <a:rPr lang="en-US" smtClean="0"/>
              <a:t>86</a:t>
            </a:fld>
            <a:endParaRPr lang="en-US"/>
          </a:p>
        </p:txBody>
      </p:sp>
    </p:spTree>
    <p:extLst>
      <p:ext uri="{BB962C8B-B14F-4D97-AF65-F5344CB8AC3E}">
        <p14:creationId xmlns:p14="http://schemas.microsoft.com/office/powerpoint/2010/main" val="9203502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primary aim of this study is to assess changes in diet-related behaviors and intake before and after the implementation of an intervention to improve body image.</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case is included to illustrate the potential impact of social desirability on youth’s reporting of dietary intake and reasons this should be considered in analyses</a:t>
            </a:r>
            <a:r>
              <a:rPr lang="en-US" sz="1200" kern="1200" baseline="0" dirty="0">
                <a:solidFill>
                  <a:schemeClr val="tx1"/>
                </a:solidFill>
                <a:effectLst/>
                <a:latin typeface="+mn-lt"/>
                <a:ea typeface="+mn-ea"/>
                <a:cs typeface="+mn-cs"/>
              </a:rPr>
              <a:t> and interpretation of findings.</a:t>
            </a:r>
            <a:endParaRPr lang="en-US" sz="1200" dirty="0"/>
          </a:p>
          <a:p>
            <a:pPr marL="171450" indent="-171450">
              <a:buFont typeface="Arial" panose="020B0604020202020204" pitchFamily="34" charset="0"/>
              <a:buChar char="•"/>
            </a:pPr>
            <a:endParaRPr lang="en-CA" sz="1200" dirty="0"/>
          </a:p>
        </p:txBody>
      </p:sp>
      <p:sp>
        <p:nvSpPr>
          <p:cNvPr id="4" name="Slide Number Placeholder 3"/>
          <p:cNvSpPr>
            <a:spLocks noGrp="1"/>
          </p:cNvSpPr>
          <p:nvPr>
            <p:ph type="sldNum" sz="quarter" idx="10"/>
          </p:nvPr>
        </p:nvSpPr>
        <p:spPr/>
        <p:txBody>
          <a:bodyPr/>
          <a:lstStyle/>
          <a:p>
            <a:fld id="{52D513F4-1C00-9340-B028-54B8AFDCFA34}" type="slidenum">
              <a:rPr lang="en-US" smtClean="0"/>
              <a:t>87</a:t>
            </a:fld>
            <a:endParaRPr lang="en-US"/>
          </a:p>
        </p:txBody>
      </p:sp>
    </p:spTree>
    <p:extLst>
      <p:ext uri="{BB962C8B-B14F-4D97-AF65-F5344CB8AC3E}">
        <p14:creationId xmlns:p14="http://schemas.microsoft.com/office/powerpoint/2010/main" val="10513467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Older children and adolescents have greater concerns surrounding body image as compared to younger children.</a:t>
            </a:r>
            <a:endParaRPr lang="en-US" sz="1200" i="1" dirty="0"/>
          </a:p>
          <a:p>
            <a:pPr marL="0" indent="0">
              <a:buFont typeface="Arial" panose="020B0604020202020204" pitchFamily="34" charset="0"/>
              <a:buNone/>
            </a:pPr>
            <a:endParaRPr lang="en-CA" sz="1200" i="0" dirty="0"/>
          </a:p>
          <a:p>
            <a:pPr marL="171450" indent="-171450">
              <a:buFont typeface="Arial" panose="020B0604020202020204" pitchFamily="34" charset="0"/>
              <a:buChar char="•"/>
            </a:pPr>
            <a:r>
              <a:rPr lang="en-CA" sz="1200" i="0" dirty="0"/>
              <a:t>Among adolescents, it is important to consider the role of social desirability in reporting of diet-related behaviors and intake</a:t>
            </a:r>
            <a:r>
              <a:rPr lang="en-CA" sz="1200" i="0" baseline="0" dirty="0"/>
              <a:t> since s</a:t>
            </a:r>
            <a:r>
              <a:rPr lang="en-CA" sz="1200" i="0" dirty="0"/>
              <a:t>ocial desirability bias may be associated with body image</a:t>
            </a:r>
            <a:r>
              <a:rPr lang="en-US" sz="1200" i="0" dirty="0"/>
              <a:t>.</a:t>
            </a:r>
            <a:endParaRPr lang="en-CA" sz="1200" i="0" dirty="0"/>
          </a:p>
        </p:txBody>
      </p:sp>
      <p:sp>
        <p:nvSpPr>
          <p:cNvPr id="4" name="Slide Number Placeholder 3"/>
          <p:cNvSpPr>
            <a:spLocks noGrp="1"/>
          </p:cNvSpPr>
          <p:nvPr>
            <p:ph type="sldNum" sz="quarter" idx="10"/>
          </p:nvPr>
        </p:nvSpPr>
        <p:spPr/>
        <p:txBody>
          <a:bodyPr/>
          <a:lstStyle/>
          <a:p>
            <a:fld id="{52D513F4-1C00-9340-B028-54B8AFDCFA34}" type="slidenum">
              <a:rPr lang="en-US" smtClean="0"/>
              <a:t>88</a:t>
            </a:fld>
            <a:endParaRPr lang="en-US"/>
          </a:p>
        </p:txBody>
      </p:sp>
    </p:spTree>
    <p:extLst>
      <p:ext uri="{BB962C8B-B14F-4D97-AF65-F5344CB8AC3E}">
        <p14:creationId xmlns:p14="http://schemas.microsoft.com/office/powerpoint/2010/main" val="3653682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CA" sz="1200" dirty="0"/>
              <a:t>To account for social desirability bias, researchers may assess this construct using established measures and stratify diet-related analyses by social desirability categories.</a:t>
            </a:r>
          </a:p>
          <a:p>
            <a:pPr marL="171450" indent="-171450">
              <a:buFont typeface="Arial" panose="020B0604020202020204" pitchFamily="34" charset="0"/>
              <a:buChar char="•"/>
            </a:pPr>
            <a:endParaRPr lang="en-CA" sz="1200" dirty="0"/>
          </a:p>
          <a:p>
            <a:pPr marL="171450" indent="-171450">
              <a:buFont typeface="Arial" panose="020B0604020202020204" pitchFamily="34" charset="0"/>
              <a:buChar char="•"/>
            </a:pPr>
            <a:r>
              <a:rPr lang="en-CA" sz="1200" dirty="0"/>
              <a:t>If reporting of diet differs by social desirability, it should be considered in the analysis of the intervention’s effectiveness.</a:t>
            </a:r>
          </a:p>
        </p:txBody>
      </p:sp>
      <p:sp>
        <p:nvSpPr>
          <p:cNvPr id="4" name="Slide Number Placeholder 3"/>
          <p:cNvSpPr>
            <a:spLocks noGrp="1"/>
          </p:cNvSpPr>
          <p:nvPr>
            <p:ph type="sldNum" sz="quarter" idx="10"/>
          </p:nvPr>
        </p:nvSpPr>
        <p:spPr/>
        <p:txBody>
          <a:bodyPr/>
          <a:lstStyle/>
          <a:p>
            <a:fld id="{52D513F4-1C00-9340-B028-54B8AFDCFA34}" type="slidenum">
              <a:rPr lang="en-US" smtClean="0"/>
              <a:t>89</a:t>
            </a:fld>
            <a:endParaRPr lang="en-US"/>
          </a:p>
        </p:txBody>
      </p:sp>
    </p:spTree>
    <p:extLst>
      <p:ext uri="{BB962C8B-B14F-4D97-AF65-F5344CB8AC3E}">
        <p14:creationId xmlns:p14="http://schemas.microsoft.com/office/powerpoint/2010/main" val="11920010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2D513F4-1C00-9340-B028-54B8AFDCFA34}" type="slidenum">
              <a:rPr lang="en-US" smtClean="0"/>
              <a:t>90</a:t>
            </a:fld>
            <a:endParaRPr lang="en-US"/>
          </a:p>
        </p:txBody>
      </p:sp>
    </p:spTree>
    <p:extLst>
      <p:ext uri="{BB962C8B-B14F-4D97-AF65-F5344CB8AC3E}">
        <p14:creationId xmlns:p14="http://schemas.microsoft.com/office/powerpoint/2010/main" val="5880708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91</a:t>
            </a:fld>
            <a:endParaRPr lang="en-US" dirty="0"/>
          </a:p>
        </p:txBody>
      </p:sp>
    </p:spTree>
    <p:extLst>
      <p:ext uri="{BB962C8B-B14F-4D97-AF65-F5344CB8AC3E}">
        <p14:creationId xmlns:p14="http://schemas.microsoft.com/office/powerpoint/2010/main" val="2174893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11</a:t>
            </a:fld>
            <a:endParaRPr lang="en-US" dirty="0"/>
          </a:p>
        </p:txBody>
      </p:sp>
    </p:spTree>
    <p:extLst>
      <p:ext uri="{BB962C8B-B14F-4D97-AF65-F5344CB8AC3E}">
        <p14:creationId xmlns:p14="http://schemas.microsoft.com/office/powerpoint/2010/main" val="15478607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171450" indent="-171450">
              <a:buFont typeface="Arial" charset="0"/>
              <a:buChar char="•"/>
            </a:pPr>
            <a:r>
              <a:rPr lang="en-US" sz="1200" b="0" kern="1200" dirty="0">
                <a:solidFill>
                  <a:schemeClr val="tx1"/>
                </a:solidFill>
                <a:effectLst/>
                <a:latin typeface="+mn-lt"/>
                <a:ea typeface="+mn-ea"/>
                <a:cs typeface="+mn-cs"/>
              </a:rPr>
              <a:t>For any population, choosing the best possible measure is the first step to ensuring the highest quality data. </a:t>
            </a:r>
          </a:p>
          <a:p>
            <a:endParaRPr lang="en-US" sz="1200" b="0" kern="1200" dirty="0">
              <a:solidFill>
                <a:schemeClr val="tx1"/>
              </a:solidFill>
              <a:effectLst/>
              <a:latin typeface="+mn-lt"/>
              <a:ea typeface="+mn-ea"/>
              <a:cs typeface="+mn-cs"/>
            </a:endParaRPr>
          </a:p>
          <a:p>
            <a:pPr marL="171450" indent="-171450">
              <a:buFont typeface="Arial" charset="0"/>
              <a:buChar char="•"/>
            </a:pPr>
            <a:r>
              <a:rPr lang="en-US" sz="1200" b="0" kern="1200" dirty="0">
                <a:solidFill>
                  <a:schemeClr val="tx1"/>
                </a:solidFill>
                <a:effectLst/>
                <a:latin typeface="+mn-lt"/>
                <a:ea typeface="+mn-ea"/>
                <a:cs typeface="+mn-cs"/>
              </a:rPr>
              <a:t>For studies specific to children, the following strategies may be considered in implementing the measure to reduce bias to the extent possible:</a:t>
            </a:r>
          </a:p>
          <a:p>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dirty="0"/>
              <a:t>Ensure tools are tailored to the specific target group in terms of demands related to attention span, literacy, and numeracy. </a:t>
            </a:r>
          </a:p>
          <a:p>
            <a:pPr marL="171450" lvl="0" indent="-171450">
              <a:buFont typeface="Arial" panose="020B0604020202020204" pitchFamily="34" charset="0"/>
              <a:buChar char="•"/>
            </a:pPr>
            <a:endParaRPr lang="en-US" sz="1200" dirty="0"/>
          </a:p>
          <a:p>
            <a:pPr marL="628650" lvl="1" indent="-171450">
              <a:buFont typeface="Arial" panose="020B0604020202020204" pitchFamily="34" charset="0"/>
              <a:buChar char="•"/>
            </a:pPr>
            <a:r>
              <a:rPr lang="en-US" sz="1200" dirty="0"/>
              <a:t>Provide clear instructions, complemented by hands-on training if necessary. This extends to proxy reporters in studies in which children cannot report independently.</a:t>
            </a:r>
            <a:endParaRPr lang="en-CA" sz="1200" dirty="0"/>
          </a:p>
          <a:p>
            <a:pPr marL="171450" lvl="0" indent="-171450">
              <a:buFont typeface="Arial" panose="020B0604020202020204" pitchFamily="34" charset="0"/>
              <a:buChar char="•"/>
            </a:pPr>
            <a:endParaRPr lang="en-US" sz="1200" dirty="0"/>
          </a:p>
          <a:p>
            <a:pPr marL="628650" lvl="1" indent="-171450">
              <a:buFont typeface="Arial" panose="020B0604020202020204" pitchFamily="34" charset="0"/>
              <a:buChar char="•"/>
            </a:pPr>
            <a:r>
              <a:rPr lang="en-US" sz="1200" dirty="0"/>
              <a:t>Allow adequate time for completion, recognizing that children may need more time to work through steps (e.g., multiple-pass recall) than adults, due to less mature cognitive skills.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600" kern="1200" dirty="0">
                <a:solidFill>
                  <a:schemeClr val="tx1"/>
                </a:solidFill>
                <a:effectLst/>
                <a:latin typeface="+mn-lt"/>
                <a:ea typeface="+mn-ea"/>
                <a:cs typeface="+mn-cs"/>
              </a:rPr>
              <a:t>Use techniques to reduce social desirability bias, such as using neutral probing and querying an array of food and drink items rather than focusing narrowly on specific items of interest, particularly when these may be perceived as unhealthy (e.g., sugar-sweetened beverages).</a:t>
            </a:r>
          </a:p>
          <a:p>
            <a:pPr marL="171450" lvl="0" indent="-171450">
              <a:buFont typeface="Arial" panose="020B0604020202020204" pitchFamily="34" charset="0"/>
              <a:buChar char="•"/>
            </a:pPr>
            <a:endParaRPr lang="en-US" sz="16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Be attentive to potential for boredom and thus, low compliance.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Take advantage of technology, if applicable to the target group. However, it is critical to consider that although technology can overcome some challenges associated with traditional approaches to data collection,</a:t>
            </a:r>
            <a:r>
              <a:rPr lang="en-US" sz="1600" baseline="0" dirty="0"/>
              <a:t> such as </a:t>
            </a:r>
            <a:r>
              <a:rPr lang="en-US" sz="1600" dirty="0"/>
              <a:t>reduced researcher and respondent burden, it may introduce new challenges</a:t>
            </a:r>
            <a:r>
              <a:rPr lang="en-US" sz="1600" baseline="0" dirty="0"/>
              <a:t> </a:t>
            </a:r>
            <a:r>
              <a:rPr lang="en-US" sz="1600" dirty="0"/>
              <a:t>related to internet connectivity or computer literacy.</a:t>
            </a:r>
            <a:endParaRPr lang="en-CA" sz="1600" dirty="0"/>
          </a:p>
          <a:p>
            <a:pPr marL="171450" lvl="0" indent="-171450">
              <a:buFont typeface="Arial" panose="020B0604020202020204" pitchFamily="34" charset="0"/>
              <a:buChar char="•"/>
            </a:pPr>
            <a:endParaRPr lang="en-US"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600" kern="1200" dirty="0">
                <a:solidFill>
                  <a:schemeClr val="tx1"/>
                </a:solidFill>
                <a:effectLst/>
                <a:latin typeface="+mn-lt"/>
                <a:ea typeface="+mn-ea"/>
                <a:cs typeface="+mn-cs"/>
              </a:rPr>
              <a:t>Be aware of potential sources of error and interpret and report the data accordingly!</a:t>
            </a:r>
          </a:p>
        </p:txBody>
      </p:sp>
      <p:sp>
        <p:nvSpPr>
          <p:cNvPr id="4" name="Slide Number Placeholder 3"/>
          <p:cNvSpPr>
            <a:spLocks noGrp="1"/>
          </p:cNvSpPr>
          <p:nvPr>
            <p:ph type="sldNum" sz="quarter" idx="10"/>
          </p:nvPr>
        </p:nvSpPr>
        <p:spPr/>
        <p:txBody>
          <a:bodyPr/>
          <a:lstStyle/>
          <a:p>
            <a:fld id="{793AE1AB-F40D-8140-811E-372EDBA6F00E}" type="slidenum">
              <a:rPr lang="en-US" smtClean="0"/>
              <a:pPr/>
              <a:t>92</a:t>
            </a:fld>
            <a:endParaRPr lang="en-US"/>
          </a:p>
        </p:txBody>
      </p:sp>
    </p:spTree>
    <p:extLst>
      <p:ext uri="{BB962C8B-B14F-4D97-AF65-F5344CB8AC3E}">
        <p14:creationId xmlns:p14="http://schemas.microsoft.com/office/powerpoint/2010/main" val="19261801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US" sz="1600" kern="1200" dirty="0">
                <a:solidFill>
                  <a:schemeClr val="tx1"/>
                </a:solidFill>
                <a:effectLst/>
                <a:latin typeface="+mn-lt"/>
                <a:ea typeface="+mn-ea"/>
                <a:cs typeface="+mn-cs"/>
              </a:rPr>
              <a:t>Also of importance are databases linked to measures of dietary intake to arrive at estimates of nutrient and food consumption. </a:t>
            </a:r>
          </a:p>
          <a:p>
            <a:pPr marL="285750" indent="-285750">
              <a:buFont typeface="Arial" charset="0"/>
              <a:buChar char="•"/>
            </a:pPr>
            <a:endParaRPr lang="en-US" sz="1600" kern="1200" dirty="0">
              <a:solidFill>
                <a:schemeClr val="tx1"/>
              </a:solidFill>
              <a:effectLst/>
              <a:latin typeface="+mn-lt"/>
              <a:ea typeface="+mn-ea"/>
              <a:cs typeface="+mn-cs"/>
            </a:endParaRPr>
          </a:p>
          <a:p>
            <a:pPr marL="285750" indent="-285750">
              <a:buFont typeface="Arial" charset="0"/>
              <a:buChar char="•"/>
            </a:pPr>
            <a:r>
              <a:rPr lang="en-US" sz="1600" kern="1200" dirty="0">
                <a:solidFill>
                  <a:schemeClr val="tx1"/>
                </a:solidFill>
                <a:effectLst/>
                <a:latin typeface="+mn-lt"/>
                <a:ea typeface="+mn-ea"/>
                <a:cs typeface="+mn-cs"/>
              </a:rPr>
              <a:t>These databases should be current and comprehensive, to the greatest extent possible, given that this occurrence is usually out of the control of researchers. </a:t>
            </a:r>
          </a:p>
          <a:p>
            <a:pPr marL="285750" indent="-285750">
              <a:buFont typeface="Arial" charset="0"/>
              <a:buChar char="•"/>
            </a:pPr>
            <a:endParaRPr lang="en-US" sz="1600" kern="1200" dirty="0">
              <a:solidFill>
                <a:schemeClr val="tx1"/>
              </a:solidFill>
              <a:effectLst/>
              <a:latin typeface="+mn-lt"/>
              <a:ea typeface="+mn-ea"/>
              <a:cs typeface="+mn-cs"/>
            </a:endParaRPr>
          </a:p>
          <a:p>
            <a:pPr marL="285750" indent="-285750">
              <a:buFont typeface="Arial" charset="0"/>
              <a:buChar char="•"/>
            </a:pPr>
            <a:r>
              <a:rPr lang="en-US" sz="1600" kern="1200" dirty="0">
                <a:solidFill>
                  <a:schemeClr val="tx1"/>
                </a:solidFill>
                <a:effectLst/>
                <a:latin typeface="+mn-lt"/>
                <a:ea typeface="+mn-ea"/>
                <a:cs typeface="+mn-cs"/>
              </a:rPr>
              <a:t>Key limitations for the estimation of certain dietary components should be outlined when reporting research results. </a:t>
            </a:r>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93</a:t>
            </a:fld>
            <a:endParaRPr lang="en-US"/>
          </a:p>
        </p:txBody>
      </p:sp>
    </p:spTree>
    <p:extLst>
      <p:ext uri="{BB962C8B-B14F-4D97-AF65-F5344CB8AC3E}">
        <p14:creationId xmlns:p14="http://schemas.microsoft.com/office/powerpoint/2010/main" val="8057251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285750" indent="-285750">
              <a:buFont typeface="Arial" charset="0"/>
              <a:buChar char="•"/>
            </a:pPr>
            <a:r>
              <a:rPr lang="en-US" sz="1600" kern="1200" dirty="0">
                <a:solidFill>
                  <a:schemeClr val="tx1"/>
                </a:solidFill>
                <a:effectLst/>
                <a:latin typeface="+mn-lt"/>
                <a:ea typeface="+mn-ea"/>
                <a:cs typeface="+mn-cs"/>
              </a:rPr>
              <a:t>Measure selection is critically important but is only one part of the process in terms of research related to dietary behavior. </a:t>
            </a:r>
          </a:p>
          <a:p>
            <a:pPr marL="285750" indent="-285750">
              <a:buFont typeface="Arial" charset="0"/>
              <a:buChar char="•"/>
            </a:pPr>
            <a:endParaRPr lang="en-US" sz="1600" kern="1200" dirty="0">
              <a:solidFill>
                <a:schemeClr val="tx1"/>
              </a:solidFill>
              <a:effectLst/>
              <a:latin typeface="+mn-lt"/>
              <a:ea typeface="+mn-ea"/>
              <a:cs typeface="+mn-cs"/>
            </a:endParaRPr>
          </a:p>
          <a:p>
            <a:pPr marL="742950" lvl="1" indent="-285750">
              <a:buFont typeface="Arial" charset="0"/>
              <a:buChar char="•"/>
            </a:pPr>
            <a:r>
              <a:rPr lang="en-US" sz="1600" kern="1200" dirty="0">
                <a:solidFill>
                  <a:schemeClr val="tx1"/>
                </a:solidFill>
                <a:effectLst/>
                <a:latin typeface="+mn-lt"/>
                <a:ea typeface="+mn-ea"/>
                <a:cs typeface="+mn-cs"/>
              </a:rPr>
              <a:t>Considerations for how data will be analyzed should come into play early in the study design process. This practice is fundamental due to interconnections between the most appropriate analyses to arrive at the desired estimates, the measures used, and parameters for their administration (e.g., number of repeat measures of short-term instruments, timing of repeat measures within an intervention study, incorporation of biomarkers). </a:t>
            </a:r>
          </a:p>
          <a:p>
            <a:pPr marL="285750" indent="-285750">
              <a:buFont typeface="Arial" charset="0"/>
              <a:buChar char="•"/>
            </a:pPr>
            <a:endParaRPr lang="en-US" sz="1600" kern="1200" dirty="0">
              <a:solidFill>
                <a:schemeClr val="tx1"/>
              </a:solidFill>
              <a:effectLst/>
              <a:latin typeface="+mn-lt"/>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Detailed recommendations regarding the collection and analyses of dietary data for different types of studies are outlined in the National Cancer Institute’s (NCI’s) </a:t>
            </a:r>
            <a:r>
              <a:rPr lang="en-US" sz="1600" u="sng" kern="1200" dirty="0">
                <a:solidFill>
                  <a:schemeClr val="tx1"/>
                </a:solidFill>
                <a:effectLst/>
                <a:latin typeface="+mn-lt"/>
                <a:ea typeface="+mn-ea"/>
                <a:cs typeface="+mn-cs"/>
                <a:hlinkClick r:id="rId3"/>
              </a:rPr>
              <a:t>Dietary Assessment Primer</a:t>
            </a:r>
            <a:r>
              <a:rPr lang="en-US" sz="1600" kern="1200" dirty="0">
                <a:solidFill>
                  <a:schemeClr val="tx1"/>
                </a:solidFill>
                <a:effectLst/>
                <a:latin typeface="+mn-lt"/>
                <a:ea typeface="+mn-ea"/>
                <a:cs typeface="+mn-cs"/>
              </a:rPr>
              <a:t>. For example, the Primer notes consider whether or not addressing the research question of interest requires estimation of usual intake distributions. If so, it is necessary to collect repeat recalls on at least a subsample of the target population and to conduct statistical modelling to account for day-to-day variation. In cohort studies aimed at enabling analyses between dietary exposures and outcomes, it is advisable to collect data using a recovery biomarker if possible, or a less-biased self-report measure compared to the main dietary instrument, among a subsample. Data from this calibration sub-study can then be used to conduct regression calibration to reduce error in data from the main dietary instrument. For epidemiologic studies, collecting concentration biomarker data also may be helpful in mitigating error. In intervention studies, it is important to consider the potential for differential biases in that those exposed to some intervention designed to alter eating patterns may misreport diet differently than those who were not exposed. Means of dealing with differential bias are not well developed. Thus, it is advisable to collect objective measures to corroborate dietary intake data whenever possible within intervention studies. This differential error can also come into play in observational studies in which groups compared differ with respect to factors that might affect reporting error. </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600" kern="1200" dirty="0">
              <a:solidFill>
                <a:schemeClr val="tx1"/>
              </a:solidFill>
              <a:effectLst/>
              <a:latin typeface="+mn-lt"/>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600" kern="1200" dirty="0">
                <a:solidFill>
                  <a:schemeClr val="tx1"/>
                </a:solidFill>
                <a:effectLst/>
                <a:latin typeface="+mn-lt"/>
                <a:ea typeface="+mn-ea"/>
                <a:cs typeface="+mn-cs"/>
              </a:rPr>
              <a:t>Consulting the </a:t>
            </a:r>
            <a:r>
              <a:rPr lang="en-US" sz="1600" u="sng" kern="1200" dirty="0">
                <a:solidFill>
                  <a:schemeClr val="tx1"/>
                </a:solidFill>
                <a:effectLst/>
                <a:latin typeface="+mn-lt"/>
                <a:ea typeface="+mn-ea"/>
                <a:cs typeface="+mn-cs"/>
                <a:hlinkClick r:id="rId3"/>
              </a:rPr>
              <a:t>Dietary Assessment Primer</a:t>
            </a:r>
            <a:r>
              <a:rPr lang="en-US" sz="1600" kern="1200" dirty="0">
                <a:solidFill>
                  <a:schemeClr val="tx1"/>
                </a:solidFill>
                <a:effectLst/>
                <a:latin typeface="+mn-lt"/>
                <a:ea typeface="+mn-ea"/>
                <a:cs typeface="+mn-cs"/>
              </a:rPr>
              <a:t> in combination with the Measures Registry can help researchers identify the broad range of considerations that should be taken into account when planning a study, choosing measures, and analyzing and interpreting data. </a:t>
            </a:r>
          </a:p>
        </p:txBody>
      </p:sp>
      <p:sp>
        <p:nvSpPr>
          <p:cNvPr id="4" name="Slide Number Placeholder 3"/>
          <p:cNvSpPr>
            <a:spLocks noGrp="1"/>
          </p:cNvSpPr>
          <p:nvPr>
            <p:ph type="sldNum" sz="quarter" idx="10"/>
          </p:nvPr>
        </p:nvSpPr>
        <p:spPr/>
        <p:txBody>
          <a:bodyPr/>
          <a:lstStyle/>
          <a:p>
            <a:fld id="{793AE1AB-F40D-8140-811E-372EDBA6F00E}" type="slidenum">
              <a:rPr lang="en-US" smtClean="0"/>
              <a:pPr/>
              <a:t>94</a:t>
            </a:fld>
            <a:endParaRPr lang="en-US"/>
          </a:p>
        </p:txBody>
      </p:sp>
    </p:spTree>
    <p:extLst>
      <p:ext uri="{BB962C8B-B14F-4D97-AF65-F5344CB8AC3E}">
        <p14:creationId xmlns:p14="http://schemas.microsoft.com/office/powerpoint/2010/main" val="17661955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95</a:t>
            </a:fld>
            <a:endParaRPr lang="en-US"/>
          </a:p>
        </p:txBody>
      </p:sp>
    </p:spTree>
    <p:extLst>
      <p:ext uri="{BB962C8B-B14F-4D97-AF65-F5344CB8AC3E}">
        <p14:creationId xmlns:p14="http://schemas.microsoft.com/office/powerpoint/2010/main" val="20801145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Dietary behavior and its measurement are incredibly complex. However, measuring dietary behaviors can provide useful information on their associations with other factors related to childhood obesity and how these behaviors are influenced by interventions.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baseline="0"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Currently, a range of different tools are used in nutrition research with relevance to childhood obesity. This variability, combined with the use of tools that may not be optimal for the purpose and population, hinders the development of a cohesive evidence base to inform policies and programs for reducing childhood obesity.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To further this area of research, it is critical to use the best possible methods, along with appropriate analysis, interpretation, and reporting. This Guide, along with other resources highlighted, is intended to help with this goal.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Selection of measures will involve weighing various considerations, including logistical considerations that may limit the feasibility of some measures in particular environments or populations, with the overall aim of arriving at the best measure for the given research study. The use of the Measures Registry along with this User Guide can also contribute to a greater standardization of measures, with positive implications for study comparison, potential for pooling of data to address questions that might not be feasible within any given study, and syntheses of evidence to inform interventions.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As noted throughout this presentation, assessing dietary behavior in children requires attention to unique considerations, such as cognitive abilities, that must be accounted for in the selection and implementation of a measure.</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Improving methods of dietary assessment remains an active area of inquiry and this extends to research with children. Enhancing existing methods using technology is an area that will undoubtedly continue to develop, with implications for reducing respondent burden and more effectively engaging children. </a:t>
            </a:r>
          </a:p>
        </p:txBody>
      </p:sp>
      <p:sp>
        <p:nvSpPr>
          <p:cNvPr id="4" name="Slide Number Placeholder 3"/>
          <p:cNvSpPr>
            <a:spLocks noGrp="1"/>
          </p:cNvSpPr>
          <p:nvPr>
            <p:ph type="sldNum" sz="quarter" idx="10"/>
          </p:nvPr>
        </p:nvSpPr>
        <p:spPr/>
        <p:txBody>
          <a:bodyPr/>
          <a:lstStyle/>
          <a:p>
            <a:fld id="{793AE1AB-F40D-8140-811E-372EDBA6F00E}" type="slidenum">
              <a:rPr lang="en-US" smtClean="0"/>
              <a:pPr/>
              <a:t>96</a:t>
            </a:fld>
            <a:endParaRPr lang="en-US"/>
          </a:p>
        </p:txBody>
      </p:sp>
    </p:spTree>
    <p:extLst>
      <p:ext uri="{BB962C8B-B14F-4D97-AF65-F5344CB8AC3E}">
        <p14:creationId xmlns:p14="http://schemas.microsoft.com/office/powerpoint/2010/main" val="207086574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Take advantage of expertise in dietary assessment among colleagues or take the opportunity to reach out to those working to advance this area.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baseline="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Further, beyond data collection, it is essential that the dietary data are analyzed and interpreted appropriately and within the context of the existing evidence on dietary assessment. Early in the research</a:t>
            </a:r>
            <a:r>
              <a:rPr lang="en-US" sz="1200" kern="1200" baseline="0" dirty="0">
                <a:solidFill>
                  <a:schemeClr val="tx1"/>
                </a:solidFill>
                <a:effectLst/>
                <a:latin typeface="+mn-lt"/>
                <a:ea typeface="+mn-ea"/>
                <a:cs typeface="+mn-cs"/>
              </a:rPr>
              <a:t> process, researchers should carefully consider the measures to be utilized for all variables and collaborate with statisticians. This helps to ensure that </a:t>
            </a:r>
            <a:r>
              <a:rPr lang="en-US" sz="1200" kern="1200" dirty="0">
                <a:solidFill>
                  <a:schemeClr val="tx1"/>
                </a:solidFill>
                <a:effectLst/>
                <a:latin typeface="+mn-lt"/>
                <a:ea typeface="+mn-ea"/>
                <a:cs typeface="+mn-cs"/>
              </a:rPr>
              <a:t>data are collected, analyzed, and interpreted in a way that lends to the most robust evidence possible for informing obesity prevention efforts.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In interpreting the results of studies making use of measures of dietary behavior, it is key that measurement error, which is unavoidable in self-report measures, and its implications for study results are considered and discussed.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Despite the fact that error implicit in the measurement of dietary intake among children has been long recognized, this factor is often not indicated when data are reported and inferences based upon them made. This can lead to a confusing and contradictory body of literature.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In the context of obesity, it is critical to consider potential interactions between body weight, or factors linked with body weight, and self-reporting of dietary behavior and the potential implications for the results (as well as whether a particular analysis is advisable given the likelihood of differential bias).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kern="1200" dirty="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In developing publications to share research findings, attention to the Strengthening the Reporting of Observational Studies in Epidemiology–Nutritional Epidemiology (STROBE-nut) guidelines (</a:t>
            </a:r>
            <a:r>
              <a:rPr lang="en-US" sz="1600" u="sng" kern="1200" dirty="0">
                <a:solidFill>
                  <a:schemeClr val="tx1"/>
                </a:solidFill>
                <a:effectLst/>
                <a:latin typeface="+mn-lt"/>
                <a:ea typeface="+mn-ea"/>
                <a:cs typeface="+mn-cs"/>
                <a:hlinkClick r:id="rId3"/>
              </a:rPr>
              <a:t>http://www.strobe-nut.org</a:t>
            </a:r>
            <a:r>
              <a:rPr lang="en-US" sz="1600" kern="1200" dirty="0">
                <a:solidFill>
                  <a:schemeClr val="tx1"/>
                </a:solidFill>
                <a:effectLst/>
                <a:latin typeface="+mn-lt"/>
                <a:ea typeface="+mn-ea"/>
                <a:cs typeface="+mn-cs"/>
              </a:rPr>
              <a:t>) may assist in achieving improved transparency in terms of measures used, how they were administered, their psychometric properties in relation to the target population, and other salient issues necessary for the critical appraisal of any study making use of dietary behavior measures.</a:t>
            </a:r>
            <a:endParaRPr lang="en-US" dirty="0"/>
          </a:p>
        </p:txBody>
      </p:sp>
      <p:sp>
        <p:nvSpPr>
          <p:cNvPr id="4" name="Slide Number Placeholder 3"/>
          <p:cNvSpPr>
            <a:spLocks noGrp="1"/>
          </p:cNvSpPr>
          <p:nvPr>
            <p:ph type="sldNum" sz="quarter" idx="10"/>
          </p:nvPr>
        </p:nvSpPr>
        <p:spPr/>
        <p:txBody>
          <a:bodyPr/>
          <a:lstStyle/>
          <a:p>
            <a:fld id="{52D513F4-1C00-9340-B028-54B8AFDCFA34}" type="slidenum">
              <a:rPr lang="en-US" smtClean="0"/>
              <a:t>97</a:t>
            </a:fld>
            <a:endParaRPr lang="en-US"/>
          </a:p>
        </p:txBody>
      </p:sp>
    </p:spTree>
    <p:extLst>
      <p:ext uri="{BB962C8B-B14F-4D97-AF65-F5344CB8AC3E}">
        <p14:creationId xmlns:p14="http://schemas.microsoft.com/office/powerpoint/2010/main" val="3139892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3AE1AB-F40D-8140-811E-372EDBA6F00E}" type="slidenum">
              <a:rPr lang="en-US" smtClean="0"/>
              <a:pPr/>
              <a:t>98</a:t>
            </a:fld>
            <a:endParaRPr lang="en-US"/>
          </a:p>
        </p:txBody>
      </p:sp>
    </p:spTree>
    <p:extLst>
      <p:ext uri="{BB962C8B-B14F-4D97-AF65-F5344CB8AC3E}">
        <p14:creationId xmlns:p14="http://schemas.microsoft.com/office/powerpoint/2010/main" val="78852219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resources are outlined</a:t>
            </a:r>
            <a:r>
              <a:rPr lang="en-US" baseline="0" dirty="0"/>
              <a:t> in the User Guide.</a:t>
            </a:r>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99</a:t>
            </a:fld>
            <a:endParaRPr lang="en-US"/>
          </a:p>
        </p:txBody>
      </p:sp>
    </p:spTree>
    <p:extLst>
      <p:ext uri="{BB962C8B-B14F-4D97-AF65-F5344CB8AC3E}">
        <p14:creationId xmlns:p14="http://schemas.microsoft.com/office/powerpoint/2010/main" val="11109987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2D513F4-1C00-9340-B028-54B8AFDCFA34}" type="slidenum">
              <a:rPr lang="en-US" smtClean="0"/>
              <a:t>100</a:t>
            </a:fld>
            <a:endParaRPr lang="en-US" dirty="0"/>
          </a:p>
        </p:txBody>
      </p:sp>
    </p:spTree>
    <p:extLst>
      <p:ext uri="{BB962C8B-B14F-4D97-AF65-F5344CB8AC3E}">
        <p14:creationId xmlns:p14="http://schemas.microsoft.com/office/powerpoint/2010/main" val="700964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i="0">
                <a:solidFill>
                  <a:srgbClr val="0F8198"/>
                </a:solidFill>
                <a:latin typeface="Calibri"/>
                <a:cs typeface="Calibri"/>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1">
                <a:solidFill>
                  <a:srgbClr val="A9A796"/>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Slide Number Placeholder 5"/>
          <p:cNvSpPr>
            <a:spLocks noGrp="1"/>
          </p:cNvSpPr>
          <p:nvPr>
            <p:ph type="sldNum" sz="quarter" idx="4"/>
          </p:nvPr>
        </p:nvSpPr>
        <p:spPr>
          <a:xfrm>
            <a:off x="-1578241" y="6325374"/>
            <a:ext cx="2133600" cy="365125"/>
          </a:xfrm>
          <a:prstGeom prst="rect">
            <a:avLst/>
          </a:prstGeom>
        </p:spPr>
        <p:txBody>
          <a:bodyPr vert="horz" lIns="91440" tIns="45720" rIns="91440" bIns="45720" rtlCol="0" anchor="ctr"/>
          <a:lstStyle>
            <a:lvl1pPr algn="r">
              <a:defRPr sz="1000">
                <a:solidFill>
                  <a:srgbClr val="A9A796"/>
                </a:solidFill>
              </a:defRPr>
            </a:lvl1pPr>
          </a:lstStyle>
          <a:p>
            <a:fld id="{76FFBDDB-93BF-C043-A9C6-21FAC96D5BC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6FFBDDB-93BF-C043-A9C6-21FAC96D5BC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6FFBDDB-93BF-C043-A9C6-21FAC96D5BC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303520"/>
          </a:xfrm>
          <a:prstGeom prst="rect">
            <a:avLst/>
          </a:prstGeom>
        </p:spPr>
        <p:txBody>
          <a:bodyPr>
            <a:noAutofit/>
          </a:bodyPr>
          <a:lstStyle>
            <a:lvl1pPr>
              <a:lnSpc>
                <a:spcPct val="100000"/>
              </a:lnSpc>
              <a:spcBef>
                <a:spcPts val="1800"/>
              </a:spcBef>
              <a:spcAft>
                <a:spcPts val="600"/>
              </a:spcAft>
              <a:buClr>
                <a:srgbClr val="FF0000"/>
              </a:buClr>
              <a:buFont typeface="Wingdings" pitchFamily="2" charset="2"/>
              <a:buChar char="§"/>
              <a:defRPr sz="2800"/>
            </a:lvl1pPr>
            <a:lvl2pPr>
              <a:lnSpc>
                <a:spcPct val="100000"/>
              </a:lnSpc>
              <a:spcBef>
                <a:spcPts val="1200"/>
              </a:spcBef>
              <a:spcAft>
                <a:spcPts val="600"/>
              </a:spcAft>
              <a:buClr>
                <a:srgbClr val="003399"/>
              </a:buClr>
              <a:buFont typeface="Arial" pitchFamily="34" charset="0"/>
              <a:buChar char="–"/>
              <a:defRPr sz="2800">
                <a:solidFill>
                  <a:schemeClr val="tx1"/>
                </a:solidFill>
              </a:defRPr>
            </a:lvl2pPr>
            <a:lvl3pPr>
              <a:lnSpc>
                <a:spcPct val="100000"/>
              </a:lnSpc>
              <a:spcBef>
                <a:spcPts val="1200"/>
              </a:spcBef>
              <a:spcAft>
                <a:spcPts val="600"/>
              </a:spcAft>
              <a:buClr>
                <a:srgbClr val="FF0000"/>
              </a:buClr>
              <a:buFont typeface="Arial" pitchFamily="34" charset="0"/>
              <a:buChar char="•"/>
              <a:defRPr sz="2800">
                <a:solidFill>
                  <a:schemeClr val="tx1"/>
                </a:solidFill>
              </a:defRPr>
            </a:lvl3pPr>
            <a:lvl4pPr>
              <a:spcBef>
                <a:spcPts val="1200"/>
              </a:spcBef>
              <a:spcAft>
                <a:spcPts val="600"/>
              </a:spcAft>
              <a:buSzPct val="80000"/>
              <a:buFont typeface="Arial" pitchFamily="34" charset="0"/>
              <a:buChar char="–"/>
              <a:defRPr sz="2800">
                <a:solidFill>
                  <a:schemeClr val="tx1"/>
                </a:solidFill>
              </a:defRPr>
            </a:lvl4pPr>
            <a:lvl5pP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61869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303520"/>
          </a:xfrm>
          <a:prstGeom prst="rect">
            <a:avLst/>
          </a:prstGeom>
        </p:spPr>
        <p:txBody>
          <a:bodyPr>
            <a:noAutofit/>
          </a:bodyPr>
          <a:lstStyle>
            <a:lvl1pPr>
              <a:lnSpc>
                <a:spcPct val="100000"/>
              </a:lnSpc>
              <a:spcBef>
                <a:spcPts val="1800"/>
              </a:spcBef>
              <a:spcAft>
                <a:spcPts val="600"/>
              </a:spcAft>
              <a:buClr>
                <a:srgbClr val="FF0000"/>
              </a:buClr>
              <a:buFont typeface="Wingdings" pitchFamily="2" charset="2"/>
              <a:buChar char="§"/>
              <a:defRPr sz="2800"/>
            </a:lvl1pPr>
            <a:lvl2pPr>
              <a:lnSpc>
                <a:spcPct val="100000"/>
              </a:lnSpc>
              <a:spcBef>
                <a:spcPts val="1200"/>
              </a:spcBef>
              <a:spcAft>
                <a:spcPts val="600"/>
              </a:spcAft>
              <a:buClr>
                <a:srgbClr val="003399"/>
              </a:buClr>
              <a:buFont typeface="Arial" pitchFamily="34" charset="0"/>
              <a:buChar char="–"/>
              <a:defRPr sz="2800">
                <a:solidFill>
                  <a:schemeClr val="tx1"/>
                </a:solidFill>
              </a:defRPr>
            </a:lvl2pPr>
            <a:lvl3pPr>
              <a:lnSpc>
                <a:spcPct val="100000"/>
              </a:lnSpc>
              <a:spcBef>
                <a:spcPts val="1200"/>
              </a:spcBef>
              <a:spcAft>
                <a:spcPts val="600"/>
              </a:spcAft>
              <a:buClr>
                <a:srgbClr val="FF0000"/>
              </a:buClr>
              <a:buFont typeface="Arial" pitchFamily="34" charset="0"/>
              <a:buChar char="•"/>
              <a:defRPr sz="2800">
                <a:solidFill>
                  <a:schemeClr val="tx1"/>
                </a:solidFill>
              </a:defRPr>
            </a:lvl3pPr>
            <a:lvl4pPr>
              <a:spcBef>
                <a:spcPts val="1200"/>
              </a:spcBef>
              <a:spcAft>
                <a:spcPts val="600"/>
              </a:spcAft>
              <a:buSzPct val="80000"/>
              <a:buFont typeface="Arial" pitchFamily="34" charset="0"/>
              <a:buChar char="–"/>
              <a:defRPr sz="2800">
                <a:solidFill>
                  <a:schemeClr val="tx1"/>
                </a:solidFill>
              </a:defRPr>
            </a:lvl4pPr>
            <a:lvl5pP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62902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303520"/>
          </a:xfrm>
          <a:prstGeom prst="rect">
            <a:avLst/>
          </a:prstGeom>
        </p:spPr>
        <p:txBody>
          <a:bodyPr>
            <a:noAutofit/>
          </a:bodyPr>
          <a:lstStyle>
            <a:lvl1pPr>
              <a:lnSpc>
                <a:spcPct val="100000"/>
              </a:lnSpc>
              <a:spcBef>
                <a:spcPts val="1800"/>
              </a:spcBef>
              <a:spcAft>
                <a:spcPts val="600"/>
              </a:spcAft>
              <a:buClr>
                <a:srgbClr val="FF0000"/>
              </a:buClr>
              <a:buFont typeface="Wingdings" pitchFamily="2" charset="2"/>
              <a:buChar char="§"/>
              <a:defRPr sz="2800"/>
            </a:lvl1pPr>
            <a:lvl2pPr>
              <a:lnSpc>
                <a:spcPct val="100000"/>
              </a:lnSpc>
              <a:spcBef>
                <a:spcPts val="1200"/>
              </a:spcBef>
              <a:spcAft>
                <a:spcPts val="600"/>
              </a:spcAft>
              <a:buClr>
                <a:srgbClr val="003399"/>
              </a:buClr>
              <a:buFont typeface="Arial" pitchFamily="34" charset="0"/>
              <a:buChar char="–"/>
              <a:defRPr sz="2800">
                <a:solidFill>
                  <a:schemeClr val="tx1"/>
                </a:solidFill>
              </a:defRPr>
            </a:lvl2pPr>
            <a:lvl3pPr>
              <a:lnSpc>
                <a:spcPct val="100000"/>
              </a:lnSpc>
              <a:spcBef>
                <a:spcPts val="1200"/>
              </a:spcBef>
              <a:spcAft>
                <a:spcPts val="600"/>
              </a:spcAft>
              <a:buClr>
                <a:srgbClr val="FF0000"/>
              </a:buClr>
              <a:buFont typeface="Arial" pitchFamily="34" charset="0"/>
              <a:buChar char="•"/>
              <a:defRPr sz="2800">
                <a:solidFill>
                  <a:schemeClr val="tx1"/>
                </a:solidFill>
              </a:defRPr>
            </a:lvl3pPr>
            <a:lvl4pPr>
              <a:spcBef>
                <a:spcPts val="1200"/>
              </a:spcBef>
              <a:spcAft>
                <a:spcPts val="600"/>
              </a:spcAft>
              <a:buSzPct val="80000"/>
              <a:buFont typeface="Arial" pitchFamily="34" charset="0"/>
              <a:buChar char="–"/>
              <a:defRPr sz="2800">
                <a:solidFill>
                  <a:schemeClr val="tx1"/>
                </a:solidFill>
              </a:defRPr>
            </a:lvl4pPr>
            <a:lvl5pP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39023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041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i="0">
                <a:solidFill>
                  <a:srgbClr val="A3418E"/>
                </a:solidFill>
                <a:latin typeface="Calibri"/>
                <a:cs typeface="Calibri"/>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1">
                <a:solidFill>
                  <a:srgbClr val="A9A796"/>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24591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1084263"/>
            <a:ext cx="8229600" cy="1587"/>
          </a:xfrm>
          <a:prstGeom prst="line">
            <a:avLst/>
          </a:prstGeom>
          <a:ln w="19050" cap="flat" cmpd="sng" algn="ctr">
            <a:solidFill>
              <a:srgbClr val="F2F0EA"/>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274638"/>
            <a:ext cx="8229600" cy="1143000"/>
          </a:xfrm>
          <a:prstGeom prst="rect">
            <a:avLst/>
          </a:prstGeom>
        </p:spPr>
        <p:txBody>
          <a:bodyPr/>
          <a:lstStyle>
            <a:lvl1pPr algn="l">
              <a:defRPr b="0">
                <a:solidFill>
                  <a:srgbClr val="A3418E"/>
                </a:solidFill>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buClr>
                <a:srgbClr val="A3418E"/>
              </a:buClr>
              <a:defRPr>
                <a:solidFill>
                  <a:schemeClr val="tx1">
                    <a:lumMod val="85000"/>
                    <a:lumOff val="15000"/>
                  </a:schemeClr>
                </a:solidFill>
              </a:defRPr>
            </a:lvl1pPr>
            <a:lvl2pPr>
              <a:buClr>
                <a:srgbClr val="A3418E"/>
              </a:buClr>
              <a:buSzPct val="100000"/>
              <a:buFont typeface="Wingdings" charset="2"/>
              <a:buChar char="§"/>
              <a:defRPr>
                <a:solidFill>
                  <a:schemeClr val="tx1">
                    <a:lumMod val="85000"/>
                    <a:lumOff val="15000"/>
                  </a:schemeClr>
                </a:solidFill>
              </a:defRPr>
            </a:lvl2pPr>
            <a:lvl3pPr marL="1143000" indent="-228600">
              <a:buClr>
                <a:srgbClr val="A3418E"/>
              </a:buClr>
              <a:buFont typeface="Courier New" charset="0"/>
              <a:buChar char="o"/>
              <a:defRPr>
                <a:solidFill>
                  <a:schemeClr val="tx1">
                    <a:lumMod val="85000"/>
                    <a:lumOff val="15000"/>
                  </a:schemeClr>
                </a:solidFill>
              </a:defRPr>
            </a:lvl3pPr>
            <a:lvl4pPr>
              <a:buClr>
                <a:srgbClr val="A3418E"/>
              </a:buClr>
              <a:defRPr>
                <a:solidFill>
                  <a:schemeClr val="tx1">
                    <a:lumMod val="85000"/>
                    <a:lumOff val="15000"/>
                  </a:schemeClr>
                </a:solidFill>
              </a:defRPr>
            </a:lvl4pPr>
            <a:lvl5pPr>
              <a:buClr>
                <a:srgbClr val="A3418E"/>
              </a:buCl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a:xfrm>
            <a:off x="6779961" y="6284495"/>
            <a:ext cx="2133600" cy="365125"/>
          </a:xfrm>
          <a:prstGeom prst="rect">
            <a:avLst/>
          </a:prstGeom>
        </p:spPr>
        <p:txBody>
          <a:bodyPr vert="horz" lIns="91440" tIns="45720" rIns="91440" bIns="45720" rtlCol="0" anchor="ctr"/>
          <a:lstStyle>
            <a:lvl1pPr algn="r" fontAlgn="auto">
              <a:spcBef>
                <a:spcPts val="0"/>
              </a:spcBef>
              <a:spcAft>
                <a:spcPts val="0"/>
              </a:spcAft>
              <a:defRPr sz="1200" b="1" smtClean="0">
                <a:solidFill>
                  <a:srgbClr val="0590B1"/>
                </a:solidFill>
                <a:latin typeface="+mn-lt"/>
                <a:ea typeface="+mn-ea"/>
                <a:cs typeface="+mn-cs"/>
              </a:defRPr>
            </a:lvl1pPr>
          </a:lstStyle>
          <a:p>
            <a:pPr>
              <a:defRPr/>
            </a:pPr>
            <a:fld id="{8EA45495-9E47-804A-BFAC-1E2103F30733}" type="slidenum">
              <a:rPr lang="en-US" smtClean="0"/>
              <a:pPr>
                <a:defRPr/>
              </a:pPr>
              <a:t>‹#›</a:t>
            </a:fld>
            <a:endParaRPr lang="en-US" dirty="0"/>
          </a:p>
        </p:txBody>
      </p:sp>
    </p:spTree>
    <p:extLst>
      <p:ext uri="{BB962C8B-B14F-4D97-AF65-F5344CB8AC3E}">
        <p14:creationId xmlns:p14="http://schemas.microsoft.com/office/powerpoint/2010/main" val="3319184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A3418E"/>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A9A79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85061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A3418E"/>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buClr>
                <a:srgbClr val="A3418E"/>
              </a:buClr>
              <a:defRPr sz="2800"/>
            </a:lvl1pPr>
            <a:lvl2pPr>
              <a:buClr>
                <a:srgbClr val="A3418E"/>
              </a:buClr>
              <a:defRPr sz="2400"/>
            </a:lvl2pPr>
            <a:lvl3pPr marL="1143000" indent="-228600">
              <a:buClr>
                <a:srgbClr val="A3418E"/>
              </a:buClr>
              <a:buFont typeface="Courier New" charset="0"/>
              <a:buChar char="o"/>
              <a:defRPr sz="2000"/>
            </a:lvl3pPr>
            <a:lvl4pPr>
              <a:buClr>
                <a:srgbClr val="A3418E"/>
              </a:buClr>
              <a:defRPr sz="1800"/>
            </a:lvl4pPr>
            <a:lvl5pPr>
              <a:buClr>
                <a:srgbClr val="A3418E"/>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marL="342900" indent="-342900">
              <a:defRPr lang="en-US" sz="2800" kern="1200">
                <a:solidFill>
                  <a:schemeClr val="tx1"/>
                </a:solidFill>
                <a:latin typeface="+mn-lt"/>
                <a:ea typeface="ＭＳ Ｐゴシック" pitchFamily="-123" charset="-128"/>
                <a:cs typeface="ＭＳ Ｐゴシック" pitchFamily="-123" charset="-128"/>
              </a:defRPr>
            </a:lvl1pPr>
            <a:lvl2pPr marL="742950" indent="-285750">
              <a:defRPr lang="en-US" sz="2400" kern="1200" dirty="0">
                <a:solidFill>
                  <a:schemeClr val="tx1"/>
                </a:solidFill>
                <a:latin typeface="+mn-lt"/>
                <a:ea typeface="ＭＳ Ｐゴシック" pitchFamily="-123" charset="-128"/>
                <a:cs typeface="+mn-cs"/>
              </a:defRPr>
            </a:lvl2pPr>
            <a:lvl3pPr marL="1143000" indent="-228600">
              <a:defRPr lang="en-US" sz="2000" kern="1200" dirty="0">
                <a:solidFill>
                  <a:schemeClr val="tx1"/>
                </a:solidFill>
                <a:latin typeface="+mn-lt"/>
                <a:ea typeface="ＭＳ Ｐゴシック" pitchFamily="-123" charset="-128"/>
                <a:cs typeface="+mn-cs"/>
              </a:defRPr>
            </a:lvl3pPr>
            <a:lvl4pPr marL="1600200" indent="-228600">
              <a:defRPr lang="en-US" sz="1800" kern="1200" dirty="0">
                <a:solidFill>
                  <a:schemeClr val="tx1"/>
                </a:solidFill>
                <a:latin typeface="+mn-lt"/>
                <a:ea typeface="ＭＳ Ｐゴシック" pitchFamily="-123" charset="-128"/>
                <a:cs typeface="+mn-cs"/>
              </a:defRPr>
            </a:lvl4pPr>
            <a:lvl5pPr marL="2057400" indent="-228600">
              <a:defRPr lang="en-US" sz="1800" kern="1200" dirty="0">
                <a:solidFill>
                  <a:schemeClr val="tx1"/>
                </a:solidFill>
                <a:latin typeface="+mn-lt"/>
                <a:ea typeface="ＭＳ Ｐゴシック" pitchFamily="-123" charset="-128"/>
                <a:cs typeface="+mn-cs"/>
              </a:defRPr>
            </a:lvl5pPr>
            <a:lvl6pPr>
              <a:defRPr sz="1800"/>
            </a:lvl6pPr>
            <a:lvl7pPr>
              <a:defRPr sz="1800"/>
            </a:lvl7pPr>
            <a:lvl8pPr>
              <a:defRPr sz="1800"/>
            </a:lvl8pPr>
            <a:lvl9pPr>
              <a:defRPr sz="1800"/>
            </a:lvl9pPr>
          </a:lstStyle>
          <a:p>
            <a:pPr marL="342900" lvl="0" indent="-342900" algn="l" defTabSz="457200" rtl="0" fontAlgn="base">
              <a:spcBef>
                <a:spcPct val="20000"/>
              </a:spcBef>
              <a:spcAft>
                <a:spcPct val="0"/>
              </a:spcAft>
              <a:buClr>
                <a:srgbClr val="A3418E"/>
              </a:buClr>
              <a:buFont typeface="Arial" pitchFamily="-123" charset="0"/>
              <a:buChar char="•"/>
            </a:pPr>
            <a:r>
              <a:rPr lang="en-US" dirty="0"/>
              <a:t>Click to edit Master text styles</a:t>
            </a:r>
          </a:p>
          <a:p>
            <a:pPr marL="742950" lvl="1" indent="-285750" algn="l" defTabSz="457200" rtl="0" fontAlgn="base">
              <a:spcBef>
                <a:spcPct val="20000"/>
              </a:spcBef>
              <a:spcAft>
                <a:spcPct val="0"/>
              </a:spcAft>
              <a:buClr>
                <a:srgbClr val="A3418E"/>
              </a:buClr>
              <a:buFont typeface="Arial" pitchFamily="-123" charset="0"/>
              <a:buChar char="–"/>
            </a:pPr>
            <a:r>
              <a:rPr lang="en-US" dirty="0"/>
              <a:t>Second level</a:t>
            </a:r>
          </a:p>
          <a:p>
            <a:pPr marL="1143000" lvl="2" indent="-228600" algn="l" defTabSz="457200" rtl="0" fontAlgn="base">
              <a:spcBef>
                <a:spcPct val="20000"/>
              </a:spcBef>
              <a:spcAft>
                <a:spcPct val="0"/>
              </a:spcAft>
              <a:buClr>
                <a:srgbClr val="A3418E"/>
              </a:buClr>
              <a:buFont typeface="Courier New" charset="0"/>
              <a:buChar char="o"/>
            </a:pPr>
            <a:r>
              <a:rPr lang="en-US" dirty="0"/>
              <a:t>Third level</a:t>
            </a:r>
          </a:p>
          <a:p>
            <a:pPr marL="1600200" lvl="3" indent="-228600" algn="l" defTabSz="457200" rtl="0" fontAlgn="base">
              <a:spcBef>
                <a:spcPct val="20000"/>
              </a:spcBef>
              <a:spcAft>
                <a:spcPct val="0"/>
              </a:spcAft>
              <a:buClr>
                <a:srgbClr val="A3418E"/>
              </a:buClr>
              <a:buFont typeface="Arial" pitchFamily="-123" charset="0"/>
              <a:buChar char="–"/>
            </a:pPr>
            <a:r>
              <a:rPr lang="en-US" dirty="0"/>
              <a:t>Fourth level</a:t>
            </a:r>
          </a:p>
          <a:p>
            <a:pPr marL="2057400" lvl="4" indent="-228600" algn="l" defTabSz="457200" rtl="0" fontAlgn="base">
              <a:spcBef>
                <a:spcPct val="20000"/>
              </a:spcBef>
              <a:spcAft>
                <a:spcPct val="0"/>
              </a:spcAft>
              <a:buClr>
                <a:srgbClr val="A3418E"/>
              </a:buClr>
              <a:buFont typeface="Arial" pitchFamily="-123" charset="0"/>
              <a:buChar char="»"/>
            </a:pPr>
            <a:r>
              <a:rPr lang="en-US" dirty="0"/>
              <a:t>Fifth level</a:t>
            </a:r>
          </a:p>
        </p:txBody>
      </p:sp>
      <p:sp>
        <p:nvSpPr>
          <p:cNvPr id="8" name="Slide Number Placeholder 5"/>
          <p:cNvSpPr>
            <a:spLocks noGrp="1"/>
          </p:cNvSpPr>
          <p:nvPr>
            <p:ph type="sldNum" sz="quarter" idx="10"/>
          </p:nvPr>
        </p:nvSpPr>
        <p:spPr>
          <a:xfrm>
            <a:off x="6779961" y="6284495"/>
            <a:ext cx="2133600" cy="365125"/>
          </a:xfrm>
          <a:prstGeom prst="rect">
            <a:avLst/>
          </a:prstGeom>
        </p:spPr>
        <p:txBody>
          <a:bodyPr vert="horz" lIns="91440" tIns="45720" rIns="91440" bIns="45720" rtlCol="0" anchor="ctr"/>
          <a:lstStyle>
            <a:lvl1pPr algn="r" fontAlgn="auto">
              <a:spcBef>
                <a:spcPts val="0"/>
              </a:spcBef>
              <a:spcAft>
                <a:spcPts val="0"/>
              </a:spcAft>
              <a:defRPr sz="1200" b="1" smtClean="0">
                <a:solidFill>
                  <a:srgbClr val="0590B1"/>
                </a:solidFill>
                <a:latin typeface="+mn-lt"/>
                <a:ea typeface="+mn-ea"/>
                <a:cs typeface="+mn-cs"/>
              </a:defRPr>
            </a:lvl1pPr>
          </a:lstStyle>
          <a:p>
            <a:pPr>
              <a:defRPr/>
            </a:pPr>
            <a:fld id="{3790F591-681A-42EC-9612-07B351728709}" type="slidenum">
              <a:rPr lang="en-US" smtClean="0"/>
              <a:pPr>
                <a:defRPr/>
              </a:pPr>
              <a:t>‹#›</a:t>
            </a:fld>
            <a:endParaRPr lang="en-US" dirty="0"/>
          </a:p>
        </p:txBody>
      </p:sp>
    </p:spTree>
    <p:extLst>
      <p:ext uri="{BB962C8B-B14F-4D97-AF65-F5344CB8AC3E}">
        <p14:creationId xmlns:p14="http://schemas.microsoft.com/office/powerpoint/2010/main" val="433119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b="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buClr>
                <a:srgbClr val="C42E26"/>
              </a:buClr>
              <a:defRPr>
                <a:solidFill>
                  <a:schemeClr val="tx1">
                    <a:lumMod val="85000"/>
                    <a:lumOff val="15000"/>
                  </a:schemeClr>
                </a:solidFill>
              </a:defRPr>
            </a:lvl1pPr>
            <a:lvl2pPr>
              <a:buClr>
                <a:srgbClr val="C42E26"/>
              </a:buClr>
              <a:buSzPct val="100000"/>
              <a:buFont typeface="Wingdings" charset="2"/>
              <a:buChar cha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457200" y="1083733"/>
            <a:ext cx="8229600" cy="1588"/>
          </a:xfrm>
          <a:prstGeom prst="line">
            <a:avLst/>
          </a:prstGeom>
          <a:ln w="19050" cap="flat" cmpd="sng" algn="ctr">
            <a:solidFill>
              <a:srgbClr val="F2F0EA"/>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A3418E"/>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A341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buClr>
                <a:srgbClr val="A3418E"/>
              </a:buClr>
              <a:defRPr sz="2400"/>
            </a:lvl1pPr>
            <a:lvl2pPr>
              <a:buClr>
                <a:srgbClr val="A3418E"/>
              </a:buClr>
              <a:defRPr sz="2000"/>
            </a:lvl2pPr>
            <a:lvl3pPr marL="1143000" indent="-228600">
              <a:buClr>
                <a:srgbClr val="A3418E"/>
              </a:buClr>
              <a:buFont typeface="Courier New" charset="0"/>
              <a:buChar char="o"/>
              <a:defRPr sz="1800"/>
            </a:lvl3pPr>
            <a:lvl4pPr>
              <a:buClr>
                <a:srgbClr val="A3418E"/>
              </a:buClr>
              <a:defRPr sz="1600"/>
            </a:lvl4pPr>
            <a:lvl5pPr>
              <a:buClr>
                <a:srgbClr val="A3418E"/>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rgbClr val="A341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marL="342900" indent="-342900">
              <a:defRPr lang="en-US" sz="2400" kern="1200" dirty="0">
                <a:solidFill>
                  <a:schemeClr val="tx1"/>
                </a:solidFill>
                <a:latin typeface="+mn-lt"/>
                <a:ea typeface="ＭＳ Ｐゴシック" pitchFamily="-123" charset="-128"/>
                <a:cs typeface="ＭＳ Ｐゴシック" pitchFamily="-123" charset="-128"/>
              </a:defRPr>
            </a:lvl1pPr>
            <a:lvl2pPr marL="742950" indent="-285750">
              <a:defRPr lang="en-US" sz="2000" kern="1200" dirty="0">
                <a:solidFill>
                  <a:schemeClr val="tx1"/>
                </a:solidFill>
                <a:latin typeface="+mn-lt"/>
                <a:ea typeface="ＭＳ Ｐゴシック" pitchFamily="-123" charset="-128"/>
                <a:cs typeface="+mn-cs"/>
              </a:defRPr>
            </a:lvl2pPr>
            <a:lvl3pPr marL="1143000" indent="-228600">
              <a:defRPr lang="en-US" sz="1800" kern="1200" dirty="0">
                <a:solidFill>
                  <a:schemeClr val="tx1"/>
                </a:solidFill>
                <a:latin typeface="+mn-lt"/>
                <a:ea typeface="ＭＳ Ｐゴシック" pitchFamily="-123" charset="-128"/>
                <a:cs typeface="+mn-cs"/>
              </a:defRPr>
            </a:lvl3pPr>
            <a:lvl4pPr marL="1600200" indent="-228600">
              <a:defRPr lang="en-US" sz="1600" kern="1200" dirty="0">
                <a:solidFill>
                  <a:schemeClr val="tx1"/>
                </a:solidFill>
                <a:latin typeface="+mn-lt"/>
                <a:ea typeface="ＭＳ Ｐゴシック" pitchFamily="-123" charset="-128"/>
                <a:cs typeface="+mn-cs"/>
              </a:defRPr>
            </a:lvl4pPr>
            <a:lvl5pPr marL="2057400" indent="-228600">
              <a:defRPr lang="en-US" sz="1600" kern="1200">
                <a:solidFill>
                  <a:schemeClr val="tx1"/>
                </a:solidFill>
                <a:latin typeface="+mn-lt"/>
                <a:ea typeface="ＭＳ Ｐゴシック" pitchFamily="-123" charset="-128"/>
                <a:cs typeface="+mn-cs"/>
              </a:defRPr>
            </a:lvl5pPr>
            <a:lvl6pPr>
              <a:defRPr sz="1600"/>
            </a:lvl6pPr>
            <a:lvl7pPr>
              <a:defRPr sz="1600"/>
            </a:lvl7pPr>
            <a:lvl8pPr>
              <a:defRPr sz="1600"/>
            </a:lvl8pPr>
            <a:lvl9pPr>
              <a:defRPr sz="1600"/>
            </a:lvl9pPr>
          </a:lstStyle>
          <a:p>
            <a:pPr marL="342900" lvl="0" indent="-342900" algn="l" defTabSz="457200" rtl="0" fontAlgn="base">
              <a:spcBef>
                <a:spcPct val="20000"/>
              </a:spcBef>
              <a:spcAft>
                <a:spcPct val="0"/>
              </a:spcAft>
              <a:buClr>
                <a:srgbClr val="A3418E"/>
              </a:buClr>
              <a:buFont typeface="Arial" pitchFamily="-123" charset="0"/>
              <a:buChar char="•"/>
            </a:pPr>
            <a:r>
              <a:rPr lang="en-US" dirty="0"/>
              <a:t>Click to edit Master text styles</a:t>
            </a:r>
          </a:p>
          <a:p>
            <a:pPr marL="742950" lvl="1" indent="-285750" algn="l" defTabSz="457200" rtl="0" fontAlgn="base">
              <a:spcBef>
                <a:spcPct val="20000"/>
              </a:spcBef>
              <a:spcAft>
                <a:spcPct val="0"/>
              </a:spcAft>
              <a:buClr>
                <a:srgbClr val="A3418E"/>
              </a:buClr>
              <a:buFont typeface="Arial" pitchFamily="-123" charset="0"/>
              <a:buChar char="–"/>
            </a:pPr>
            <a:r>
              <a:rPr lang="en-US" dirty="0"/>
              <a:t>Second level</a:t>
            </a:r>
          </a:p>
          <a:p>
            <a:pPr marL="1143000" lvl="2" indent="-228600" algn="l" defTabSz="457200" rtl="0" fontAlgn="base">
              <a:spcBef>
                <a:spcPct val="20000"/>
              </a:spcBef>
              <a:spcAft>
                <a:spcPct val="0"/>
              </a:spcAft>
              <a:buClr>
                <a:srgbClr val="A3418E"/>
              </a:buClr>
              <a:buFont typeface="Courier New" charset="0"/>
              <a:buChar char="o"/>
            </a:pPr>
            <a:r>
              <a:rPr lang="en-US" dirty="0"/>
              <a:t>Third level</a:t>
            </a:r>
          </a:p>
          <a:p>
            <a:pPr marL="1600200" lvl="3" indent="-228600" algn="l" defTabSz="457200" rtl="0" fontAlgn="base">
              <a:spcBef>
                <a:spcPct val="20000"/>
              </a:spcBef>
              <a:spcAft>
                <a:spcPct val="0"/>
              </a:spcAft>
              <a:buClr>
                <a:srgbClr val="A3418E"/>
              </a:buClr>
              <a:buFont typeface="Arial" pitchFamily="-123" charset="0"/>
              <a:buChar char="–"/>
            </a:pPr>
            <a:r>
              <a:rPr lang="en-US" dirty="0"/>
              <a:t>Fourth level</a:t>
            </a:r>
          </a:p>
          <a:p>
            <a:pPr marL="2057400" lvl="4" indent="-228600" algn="l" defTabSz="457200" rtl="0" fontAlgn="base">
              <a:spcBef>
                <a:spcPct val="20000"/>
              </a:spcBef>
              <a:spcAft>
                <a:spcPct val="0"/>
              </a:spcAft>
              <a:buClr>
                <a:srgbClr val="A3418E"/>
              </a:buClr>
              <a:buFont typeface="Arial" pitchFamily="-123" charset="0"/>
              <a:buChar char="»"/>
            </a:pPr>
            <a:r>
              <a:rPr lang="en-US" dirty="0"/>
              <a:t>Fifth level</a:t>
            </a:r>
          </a:p>
        </p:txBody>
      </p:sp>
      <p:sp>
        <p:nvSpPr>
          <p:cNvPr id="10" name="Slide Number Placeholder 5"/>
          <p:cNvSpPr txBox="1">
            <a:spLocks/>
          </p:cNvSpPr>
          <p:nvPr userDrawn="1"/>
        </p:nvSpPr>
        <p:spPr>
          <a:xfrm>
            <a:off x="6779961" y="6284495"/>
            <a:ext cx="2133600" cy="365125"/>
          </a:xfrm>
          <a:prstGeom prst="rect">
            <a:avLst/>
          </a:prstGeom>
        </p:spPr>
        <p:txBody>
          <a:bodyPr vert="horz" lIns="91440" tIns="45720" rIns="91440" bIns="45720" rtlCol="0" anchor="ctr"/>
          <a:lstStyle>
            <a:defPPr>
              <a:defRPr lang="en-US"/>
            </a:defPPr>
            <a:lvl1pPr algn="r" defTabSz="457200" rtl="0" fontAlgn="auto">
              <a:spcBef>
                <a:spcPts val="0"/>
              </a:spcBef>
              <a:spcAft>
                <a:spcPts val="0"/>
              </a:spcAft>
              <a:defRPr sz="1200" b="1" kern="1200" smtClean="0">
                <a:solidFill>
                  <a:srgbClr val="A3418E"/>
                </a:solidFill>
                <a:latin typeface="+mn-lt"/>
                <a:ea typeface="+mn-ea"/>
                <a:cs typeface="+mn-cs"/>
              </a:defRPr>
            </a:lvl1pPr>
            <a:lvl2pPr marL="457200" algn="l" defTabSz="457200" rtl="0" fontAlgn="base">
              <a:spcBef>
                <a:spcPct val="0"/>
              </a:spcBef>
              <a:spcAft>
                <a:spcPct val="0"/>
              </a:spcAft>
              <a:defRPr kern="1200">
                <a:solidFill>
                  <a:schemeClr val="tx1"/>
                </a:solidFill>
                <a:latin typeface="Arial" pitchFamily="-123" charset="0"/>
                <a:ea typeface="ＭＳ Ｐゴシック" pitchFamily="-123" charset="-128"/>
                <a:cs typeface="ＭＳ Ｐゴシック" pitchFamily="-123" charset="-128"/>
              </a:defRPr>
            </a:lvl2pPr>
            <a:lvl3pPr marL="914400" algn="l" defTabSz="457200" rtl="0" fontAlgn="base">
              <a:spcBef>
                <a:spcPct val="0"/>
              </a:spcBef>
              <a:spcAft>
                <a:spcPct val="0"/>
              </a:spcAft>
              <a:defRPr kern="1200">
                <a:solidFill>
                  <a:schemeClr val="tx1"/>
                </a:solidFill>
                <a:latin typeface="Arial" pitchFamily="-123" charset="0"/>
                <a:ea typeface="ＭＳ Ｐゴシック" pitchFamily="-123" charset="-128"/>
                <a:cs typeface="ＭＳ Ｐゴシック" pitchFamily="-123" charset="-128"/>
              </a:defRPr>
            </a:lvl3pPr>
            <a:lvl4pPr marL="1371600" algn="l" defTabSz="457200" rtl="0" fontAlgn="base">
              <a:spcBef>
                <a:spcPct val="0"/>
              </a:spcBef>
              <a:spcAft>
                <a:spcPct val="0"/>
              </a:spcAft>
              <a:defRPr kern="1200">
                <a:solidFill>
                  <a:schemeClr val="tx1"/>
                </a:solidFill>
                <a:latin typeface="Arial" pitchFamily="-123" charset="0"/>
                <a:ea typeface="ＭＳ Ｐゴシック" pitchFamily="-123" charset="-128"/>
                <a:cs typeface="ＭＳ Ｐゴシック" pitchFamily="-123" charset="-128"/>
              </a:defRPr>
            </a:lvl4pPr>
            <a:lvl5pPr marL="1828800" algn="l" defTabSz="457200" rtl="0" fontAlgn="base">
              <a:spcBef>
                <a:spcPct val="0"/>
              </a:spcBef>
              <a:spcAft>
                <a:spcPct val="0"/>
              </a:spcAft>
              <a:defRPr kern="1200">
                <a:solidFill>
                  <a:schemeClr val="tx1"/>
                </a:solidFill>
                <a:latin typeface="Arial" pitchFamily="-123" charset="0"/>
                <a:ea typeface="ＭＳ Ｐゴシック" pitchFamily="-123" charset="-128"/>
                <a:cs typeface="ＭＳ Ｐゴシック" pitchFamily="-123" charset="-128"/>
              </a:defRPr>
            </a:lvl5pPr>
            <a:lvl6pPr marL="2286000" algn="l" defTabSz="457200" rtl="0" eaLnBrk="1" latinLnBrk="0" hangingPunct="1">
              <a:defRPr kern="1200">
                <a:solidFill>
                  <a:schemeClr val="tx1"/>
                </a:solidFill>
                <a:latin typeface="Arial" pitchFamily="-123" charset="0"/>
                <a:ea typeface="ＭＳ Ｐゴシック" pitchFamily="-123" charset="-128"/>
                <a:cs typeface="ＭＳ Ｐゴシック" pitchFamily="-123" charset="-128"/>
              </a:defRPr>
            </a:lvl6pPr>
            <a:lvl7pPr marL="2743200" algn="l" defTabSz="457200" rtl="0" eaLnBrk="1" latinLnBrk="0" hangingPunct="1">
              <a:defRPr kern="1200">
                <a:solidFill>
                  <a:schemeClr val="tx1"/>
                </a:solidFill>
                <a:latin typeface="Arial" pitchFamily="-123" charset="0"/>
                <a:ea typeface="ＭＳ Ｐゴシック" pitchFamily="-123" charset="-128"/>
                <a:cs typeface="ＭＳ Ｐゴシック" pitchFamily="-123" charset="-128"/>
              </a:defRPr>
            </a:lvl7pPr>
            <a:lvl8pPr marL="3200400" algn="l" defTabSz="457200" rtl="0" eaLnBrk="1" latinLnBrk="0" hangingPunct="1">
              <a:defRPr kern="1200">
                <a:solidFill>
                  <a:schemeClr val="tx1"/>
                </a:solidFill>
                <a:latin typeface="Arial" pitchFamily="-123" charset="0"/>
                <a:ea typeface="ＭＳ Ｐゴシック" pitchFamily="-123" charset="-128"/>
                <a:cs typeface="ＭＳ Ｐゴシック" pitchFamily="-123" charset="-128"/>
              </a:defRPr>
            </a:lvl8pPr>
            <a:lvl9pPr marL="3657600" algn="l" defTabSz="457200" rtl="0" eaLnBrk="1" latinLnBrk="0" hangingPunct="1">
              <a:defRPr kern="1200">
                <a:solidFill>
                  <a:schemeClr val="tx1"/>
                </a:solidFill>
                <a:latin typeface="Arial" pitchFamily="-123" charset="0"/>
                <a:ea typeface="ＭＳ Ｐゴシック" pitchFamily="-123" charset="-128"/>
                <a:cs typeface="ＭＳ Ｐゴシック" pitchFamily="-123" charset="-128"/>
              </a:defRPr>
            </a:lvl9pPr>
          </a:lstStyle>
          <a:p>
            <a:pPr>
              <a:defRPr/>
            </a:pPr>
            <a:fld id="{3790F591-681A-42EC-9612-07B351728709}" type="slidenum">
              <a:rPr lang="en-US" smtClean="0">
                <a:solidFill>
                  <a:srgbClr val="0590B1"/>
                </a:solidFill>
              </a:rPr>
              <a:pPr>
                <a:defRPr/>
              </a:pPr>
              <a:t>‹#›</a:t>
            </a:fld>
            <a:endParaRPr lang="en-US" dirty="0">
              <a:solidFill>
                <a:srgbClr val="0590B1"/>
              </a:solidFill>
            </a:endParaRPr>
          </a:p>
        </p:txBody>
      </p:sp>
    </p:spTree>
    <p:extLst>
      <p:ext uri="{BB962C8B-B14F-4D97-AF65-F5344CB8AC3E}">
        <p14:creationId xmlns:p14="http://schemas.microsoft.com/office/powerpoint/2010/main" val="471229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A3418E"/>
                </a:solidFill>
              </a:defRPr>
            </a:lvl1pPr>
          </a:lstStyle>
          <a:p>
            <a:r>
              <a:rPr lang="en-US" dirty="0"/>
              <a:t>Click to edit Master title style</a:t>
            </a:r>
          </a:p>
        </p:txBody>
      </p:sp>
      <p:sp>
        <p:nvSpPr>
          <p:cNvPr id="6" name="Slide Number Placeholder 5"/>
          <p:cNvSpPr>
            <a:spLocks noGrp="1"/>
          </p:cNvSpPr>
          <p:nvPr>
            <p:ph type="sldNum" sz="quarter" idx="10"/>
          </p:nvPr>
        </p:nvSpPr>
        <p:spPr>
          <a:xfrm>
            <a:off x="6779961" y="6284495"/>
            <a:ext cx="2133600" cy="365125"/>
          </a:xfrm>
          <a:prstGeom prst="rect">
            <a:avLst/>
          </a:prstGeom>
        </p:spPr>
        <p:txBody>
          <a:bodyPr vert="horz" lIns="91440" tIns="45720" rIns="91440" bIns="45720" rtlCol="0" anchor="ctr"/>
          <a:lstStyle>
            <a:lvl1pPr algn="r" fontAlgn="auto">
              <a:spcBef>
                <a:spcPts val="0"/>
              </a:spcBef>
              <a:spcAft>
                <a:spcPts val="0"/>
              </a:spcAft>
              <a:defRPr sz="1200" b="1" smtClean="0">
                <a:solidFill>
                  <a:srgbClr val="0590B1"/>
                </a:solidFill>
                <a:latin typeface="+mn-lt"/>
                <a:ea typeface="+mn-ea"/>
                <a:cs typeface="+mn-cs"/>
              </a:defRPr>
            </a:lvl1pPr>
          </a:lstStyle>
          <a:p>
            <a:pPr>
              <a:defRPr/>
            </a:pPr>
            <a:fld id="{3790F591-681A-42EC-9612-07B351728709}" type="slidenum">
              <a:rPr lang="en-US" smtClean="0"/>
              <a:pPr>
                <a:defRPr/>
              </a:pPr>
              <a:t>‹#›</a:t>
            </a:fld>
            <a:endParaRPr lang="en-US" dirty="0"/>
          </a:p>
        </p:txBody>
      </p:sp>
    </p:spTree>
    <p:extLst>
      <p:ext uri="{BB962C8B-B14F-4D97-AF65-F5344CB8AC3E}">
        <p14:creationId xmlns:p14="http://schemas.microsoft.com/office/powerpoint/2010/main" val="701012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a:xfrm>
            <a:off x="6779961" y="6284495"/>
            <a:ext cx="2133600" cy="365125"/>
          </a:xfrm>
          <a:prstGeom prst="rect">
            <a:avLst/>
          </a:prstGeom>
        </p:spPr>
        <p:txBody>
          <a:bodyPr vert="horz" lIns="91440" tIns="45720" rIns="91440" bIns="45720" rtlCol="0" anchor="ctr"/>
          <a:lstStyle>
            <a:lvl1pPr algn="r" defTabSz="457200" rtl="0" fontAlgn="auto">
              <a:spcBef>
                <a:spcPts val="0"/>
              </a:spcBef>
              <a:spcAft>
                <a:spcPts val="0"/>
              </a:spcAft>
              <a:defRPr lang="en-US" sz="1200" b="1" kern="1200" smtClean="0">
                <a:solidFill>
                  <a:srgbClr val="0590B1"/>
                </a:solidFill>
                <a:latin typeface="+mn-lt"/>
                <a:ea typeface="+mn-ea"/>
                <a:cs typeface="+mn-cs"/>
              </a:defRPr>
            </a:lvl1pPr>
          </a:lstStyle>
          <a:p>
            <a:pPr>
              <a:defRPr/>
            </a:pPr>
            <a:fld id="{3790F591-681A-42EC-9612-07B351728709}" type="slidenum">
              <a:rPr lang="en-US" smtClean="0"/>
              <a:pPr>
                <a:defRPr/>
              </a:pPr>
              <a:t>‹#›</a:t>
            </a:fld>
            <a:endParaRPr lang="en-US" dirty="0"/>
          </a:p>
        </p:txBody>
      </p:sp>
    </p:spTree>
    <p:extLst>
      <p:ext uri="{BB962C8B-B14F-4D97-AF65-F5344CB8AC3E}">
        <p14:creationId xmlns:p14="http://schemas.microsoft.com/office/powerpoint/2010/main" val="4062020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rgbClr val="A3418E"/>
                </a:solidFill>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buClr>
                <a:srgbClr val="A3418E"/>
              </a:buClr>
              <a:defRPr sz="3200"/>
            </a:lvl1pPr>
            <a:lvl2pPr>
              <a:buClr>
                <a:srgbClr val="A3418E"/>
              </a:buClr>
              <a:defRPr sz="2800"/>
            </a:lvl2pPr>
            <a:lvl3pPr marL="1143000" indent="-228600">
              <a:buClr>
                <a:srgbClr val="A3418E"/>
              </a:buClr>
              <a:buFont typeface="Courier New" charset="0"/>
              <a:buChar char="o"/>
              <a:defRPr sz="2400"/>
            </a:lvl3pPr>
            <a:lvl4pPr>
              <a:buClr>
                <a:srgbClr val="A3418E"/>
              </a:buClr>
              <a:defRPr sz="2000"/>
            </a:lvl4pPr>
            <a:lvl5pPr>
              <a:buClr>
                <a:srgbClr val="A3418E"/>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0"/>
          </p:nvPr>
        </p:nvSpPr>
        <p:spPr>
          <a:xfrm>
            <a:off x="6779961" y="6284495"/>
            <a:ext cx="2133600" cy="365125"/>
          </a:xfrm>
          <a:prstGeom prst="rect">
            <a:avLst/>
          </a:prstGeom>
        </p:spPr>
        <p:txBody>
          <a:bodyPr vert="horz" lIns="91440" tIns="45720" rIns="91440" bIns="45720" rtlCol="0" anchor="ctr"/>
          <a:lstStyle>
            <a:lvl1pPr algn="r" fontAlgn="auto">
              <a:spcBef>
                <a:spcPts val="0"/>
              </a:spcBef>
              <a:spcAft>
                <a:spcPts val="0"/>
              </a:spcAft>
              <a:defRPr sz="1200" b="1" smtClean="0">
                <a:solidFill>
                  <a:srgbClr val="0590B1"/>
                </a:solidFill>
                <a:latin typeface="+mn-lt"/>
                <a:ea typeface="+mn-ea"/>
                <a:cs typeface="+mn-cs"/>
              </a:defRPr>
            </a:lvl1pPr>
          </a:lstStyle>
          <a:p>
            <a:pPr>
              <a:defRPr/>
            </a:pPr>
            <a:fld id="{3790F591-681A-42EC-9612-07B351728709}" type="slidenum">
              <a:rPr lang="en-US" smtClean="0"/>
              <a:pPr>
                <a:defRPr/>
              </a:pPr>
              <a:t>‹#›</a:t>
            </a:fld>
            <a:endParaRPr lang="en-US" dirty="0"/>
          </a:p>
        </p:txBody>
      </p:sp>
    </p:spTree>
    <p:extLst>
      <p:ext uri="{BB962C8B-B14F-4D97-AF65-F5344CB8AC3E}">
        <p14:creationId xmlns:p14="http://schemas.microsoft.com/office/powerpoint/2010/main" val="106490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rgbClr val="A3418E"/>
                </a:solidFil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rgbClr val="A3418E"/>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0"/>
          </p:nvPr>
        </p:nvSpPr>
        <p:spPr>
          <a:xfrm>
            <a:off x="6779961" y="6284495"/>
            <a:ext cx="2133600" cy="365125"/>
          </a:xfrm>
          <a:prstGeom prst="rect">
            <a:avLst/>
          </a:prstGeom>
        </p:spPr>
        <p:txBody>
          <a:bodyPr vert="horz" lIns="91440" tIns="45720" rIns="91440" bIns="45720" rtlCol="0" anchor="ctr"/>
          <a:lstStyle>
            <a:lvl1pPr algn="r" fontAlgn="auto">
              <a:spcBef>
                <a:spcPts val="0"/>
              </a:spcBef>
              <a:spcAft>
                <a:spcPts val="0"/>
              </a:spcAft>
              <a:defRPr sz="1200" b="1" smtClean="0">
                <a:solidFill>
                  <a:srgbClr val="0590B1"/>
                </a:solidFill>
                <a:latin typeface="+mn-lt"/>
                <a:ea typeface="+mn-ea"/>
                <a:cs typeface="+mn-cs"/>
              </a:defRPr>
            </a:lvl1pPr>
          </a:lstStyle>
          <a:p>
            <a:pPr>
              <a:defRPr/>
            </a:pPr>
            <a:fld id="{3790F591-681A-42EC-9612-07B351728709}" type="slidenum">
              <a:rPr lang="en-US" smtClean="0"/>
              <a:pPr>
                <a:defRPr/>
              </a:pPr>
              <a:t>‹#›</a:t>
            </a:fld>
            <a:endParaRPr lang="en-US" dirty="0"/>
          </a:p>
        </p:txBody>
      </p:sp>
    </p:spTree>
    <p:extLst>
      <p:ext uri="{BB962C8B-B14F-4D97-AF65-F5344CB8AC3E}">
        <p14:creationId xmlns:p14="http://schemas.microsoft.com/office/powerpoint/2010/main" val="3282982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A3418E"/>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6779961" y="6284495"/>
            <a:ext cx="2133600" cy="365125"/>
          </a:xfrm>
          <a:prstGeom prst="rect">
            <a:avLst/>
          </a:prstGeom>
        </p:spPr>
        <p:txBody>
          <a:bodyPr vert="horz" lIns="91440" tIns="45720" rIns="91440" bIns="45720" rtlCol="0" anchor="ctr"/>
          <a:lstStyle>
            <a:lvl1pPr algn="r" fontAlgn="auto">
              <a:spcBef>
                <a:spcPts val="0"/>
              </a:spcBef>
              <a:spcAft>
                <a:spcPts val="0"/>
              </a:spcAft>
              <a:defRPr sz="1200" b="1" smtClean="0">
                <a:solidFill>
                  <a:srgbClr val="0590B1"/>
                </a:solidFill>
                <a:latin typeface="+mn-lt"/>
                <a:ea typeface="+mn-ea"/>
                <a:cs typeface="+mn-cs"/>
              </a:defRPr>
            </a:lvl1pPr>
          </a:lstStyle>
          <a:p>
            <a:pPr>
              <a:defRPr/>
            </a:pPr>
            <a:fld id="{3790F591-681A-42EC-9612-07B351728709}" type="slidenum">
              <a:rPr lang="en-US" smtClean="0"/>
              <a:pPr>
                <a:defRPr/>
              </a:pPr>
              <a:t>‹#›</a:t>
            </a:fld>
            <a:endParaRPr lang="en-US" dirty="0"/>
          </a:p>
        </p:txBody>
      </p:sp>
    </p:spTree>
    <p:extLst>
      <p:ext uri="{BB962C8B-B14F-4D97-AF65-F5344CB8AC3E}">
        <p14:creationId xmlns:p14="http://schemas.microsoft.com/office/powerpoint/2010/main" val="2712561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6779961" y="6284495"/>
            <a:ext cx="2133600" cy="365125"/>
          </a:xfrm>
          <a:prstGeom prst="rect">
            <a:avLst/>
          </a:prstGeom>
        </p:spPr>
        <p:txBody>
          <a:bodyPr vert="horz" lIns="91440" tIns="45720" rIns="91440" bIns="45720" rtlCol="0" anchor="ctr"/>
          <a:lstStyle>
            <a:lvl1pPr algn="r" fontAlgn="auto">
              <a:spcBef>
                <a:spcPts val="0"/>
              </a:spcBef>
              <a:spcAft>
                <a:spcPts val="0"/>
              </a:spcAft>
              <a:defRPr sz="1200" b="1" smtClean="0">
                <a:solidFill>
                  <a:srgbClr val="0590B1"/>
                </a:solidFill>
                <a:latin typeface="+mn-lt"/>
                <a:ea typeface="+mn-ea"/>
                <a:cs typeface="+mn-cs"/>
              </a:defRPr>
            </a:lvl1pPr>
          </a:lstStyle>
          <a:p>
            <a:pPr>
              <a:defRPr/>
            </a:pPr>
            <a:fld id="{3790F591-681A-42EC-9612-07B351728709}" type="slidenum">
              <a:rPr lang="en-US" smtClean="0"/>
              <a:pPr>
                <a:defRPr/>
              </a:pPr>
              <a:t>‹#›</a:t>
            </a:fld>
            <a:endParaRPr lang="en-US" dirty="0"/>
          </a:p>
        </p:txBody>
      </p:sp>
    </p:spTree>
    <p:extLst>
      <p:ext uri="{BB962C8B-B14F-4D97-AF65-F5344CB8AC3E}">
        <p14:creationId xmlns:p14="http://schemas.microsoft.com/office/powerpoint/2010/main" val="686285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0F8198"/>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A9A79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solidFill>
                  <a:srgbClr val="0F8198"/>
                </a:solidFill>
              </a:defRPr>
            </a:lvl1pPr>
          </a:lstStyle>
          <a:p>
            <a:fld id="{76FFBDDB-93BF-C043-A9C6-21FAC96D5BC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6FFBDDB-93BF-C043-A9C6-21FAC96D5BC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6FFBDDB-93BF-C043-A9C6-21FAC96D5BC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6FFBDDB-93BF-C043-A9C6-21FAC96D5BC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6FFBDDB-93BF-C043-A9C6-21FAC96D5BC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6FFBDDB-93BF-C043-A9C6-21FAC96D5BC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Option1_sub.PNG"/>
          <p:cNvPicPr>
            <a:picLocks noChangeAspect="1"/>
          </p:cNvPicPr>
          <p:nvPr userDrawn="1"/>
        </p:nvPicPr>
        <p:blipFill>
          <a:blip r:embed="rId17"/>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5715"/>
          </a:xfrm>
          <a:prstGeom prst="rect">
            <a:avLst/>
          </a:prstGeom>
        </p:spPr>
      </p:pic>
      <p:pic>
        <p:nvPicPr>
          <p:cNvPr id="5" name="Picture 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36251" y="6204236"/>
            <a:ext cx="2054023" cy="491960"/>
          </a:xfrm>
          <a:prstGeom prst="rect">
            <a:avLst/>
          </a:prstGeom>
        </p:spPr>
      </p:pic>
    </p:spTree>
    <p:extLst>
      <p:ext uri="{BB962C8B-B14F-4D97-AF65-F5344CB8AC3E}">
        <p14:creationId xmlns:p14="http://schemas.microsoft.com/office/powerpoint/2010/main" val="354692461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dt="0"/>
  <p:txStyles>
    <p:titleStyle>
      <a:lvl1pPr algn="ctr" defTabSz="457200" rtl="0" fontAlgn="base">
        <a:spcBef>
          <a:spcPct val="0"/>
        </a:spcBef>
        <a:spcAft>
          <a:spcPct val="0"/>
        </a:spcAft>
        <a:defRPr sz="4400" kern="1200">
          <a:solidFill>
            <a:schemeClr val="tx1"/>
          </a:solidFill>
          <a:latin typeface="+mj-lt"/>
          <a:ea typeface="ＭＳ Ｐゴシック" pitchFamily="-123" charset="-128"/>
          <a:cs typeface="ＭＳ Ｐゴシック" pitchFamily="-123" charset="-128"/>
        </a:defRPr>
      </a:lvl1pPr>
      <a:lvl2pPr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2pPr>
      <a:lvl3pPr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3pPr>
      <a:lvl4pPr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4pPr>
      <a:lvl5pPr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5pPr>
      <a:lvl6pPr marL="457200"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6pPr>
      <a:lvl7pPr marL="914400"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7pPr>
      <a:lvl8pPr marL="1371600"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8pPr>
      <a:lvl9pPr marL="1828800"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9pPr>
    </p:titleStyle>
    <p:bodyStyle>
      <a:lvl1pPr marL="342900" indent="-342900" algn="l" defTabSz="457200" rtl="0" fontAlgn="base">
        <a:spcBef>
          <a:spcPct val="20000"/>
        </a:spcBef>
        <a:spcAft>
          <a:spcPct val="0"/>
        </a:spcAft>
        <a:buFont typeface="Arial" pitchFamily="-123" charset="0"/>
        <a:buChar char="•"/>
        <a:defRPr sz="3200" kern="1200">
          <a:solidFill>
            <a:schemeClr val="tx1"/>
          </a:solidFill>
          <a:latin typeface="+mn-lt"/>
          <a:ea typeface="ＭＳ Ｐゴシック" pitchFamily="-123" charset="-128"/>
          <a:cs typeface="ＭＳ Ｐゴシック" pitchFamily="-123" charset="-128"/>
        </a:defRPr>
      </a:lvl1pPr>
      <a:lvl2pPr marL="742950" indent="-285750" algn="l" defTabSz="457200" rtl="0" fontAlgn="base">
        <a:spcBef>
          <a:spcPct val="20000"/>
        </a:spcBef>
        <a:spcAft>
          <a:spcPct val="0"/>
        </a:spcAft>
        <a:buFont typeface="Arial" pitchFamily="-123" charset="0"/>
        <a:buChar char="–"/>
        <a:defRPr sz="2800" kern="1200">
          <a:solidFill>
            <a:schemeClr val="tx1"/>
          </a:solidFill>
          <a:latin typeface="+mn-lt"/>
          <a:ea typeface="ＭＳ Ｐゴシック" pitchFamily="-123" charset="-128"/>
          <a:cs typeface="+mn-cs"/>
        </a:defRPr>
      </a:lvl2pPr>
      <a:lvl3pPr marL="1143000" indent="-228600" algn="l" defTabSz="457200" rtl="0" fontAlgn="base">
        <a:spcBef>
          <a:spcPct val="20000"/>
        </a:spcBef>
        <a:spcAft>
          <a:spcPct val="0"/>
        </a:spcAft>
        <a:buFont typeface="Arial" pitchFamily="-123" charset="0"/>
        <a:buChar char="•"/>
        <a:defRPr sz="2400" kern="1200">
          <a:solidFill>
            <a:schemeClr val="tx1"/>
          </a:solidFill>
          <a:latin typeface="+mn-lt"/>
          <a:ea typeface="ＭＳ Ｐゴシック" pitchFamily="-123" charset="-128"/>
          <a:cs typeface="+mn-cs"/>
        </a:defRPr>
      </a:lvl3pPr>
      <a:lvl4pPr marL="1600200" indent="-228600" algn="l" defTabSz="457200" rtl="0" fontAlgn="base">
        <a:spcBef>
          <a:spcPct val="20000"/>
        </a:spcBef>
        <a:spcAft>
          <a:spcPct val="0"/>
        </a:spcAft>
        <a:buFont typeface="Arial" pitchFamily="-123" charset="0"/>
        <a:buChar char="–"/>
        <a:defRPr sz="2000" kern="1200">
          <a:solidFill>
            <a:schemeClr val="tx1"/>
          </a:solidFill>
          <a:latin typeface="+mn-lt"/>
          <a:ea typeface="ＭＳ Ｐゴシック" pitchFamily="-123" charset="-128"/>
          <a:cs typeface="+mn-cs"/>
        </a:defRPr>
      </a:lvl4pPr>
      <a:lvl5pPr marL="2057400" indent="-228600" algn="l" defTabSz="457200" rtl="0" fontAlgn="base">
        <a:spcBef>
          <a:spcPct val="20000"/>
        </a:spcBef>
        <a:spcAft>
          <a:spcPct val="0"/>
        </a:spcAft>
        <a:buFont typeface="Arial" pitchFamily="-123" charset="0"/>
        <a:buChar char="»"/>
        <a:defRPr sz="2000" kern="1200">
          <a:solidFill>
            <a:schemeClr val="tx1"/>
          </a:solidFill>
          <a:latin typeface="+mn-lt"/>
          <a:ea typeface="ＭＳ Ｐゴシック" pitchFamily="-12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3" Type="http://schemas.openxmlformats.org/officeDocument/2006/relationships/hyperlink" Target="http://nccor.org/tools-mruserguides/individual-diet/introduction/" TargetMode="External"/><Relationship Id="rId2" Type="http://schemas.openxmlformats.org/officeDocument/2006/relationships/notesSlide" Target="../notesSlides/notesSlide98.xml"/><Relationship Id="rId1" Type="http://schemas.openxmlformats.org/officeDocument/2006/relationships/slideLayout" Target="../slideLayouts/slideLayout17.xml"/><Relationship Id="rId4" Type="http://schemas.openxmlformats.org/officeDocument/2006/relationships/hyperlink" Target="mailto:nccor@fhi360.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5.tiff"/></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tif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2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1.xml"/><Relationship Id="rId1" Type="http://schemas.openxmlformats.org/officeDocument/2006/relationships/slideLayout" Target="../slideLayouts/slideLayout2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6.xml"/><Relationship Id="rId1" Type="http://schemas.openxmlformats.org/officeDocument/2006/relationships/slideLayout" Target="../slideLayouts/slideLayout2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9.xml"/><Relationship Id="rId1" Type="http://schemas.openxmlformats.org/officeDocument/2006/relationships/slideLayout" Target="../slideLayouts/slideLayout2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image" Target="../media/image25.tiff"/></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17.xml"/><Relationship Id="rId4" Type="http://schemas.openxmlformats.org/officeDocument/2006/relationships/image" Target="../media/image27.tif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5.xml"/><Relationship Id="rId1" Type="http://schemas.openxmlformats.org/officeDocument/2006/relationships/slideLayout" Target="../slideLayouts/slideLayout1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8.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56.xml"/><Relationship Id="rId1" Type="http://schemas.openxmlformats.org/officeDocument/2006/relationships/slideLayout" Target="../slideLayouts/slideLayout17.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59.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7.xml"/><Relationship Id="rId1" Type="http://schemas.openxmlformats.org/officeDocument/2006/relationships/slideLayout" Target="../slideLayouts/slideLayout1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8.xml"/><Relationship Id="rId1" Type="http://schemas.openxmlformats.org/officeDocument/2006/relationships/slideLayout" Target="../slideLayouts/slideLayout1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1.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9.xml"/><Relationship Id="rId1" Type="http://schemas.openxmlformats.org/officeDocument/2006/relationships/slideLayout" Target="../slideLayouts/slideLayout1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61.xml"/><Relationship Id="rId1" Type="http://schemas.openxmlformats.org/officeDocument/2006/relationships/slideLayout" Target="../slideLayouts/slideLayout1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4.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62.xml"/><Relationship Id="rId1" Type="http://schemas.openxmlformats.org/officeDocument/2006/relationships/slideLayout" Target="../slideLayouts/slideLayout1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5.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63.xml"/><Relationship Id="rId1" Type="http://schemas.openxmlformats.org/officeDocument/2006/relationships/slideLayout" Target="../slideLayouts/slideLayout1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0ahUKEwiq6onL8a7TAhUINSYKHVQdDHkQjRwIBw&amp;url=https://thetruthaboutcancer.com/sugary-drinks-tax/&amp;psig=AFQjCNHpWfSQsDHzrpjBq3HhSKFO8N0omg&amp;ust=1492635178087354" TargetMode="External"/><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65.xml"/><Relationship Id="rId1" Type="http://schemas.openxmlformats.org/officeDocument/2006/relationships/slideLayout" Target="../slideLayouts/slideLayout17.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 Id="rId9" Type="http://schemas.openxmlformats.org/officeDocument/2006/relationships/image" Target="../media/image31.jpeg"/></Relationships>
</file>

<file path=ppt/slides/_rels/slide68.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0ahUKEwiq6onL8a7TAhUINSYKHVQdDHkQjRwIBw&amp;url=https://thetruthaboutcancer.com/sugary-drinks-tax/&amp;psig=AFQjCNHpWfSQsDHzrpjBq3HhSKFO8N0omg&amp;ust=1492635178087354" TargetMode="External"/><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66.xml"/><Relationship Id="rId1" Type="http://schemas.openxmlformats.org/officeDocument/2006/relationships/slideLayout" Target="../slideLayouts/slideLayout17.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 Id="rId9" Type="http://schemas.openxmlformats.org/officeDocument/2006/relationships/image" Target="../media/image31.jpeg"/></Relationships>
</file>

<file path=ppt/slides/_rels/slide69.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0ahUKEwiq6onL8a7TAhUINSYKHVQdDHkQjRwIBw&amp;url=https://thetruthaboutcancer.com/sugary-drinks-tax/&amp;psig=AFQjCNHpWfSQsDHzrpjBq3HhSKFO8N0omg&amp;ust=1492635178087354" TargetMode="External"/><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67.xml"/><Relationship Id="rId1" Type="http://schemas.openxmlformats.org/officeDocument/2006/relationships/slideLayout" Target="../slideLayouts/slideLayout17.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 Id="rId9" Type="http://schemas.openxmlformats.org/officeDocument/2006/relationships/image" Target="../media/image31.jpe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69.xml"/><Relationship Id="rId1" Type="http://schemas.openxmlformats.org/officeDocument/2006/relationships/slideLayout" Target="../slideLayouts/slideLayout17.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7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70.xml"/><Relationship Id="rId1" Type="http://schemas.openxmlformats.org/officeDocument/2006/relationships/slideLayout" Target="../slideLayouts/slideLayout17.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7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71.xml"/><Relationship Id="rId1" Type="http://schemas.openxmlformats.org/officeDocument/2006/relationships/slideLayout" Target="../slideLayouts/slideLayout17.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73.xml"/><Relationship Id="rId1" Type="http://schemas.openxmlformats.org/officeDocument/2006/relationships/slideLayout" Target="../slideLayouts/slideLayout17.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7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74.xml"/><Relationship Id="rId1" Type="http://schemas.openxmlformats.org/officeDocument/2006/relationships/slideLayout" Target="../slideLayouts/slideLayout17.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7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75.xml"/><Relationship Id="rId1" Type="http://schemas.openxmlformats.org/officeDocument/2006/relationships/slideLayout" Target="../slideLayouts/slideLayout17.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77.xml"/><Relationship Id="rId1" Type="http://schemas.openxmlformats.org/officeDocument/2006/relationships/slideLayout" Target="../slideLayouts/slideLayout17.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78.xml"/><Relationship Id="rId1" Type="http://schemas.openxmlformats.org/officeDocument/2006/relationships/slideLayout" Target="../slideLayouts/slideLayout17.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8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79.xml"/><Relationship Id="rId1" Type="http://schemas.openxmlformats.org/officeDocument/2006/relationships/slideLayout" Target="../slideLayouts/slideLayout17.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81.xml"/><Relationship Id="rId1" Type="http://schemas.openxmlformats.org/officeDocument/2006/relationships/slideLayout" Target="../slideLayouts/slideLayout17.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8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82.xml"/><Relationship Id="rId1" Type="http://schemas.openxmlformats.org/officeDocument/2006/relationships/slideLayout" Target="../slideLayouts/slideLayout17.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8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83.xml"/><Relationship Id="rId1" Type="http://schemas.openxmlformats.org/officeDocument/2006/relationships/slideLayout" Target="../slideLayouts/slideLayout17.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85.xml"/><Relationship Id="rId1" Type="http://schemas.openxmlformats.org/officeDocument/2006/relationships/slideLayout" Target="../slideLayouts/slideLayout17.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8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86.xml"/><Relationship Id="rId1" Type="http://schemas.openxmlformats.org/officeDocument/2006/relationships/slideLayout" Target="../slideLayouts/slideLayout17.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8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87.xml"/><Relationship Id="rId1" Type="http://schemas.openxmlformats.org/officeDocument/2006/relationships/slideLayout" Target="../slideLayouts/slideLayout17.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9.xm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3.xml"/><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6.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99.xml.rels><?xml version="1.0" encoding="UTF-8" standalone="yes"?>
<Relationships xmlns="http://schemas.openxmlformats.org/package/2006/relationships"><Relationship Id="rId3" Type="http://schemas.openxmlformats.org/officeDocument/2006/relationships/hyperlink" Target="https://dietassessmentprimer.cancer.gov/" TargetMode="External"/><Relationship Id="rId2" Type="http://schemas.openxmlformats.org/officeDocument/2006/relationships/notesSlide" Target="../notesSlides/notesSlide97.xml"/><Relationship Id="rId1" Type="http://schemas.openxmlformats.org/officeDocument/2006/relationships/slideLayout" Target="../slideLayouts/slideLayout17.xml"/><Relationship Id="rId5" Type="http://schemas.openxmlformats.org/officeDocument/2006/relationships/hyperlink" Target="http://www.cdc.gov/nchs/tutorials/dietary/" TargetMode="External"/><Relationship Id="rId4" Type="http://schemas.openxmlformats.org/officeDocument/2006/relationships/hyperlink" Target="http://epi.grants.cancer.gov/events/measurement-erro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p:cNvSpPr txBox="1"/>
          <p:nvPr/>
        </p:nvSpPr>
        <p:spPr>
          <a:xfrm>
            <a:off x="421389" y="2374365"/>
            <a:ext cx="8557719" cy="313932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200" b="0" i="0" u="none" strike="noStrike" kern="0" cap="small" spc="0" normalizeH="0" baseline="0" noProof="0" dirty="0">
                <a:ln>
                  <a:noFill/>
                </a:ln>
                <a:solidFill>
                  <a:srgbClr val="A3418E"/>
                </a:solidFill>
                <a:effectLst/>
                <a:uLnTx/>
                <a:uFillTx/>
                <a:latin typeface="+mn-lt"/>
                <a:ea typeface="+mn-ea"/>
                <a:cs typeface="+mn-cs"/>
              </a:rPr>
              <a:t>Introducing the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5200" b="0" i="0" u="none" strike="noStrike" kern="0" cap="small" spc="0" normalizeH="0" baseline="0" noProof="0" dirty="0">
                <a:ln>
                  <a:noFill/>
                </a:ln>
                <a:solidFill>
                  <a:srgbClr val="A3418E"/>
                </a:solidFill>
                <a:effectLst/>
                <a:uLnTx/>
                <a:uFillTx/>
                <a:latin typeface="+mn-lt"/>
                <a:ea typeface="+mn-ea"/>
                <a:cs typeface="+mn-cs"/>
              </a:rPr>
              <a:t>Measures Registry User Guide: </a:t>
            </a:r>
          </a:p>
          <a:p>
            <a:pPr marL="0" marR="0" lvl="0" indent="0" defTabSz="914400" eaLnBrk="1" fontAlgn="auto" latinLnBrk="0" hangingPunct="1">
              <a:lnSpc>
                <a:spcPct val="100000"/>
              </a:lnSpc>
              <a:spcBef>
                <a:spcPts val="0"/>
              </a:spcBef>
              <a:spcAft>
                <a:spcPts val="0"/>
              </a:spcAft>
              <a:buClrTx/>
              <a:buSzTx/>
              <a:buFontTx/>
              <a:buNone/>
              <a:tabLst/>
              <a:defRPr/>
            </a:pPr>
            <a:r>
              <a:rPr lang="en-US" sz="5400" kern="0" cap="small" dirty="0">
                <a:solidFill>
                  <a:schemeClr val="accent1"/>
                </a:solidFill>
              </a:rPr>
              <a:t>Individual Diet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small" spc="0" normalizeH="0" baseline="0" noProof="0" dirty="0">
                <a:ln>
                  <a:noFill/>
                </a:ln>
                <a:solidFill>
                  <a:schemeClr val="accent2"/>
                </a:solidFill>
                <a:effectLst/>
                <a:uLnTx/>
                <a:uFillTx/>
              </a:rPr>
              <a:t>Teaching Slide Deck</a:t>
            </a:r>
            <a:endParaRPr kumimoji="0" lang="en-US" sz="5200" b="0" i="1" u="none" strike="noStrike" kern="0" cap="small" spc="0" normalizeH="0" baseline="0" noProof="0" dirty="0">
              <a:ln>
                <a:noFill/>
              </a:ln>
              <a:solidFill>
                <a:schemeClr val="accent2"/>
              </a:solidFill>
              <a:effectLst/>
              <a:uLnTx/>
              <a:uFillTx/>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9476" y="6053181"/>
            <a:ext cx="2282838" cy="546763"/>
          </a:xfrm>
          <a:prstGeom prst="rect">
            <a:avLst/>
          </a:prstGeom>
        </p:spPr>
      </p:pic>
    </p:spTree>
    <p:extLst>
      <p:ext uri="{BB962C8B-B14F-4D97-AF65-F5344CB8AC3E}">
        <p14:creationId xmlns:p14="http://schemas.microsoft.com/office/powerpoint/2010/main" val="2986708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Strategic alliance</a:t>
            </a:r>
          </a:p>
        </p:txBody>
      </p:sp>
      <p:sp>
        <p:nvSpPr>
          <p:cNvPr id="3" name="Content Placeholder 2"/>
          <p:cNvSpPr>
            <a:spLocks noGrp="1"/>
          </p:cNvSpPr>
          <p:nvPr>
            <p:ph idx="1"/>
          </p:nvPr>
        </p:nvSpPr>
        <p:spPr>
          <a:xfrm>
            <a:off x="457200" y="1155700"/>
            <a:ext cx="8229600" cy="4525963"/>
          </a:xfrm>
        </p:spPr>
        <p:txBody>
          <a:bodyPr/>
          <a:lstStyle/>
          <a:p>
            <a:pPr>
              <a:buClr>
                <a:schemeClr val="accent1"/>
              </a:buClr>
            </a:pPr>
            <a:r>
              <a:rPr lang="en-US" sz="2800" dirty="0"/>
              <a:t>In 2015, NCCOR formed a strategic partnership with the JPB Foundation to develop User Guides to strengthen the </a:t>
            </a:r>
            <a:r>
              <a:rPr lang="en-US" sz="2800" dirty="0">
                <a:solidFill>
                  <a:schemeClr val="tx1"/>
                </a:solidFill>
              </a:rPr>
              <a:t>Measures Registry, </a:t>
            </a:r>
            <a:r>
              <a:rPr lang="en-US" sz="2800" dirty="0"/>
              <a:t>a landmark tool to help researchers find and select measures for childhood obesity research</a:t>
            </a:r>
          </a:p>
          <a:p>
            <a:pPr marL="0" indent="0">
              <a:buNone/>
            </a:pPr>
            <a:endParaRPr lang="en-US" dirty="0"/>
          </a:p>
        </p:txBody>
      </p:sp>
      <p:pic>
        <p:nvPicPr>
          <p:cNvPr id="9" name="Picture 8"/>
          <p:cNvPicPr>
            <a:picLocks noChangeAspect="1"/>
          </p:cNvPicPr>
          <p:nvPr/>
        </p:nvPicPr>
        <p:blipFill rotWithShape="1">
          <a:blip r:embed="rId3"/>
          <a:srcRect l="2055" t="6554" r="2154" b="6557"/>
          <a:stretch/>
        </p:blipFill>
        <p:spPr>
          <a:xfrm>
            <a:off x="2228087" y="3663015"/>
            <a:ext cx="4218433" cy="1292352"/>
          </a:xfrm>
          <a:prstGeom prst="rect">
            <a:avLst/>
          </a:prstGeom>
          <a:ln>
            <a:noFill/>
          </a:ln>
        </p:spPr>
      </p:pic>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10</a:t>
            </a:fld>
            <a:endParaRPr lang="en-US" dirty="0"/>
          </a:p>
        </p:txBody>
      </p:sp>
    </p:spTree>
    <p:extLst>
      <p:ext uri="{BB962C8B-B14F-4D97-AF65-F5344CB8AC3E}">
        <p14:creationId xmlns:p14="http://schemas.microsoft.com/office/powerpoint/2010/main" val="29844490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br>
              <a:rPr lang="en-US" sz="4000" dirty="0"/>
            </a:br>
            <a:endParaRPr lang="en-US" sz="4000" dirty="0"/>
          </a:p>
        </p:txBody>
      </p:sp>
      <p:sp>
        <p:nvSpPr>
          <p:cNvPr id="6" name="Subtitle 5"/>
          <p:cNvSpPr>
            <a:spLocks noGrp="1"/>
          </p:cNvSpPr>
          <p:nvPr>
            <p:ph idx="1"/>
          </p:nvPr>
        </p:nvSpPr>
        <p:spPr>
          <a:xfrm>
            <a:off x="457199" y="1437831"/>
            <a:ext cx="9121515" cy="4525963"/>
          </a:xfrm>
        </p:spPr>
        <p:txBody>
          <a:bodyPr/>
          <a:lstStyle/>
          <a:p>
            <a:r>
              <a:rPr lang="en-US" sz="4000" i="0" dirty="0">
                <a:solidFill>
                  <a:schemeClr val="tx1"/>
                </a:solidFill>
              </a:rPr>
              <a:t>For More Information:</a:t>
            </a:r>
          </a:p>
          <a:p>
            <a:pPr lvl="1"/>
            <a:r>
              <a:rPr lang="en-US" sz="3400" dirty="0">
                <a:solidFill>
                  <a:srgbClr val="000000"/>
                </a:solidFill>
                <a:hlinkClick r:id="rId3"/>
              </a:rPr>
              <a:t>http://nccor.org/tools-mruserguides/individual-diet/introduction/</a:t>
            </a:r>
            <a:endParaRPr lang="en-US" sz="3400" dirty="0">
              <a:solidFill>
                <a:srgbClr val="000000"/>
              </a:solidFill>
            </a:endParaRPr>
          </a:p>
          <a:p>
            <a:pPr lvl="1"/>
            <a:r>
              <a:rPr lang="en-US" sz="3400" i="0" u="sng" dirty="0">
                <a:solidFill>
                  <a:srgbClr val="000000"/>
                </a:solidFill>
                <a:hlinkClick r:id="rId4"/>
              </a:rPr>
              <a:t>nccor@fhi360.org</a:t>
            </a:r>
            <a:r>
              <a:rPr lang="en-US" sz="3400" i="0" dirty="0">
                <a:solidFill>
                  <a:srgbClr val="000000"/>
                </a:solidFill>
              </a:rPr>
              <a:t> </a:t>
            </a:r>
          </a:p>
        </p:txBody>
      </p:sp>
      <p:sp>
        <p:nvSpPr>
          <p:cNvPr id="2" name="TextBox 1"/>
          <p:cNvSpPr txBox="1"/>
          <p:nvPr/>
        </p:nvSpPr>
        <p:spPr>
          <a:xfrm>
            <a:off x="-618047" y="123924"/>
            <a:ext cx="5525235" cy="923330"/>
          </a:xfrm>
          <a:prstGeom prst="rect">
            <a:avLst/>
          </a:prstGeom>
          <a:noFill/>
        </p:spPr>
        <p:txBody>
          <a:bodyPr wrap="square" rtlCol="0">
            <a:spAutoFit/>
          </a:bodyPr>
          <a:lstStyle/>
          <a:p>
            <a:pPr algn="ctr"/>
            <a:r>
              <a:rPr lang="en-US" sz="5400" dirty="0">
                <a:solidFill>
                  <a:srgbClr val="A3418E"/>
                </a:solidFill>
              </a:rPr>
              <a:t>Questions? </a:t>
            </a:r>
          </a:p>
        </p:txBody>
      </p:sp>
      <p:sp>
        <p:nvSpPr>
          <p:cNvPr id="3" name="Slide Number Placeholder 2"/>
          <p:cNvSpPr>
            <a:spLocks noGrp="1"/>
          </p:cNvSpPr>
          <p:nvPr>
            <p:ph type="sldNum" sz="quarter" idx="10"/>
          </p:nvPr>
        </p:nvSpPr>
        <p:spPr/>
        <p:txBody>
          <a:bodyPr/>
          <a:lstStyle/>
          <a:p>
            <a:pPr>
              <a:defRPr/>
            </a:pPr>
            <a:fld id="{8EA45495-9E47-804A-BFAC-1E2103F30733}" type="slidenum">
              <a:rPr lang="en-US" smtClean="0"/>
              <a:pPr>
                <a:defRPr/>
              </a:pPr>
              <a:t>100</a:t>
            </a:fld>
            <a:endParaRPr lang="en-US" dirty="0"/>
          </a:p>
        </p:txBody>
      </p:sp>
    </p:spTree>
    <p:extLst>
      <p:ext uri="{BB962C8B-B14F-4D97-AF65-F5344CB8AC3E}">
        <p14:creationId xmlns:p14="http://schemas.microsoft.com/office/powerpoint/2010/main" val="2345281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Measures Registry</a:t>
            </a:r>
          </a:p>
        </p:txBody>
      </p:sp>
      <p:pic>
        <p:nvPicPr>
          <p:cNvPr id="9" name="Content Placeholder 6"/>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44541" y="1600200"/>
            <a:ext cx="7854918" cy="4525963"/>
          </a:xfrm>
          <a:ln>
            <a:solidFill>
              <a:srgbClr val="000000"/>
            </a:solidFill>
          </a:ln>
        </p:spPr>
      </p:pic>
      <p:sp>
        <p:nvSpPr>
          <p:cNvPr id="10" name="Rectangle 9"/>
          <p:cNvSpPr/>
          <p:nvPr/>
        </p:nvSpPr>
        <p:spPr>
          <a:xfrm>
            <a:off x="583095" y="1124925"/>
            <a:ext cx="5828840" cy="461665"/>
          </a:xfrm>
          <a:prstGeom prst="rect">
            <a:avLst/>
          </a:prstGeom>
        </p:spPr>
        <p:txBody>
          <a:bodyPr wrap="none">
            <a:spAutoFit/>
          </a:bodyPr>
          <a:lstStyle/>
          <a:p>
            <a:r>
              <a:rPr lang="en-US" sz="2400" dirty="0"/>
              <a:t>http://www.nccor.org/nccor-tools/measures</a:t>
            </a:r>
            <a:r>
              <a:rPr lang="en-US" dirty="0"/>
              <a:t>/ </a:t>
            </a:r>
          </a:p>
        </p:txBody>
      </p:sp>
      <p:sp>
        <p:nvSpPr>
          <p:cNvPr id="3" name="Slide Number Placeholder 2"/>
          <p:cNvSpPr>
            <a:spLocks noGrp="1"/>
          </p:cNvSpPr>
          <p:nvPr>
            <p:ph type="sldNum" sz="quarter" idx="10"/>
          </p:nvPr>
        </p:nvSpPr>
        <p:spPr/>
        <p:txBody>
          <a:bodyPr/>
          <a:lstStyle/>
          <a:p>
            <a:pPr>
              <a:defRPr/>
            </a:pPr>
            <a:fld id="{8EA45495-9E47-804A-BFAC-1E2103F30733}" type="slidenum">
              <a:rPr lang="en-US" smtClean="0"/>
              <a:pPr>
                <a:defRPr/>
              </a:pPr>
              <a:t>11</a:t>
            </a:fld>
            <a:endParaRPr lang="en-US" dirty="0"/>
          </a:p>
        </p:txBody>
      </p:sp>
    </p:spTree>
    <p:extLst>
      <p:ext uri="{BB962C8B-B14F-4D97-AF65-F5344CB8AC3E}">
        <p14:creationId xmlns:p14="http://schemas.microsoft.com/office/powerpoint/2010/main" val="3262683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0783" b="9228"/>
          <a:stretch/>
        </p:blipFill>
        <p:spPr>
          <a:xfrm>
            <a:off x="0" y="0"/>
            <a:ext cx="9144000" cy="4857163"/>
          </a:xfrm>
          <a:prstGeom prst="rect">
            <a:avLst/>
          </a:prstGeom>
        </p:spPr>
      </p:pic>
      <p:sp>
        <p:nvSpPr>
          <p:cNvPr id="2" name="Title 1"/>
          <p:cNvSpPr>
            <a:spLocks noGrp="1"/>
          </p:cNvSpPr>
          <p:nvPr>
            <p:ph type="ctrTitle"/>
          </p:nvPr>
        </p:nvSpPr>
        <p:spPr>
          <a:xfrm>
            <a:off x="487837" y="5016723"/>
            <a:ext cx="8176103" cy="1236440"/>
          </a:xfrm>
          <a:noFill/>
        </p:spPr>
        <p:txBody>
          <a:bodyPr>
            <a:normAutofit/>
          </a:bodyPr>
          <a:lstStyle/>
          <a:p>
            <a:pPr algn="l"/>
            <a:r>
              <a:rPr lang="en-US" dirty="0">
                <a:solidFill>
                  <a:schemeClr val="accent2"/>
                </a:solidFill>
              </a:rPr>
              <a:t>Conceptualizing Individual Diet</a:t>
            </a:r>
          </a:p>
        </p:txBody>
      </p:sp>
    </p:spTree>
    <p:extLst>
      <p:ext uri="{BB962C8B-B14F-4D97-AF65-F5344CB8AC3E}">
        <p14:creationId xmlns:p14="http://schemas.microsoft.com/office/powerpoint/2010/main" val="1820412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Why measure individual diet?</a:t>
            </a:r>
          </a:p>
        </p:txBody>
      </p:sp>
      <p:sp>
        <p:nvSpPr>
          <p:cNvPr id="3" name="Content Placeholder 2"/>
          <p:cNvSpPr>
            <a:spLocks noGrp="1"/>
          </p:cNvSpPr>
          <p:nvPr>
            <p:ph idx="1"/>
          </p:nvPr>
        </p:nvSpPr>
        <p:spPr>
          <a:xfrm>
            <a:off x="457200" y="1360645"/>
            <a:ext cx="6990522" cy="4525963"/>
          </a:xfrm>
        </p:spPr>
        <p:txBody>
          <a:bodyPr/>
          <a:lstStyle/>
          <a:p>
            <a:pPr>
              <a:lnSpc>
                <a:spcPct val="115000"/>
              </a:lnSpc>
              <a:buFont typeface="Arial" panose="020B0604020202020204" pitchFamily="34" charset="0"/>
              <a:buChar char="•"/>
            </a:pPr>
            <a:r>
              <a:rPr lang="en-US" dirty="0">
                <a:ea typeface="Times New Roman" charset="0"/>
                <a:cs typeface="Times New Roman" charset="0"/>
              </a:rPr>
              <a:t>Obesity is affected by many factors, including dietary behaviors</a:t>
            </a:r>
            <a:endParaRPr lang="en-US" sz="1600" dirty="0">
              <a:ea typeface="Times New Roman" charset="0"/>
              <a:cs typeface="Times New Roman" charset="0"/>
            </a:endParaRPr>
          </a:p>
          <a:p>
            <a:pPr>
              <a:lnSpc>
                <a:spcPct val="115000"/>
              </a:lnSpc>
              <a:buFont typeface="Arial" panose="020B0604020202020204" pitchFamily="34" charset="0"/>
              <a:buChar char="•"/>
            </a:pPr>
            <a:r>
              <a:rPr lang="en-US" dirty="0">
                <a:ea typeface="Times New Roman" charset="0"/>
                <a:cs typeface="Times New Roman" charset="0"/>
              </a:rPr>
              <a:t>Dietary intakes and behaviors relevant to obesity begin in infancy and continue into adolescence </a:t>
            </a:r>
          </a:p>
          <a:p>
            <a:pPr marL="457200" lvl="1" indent="0">
              <a:lnSpc>
                <a:spcPct val="115000"/>
              </a:lnSpc>
              <a:buNone/>
            </a:pPr>
            <a:endParaRPr lang="en-US" sz="2400" dirty="0">
              <a:ea typeface="Times New Roman" charset="0"/>
              <a:cs typeface="Times New Roman" charset="0"/>
            </a:endParaRPr>
          </a:p>
          <a:p>
            <a:endParaRPr lang="en-CA" dirty="0"/>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13</a:t>
            </a:fld>
            <a:endParaRPr lang="en-US" dirty="0"/>
          </a:p>
        </p:txBody>
      </p:sp>
      <p:pic>
        <p:nvPicPr>
          <p:cNvPr id="5" name="Picture 4"/>
          <p:cNvPicPr>
            <a:picLocks noChangeAspect="1"/>
          </p:cNvPicPr>
          <p:nvPr/>
        </p:nvPicPr>
        <p:blipFill rotWithShape="1">
          <a:blip r:embed="rId3"/>
          <a:srcRect t="9264"/>
          <a:stretch/>
        </p:blipFill>
        <p:spPr>
          <a:xfrm>
            <a:off x="6832947" y="1360645"/>
            <a:ext cx="2027628" cy="1419256"/>
          </a:xfrm>
          <a:prstGeom prst="rect">
            <a:avLst/>
          </a:prstGeom>
        </p:spPr>
      </p:pic>
      <p:pic>
        <p:nvPicPr>
          <p:cNvPr id="6" name="Picture 5"/>
          <p:cNvPicPr>
            <a:picLocks noChangeAspect="1"/>
          </p:cNvPicPr>
          <p:nvPr/>
        </p:nvPicPr>
        <p:blipFill>
          <a:blip r:embed="rId4"/>
          <a:stretch>
            <a:fillRect/>
          </a:stretch>
        </p:blipFill>
        <p:spPr>
          <a:xfrm>
            <a:off x="5858935" y="3707878"/>
            <a:ext cx="1987826" cy="1250753"/>
          </a:xfrm>
          <a:prstGeom prst="rect">
            <a:avLst/>
          </a:prstGeom>
        </p:spPr>
      </p:pic>
    </p:spTree>
    <p:extLst>
      <p:ext uri="{BB962C8B-B14F-4D97-AF65-F5344CB8AC3E}">
        <p14:creationId xmlns:p14="http://schemas.microsoft.com/office/powerpoint/2010/main" val="2121968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Conceptualizing individual diet</a:t>
            </a:r>
            <a:endParaRPr lang="en-US" dirty="0"/>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14</a:t>
            </a:fld>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64656648"/>
              </p:ext>
            </p:extLst>
          </p:nvPr>
        </p:nvGraphicFramePr>
        <p:xfrm>
          <a:off x="457200" y="1727460"/>
          <a:ext cx="8229599" cy="36040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3772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The complexities of assessing diet</a:t>
            </a:r>
          </a:p>
        </p:txBody>
      </p:sp>
      <p:pic>
        <p:nvPicPr>
          <p:cNvPr id="6" name="Picture 5"/>
          <p:cNvPicPr>
            <a:picLocks noChangeAspect="1"/>
          </p:cNvPicPr>
          <p:nvPr/>
        </p:nvPicPr>
        <p:blipFill>
          <a:blip r:embed="rId3"/>
          <a:stretch>
            <a:fillRect/>
          </a:stretch>
        </p:blipFill>
        <p:spPr>
          <a:xfrm>
            <a:off x="4572000" y="1494679"/>
            <a:ext cx="3472999" cy="1952191"/>
          </a:xfrm>
          <a:prstGeom prst="rect">
            <a:avLst/>
          </a:prstGeom>
        </p:spPr>
      </p:pic>
      <p:pic>
        <p:nvPicPr>
          <p:cNvPr id="4" name="Picture 3"/>
          <p:cNvPicPr>
            <a:picLocks noChangeAspect="1"/>
          </p:cNvPicPr>
          <p:nvPr/>
        </p:nvPicPr>
        <p:blipFill>
          <a:blip r:embed="rId4"/>
          <a:stretch>
            <a:fillRect/>
          </a:stretch>
        </p:blipFill>
        <p:spPr>
          <a:xfrm>
            <a:off x="1813810" y="3879374"/>
            <a:ext cx="2758190" cy="1551482"/>
          </a:xfrm>
          <a:prstGeom prst="rect">
            <a:avLst/>
          </a:prstGeom>
        </p:spPr>
      </p:pic>
      <p:pic>
        <p:nvPicPr>
          <p:cNvPr id="7" name="Picture 2"/>
          <p:cNvPicPr>
            <a:picLocks noChangeAspect="1" noChangeArrowheads="1"/>
          </p:cNvPicPr>
          <p:nvPr/>
        </p:nvPicPr>
        <p:blipFill>
          <a:blip r:embed="rId5" cstate="print"/>
          <a:srcRect/>
          <a:stretch>
            <a:fillRect/>
          </a:stretch>
        </p:blipFill>
        <p:spPr bwMode="auto">
          <a:xfrm>
            <a:off x="5271766" y="3879374"/>
            <a:ext cx="3045377" cy="1981200"/>
          </a:xfrm>
          <a:prstGeom prst="rect">
            <a:avLst/>
          </a:prstGeom>
          <a:noFill/>
          <a:ln w="9525">
            <a:noFill/>
            <a:miter lim="800000"/>
            <a:headEnd/>
            <a:tailEnd/>
          </a:ln>
        </p:spPr>
      </p:pic>
      <p:pic>
        <p:nvPicPr>
          <p:cNvPr id="9" name="Picture 8"/>
          <p:cNvPicPr>
            <a:picLocks noChangeAspect="1"/>
          </p:cNvPicPr>
          <p:nvPr/>
        </p:nvPicPr>
        <p:blipFill>
          <a:blip r:embed="rId6"/>
          <a:stretch>
            <a:fillRect/>
          </a:stretch>
        </p:blipFill>
        <p:spPr>
          <a:xfrm>
            <a:off x="457200" y="1417638"/>
            <a:ext cx="3218974" cy="2231822"/>
          </a:xfrm>
          <a:prstGeom prst="rect">
            <a:avLst/>
          </a:prstGeom>
        </p:spPr>
      </p:pic>
      <p:sp>
        <p:nvSpPr>
          <p:cNvPr id="3" name="Slide Number Placeholder 2"/>
          <p:cNvSpPr>
            <a:spLocks noGrp="1"/>
          </p:cNvSpPr>
          <p:nvPr>
            <p:ph type="sldNum" sz="quarter" idx="10"/>
          </p:nvPr>
        </p:nvSpPr>
        <p:spPr/>
        <p:txBody>
          <a:bodyPr/>
          <a:lstStyle/>
          <a:p>
            <a:pPr>
              <a:defRPr/>
            </a:pPr>
            <a:fld id="{8EA45495-9E47-804A-BFAC-1E2103F30733}" type="slidenum">
              <a:rPr lang="en-US" smtClean="0"/>
              <a:pPr>
                <a:defRPr/>
              </a:pPr>
              <a:t>15</a:t>
            </a:fld>
            <a:endParaRPr lang="en-US" dirty="0"/>
          </a:p>
        </p:txBody>
      </p:sp>
    </p:spTree>
    <p:extLst>
      <p:ext uri="{BB962C8B-B14F-4D97-AF65-F5344CB8AC3E}">
        <p14:creationId xmlns:p14="http://schemas.microsoft.com/office/powerpoint/2010/main" val="1209770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Conceptualizing individual diet</a:t>
            </a:r>
          </a:p>
        </p:txBody>
      </p:sp>
      <p:sp>
        <p:nvSpPr>
          <p:cNvPr id="5" name="Content Placeholder 4"/>
          <p:cNvSpPr>
            <a:spLocks noGrp="1"/>
          </p:cNvSpPr>
          <p:nvPr>
            <p:ph idx="1"/>
          </p:nvPr>
        </p:nvSpPr>
        <p:spPr>
          <a:xfrm>
            <a:off x="457200" y="1104900"/>
            <a:ext cx="8229600" cy="4525963"/>
          </a:xfrm>
        </p:spPr>
        <p:txBody>
          <a:bodyPr/>
          <a:lstStyle/>
          <a:p>
            <a:pPr>
              <a:buClr>
                <a:schemeClr val="accent1"/>
              </a:buClr>
              <a:buFont typeface="Arial" charset="0"/>
              <a:buChar char="•"/>
            </a:pPr>
            <a:r>
              <a:rPr lang="en-US" dirty="0">
                <a:ea typeface="Times New Roman" charset="0"/>
                <a:cs typeface="Times New Roman" charset="0"/>
              </a:rPr>
              <a:t>Diet is </a:t>
            </a:r>
            <a:r>
              <a:rPr lang="en-US" dirty="0">
                <a:solidFill>
                  <a:schemeClr val="tx1"/>
                </a:solidFill>
                <a:ea typeface="Times New Roman" charset="0"/>
                <a:cs typeface="Times New Roman" charset="0"/>
              </a:rPr>
              <a:t>complex:</a:t>
            </a:r>
          </a:p>
          <a:p>
            <a:pPr lvl="1">
              <a:buClr>
                <a:schemeClr val="accent1"/>
              </a:buClr>
            </a:pPr>
            <a:r>
              <a:rPr lang="en-US" dirty="0"/>
              <a:t>We eat and drink every day</a:t>
            </a:r>
          </a:p>
          <a:p>
            <a:pPr lvl="1">
              <a:buClr>
                <a:schemeClr val="accent1"/>
              </a:buClr>
            </a:pPr>
            <a:r>
              <a:rPr lang="en-US" dirty="0"/>
              <a:t>We eat and drink different foods and beverages</a:t>
            </a:r>
          </a:p>
          <a:p>
            <a:pPr lvl="2">
              <a:buClr>
                <a:schemeClr val="accent1"/>
              </a:buClr>
              <a:buFont typeface="Arial" panose="020B0604020202020204" pitchFamily="34" charset="0"/>
              <a:buChar char="•"/>
            </a:pPr>
            <a:r>
              <a:rPr lang="en-US" sz="2800" dirty="0"/>
              <a:t>Some foods/drinks and food groups are consumed most days by most people, others are consumed more episodically</a:t>
            </a:r>
          </a:p>
          <a:p>
            <a:pPr lvl="1">
              <a:buClr>
                <a:schemeClr val="accent1"/>
              </a:buClr>
            </a:pPr>
            <a:r>
              <a:rPr lang="en-US" dirty="0"/>
              <a:t>Our diets change across days, seasons, and the lifecycle</a:t>
            </a:r>
            <a:endParaRPr lang="en-US" sz="1400" dirty="0"/>
          </a:p>
          <a:p>
            <a:pPr>
              <a:buClr>
                <a:schemeClr val="accent1"/>
              </a:buClr>
            </a:pPr>
            <a:r>
              <a:rPr lang="en-US" dirty="0"/>
              <a:t>Measuring dietary intake is also complex!</a:t>
            </a:r>
          </a:p>
          <a:p>
            <a:pPr lvl="0">
              <a:lnSpc>
                <a:spcPct val="115000"/>
              </a:lnSpc>
              <a:spcAft>
                <a:spcPts val="0"/>
              </a:spcAft>
              <a:buFont typeface="Wingdings" charset="2"/>
              <a:buChar char=""/>
            </a:pPr>
            <a:endParaRPr lang="en-US" sz="2000" dirty="0">
              <a:ea typeface="Times New Roman" charset="0"/>
              <a:cs typeface="Times New Roman" charset="0"/>
            </a:endParaRPr>
          </a:p>
        </p:txBody>
      </p:sp>
      <p:sp>
        <p:nvSpPr>
          <p:cNvPr id="3" name="Slide Number Placeholder 2"/>
          <p:cNvSpPr>
            <a:spLocks noGrp="1"/>
          </p:cNvSpPr>
          <p:nvPr>
            <p:ph type="sldNum" sz="quarter" idx="10"/>
          </p:nvPr>
        </p:nvSpPr>
        <p:spPr/>
        <p:txBody>
          <a:bodyPr/>
          <a:lstStyle/>
          <a:p>
            <a:pPr>
              <a:defRPr/>
            </a:pPr>
            <a:fld id="{8EA45495-9E47-804A-BFAC-1E2103F30733}" type="slidenum">
              <a:rPr lang="en-US" smtClean="0"/>
              <a:pPr>
                <a:defRPr/>
              </a:pPr>
              <a:t>16</a:t>
            </a:fld>
            <a:endParaRPr lang="en-US" dirty="0"/>
          </a:p>
        </p:txBody>
      </p:sp>
    </p:spTree>
    <p:extLst>
      <p:ext uri="{BB962C8B-B14F-4D97-AF65-F5344CB8AC3E}">
        <p14:creationId xmlns:p14="http://schemas.microsoft.com/office/powerpoint/2010/main" val="728630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solidFill>
                  <a:schemeClr val="accent1"/>
                </a:solidFill>
              </a:rPr>
              <a:t>Conceptualizing individual diet</a:t>
            </a:r>
          </a:p>
        </p:txBody>
      </p:sp>
      <p:sp>
        <p:nvSpPr>
          <p:cNvPr id="5" name="Content Placeholder 4"/>
          <p:cNvSpPr>
            <a:spLocks noGrp="1"/>
          </p:cNvSpPr>
          <p:nvPr>
            <p:ph idx="1"/>
          </p:nvPr>
        </p:nvSpPr>
        <p:spPr>
          <a:xfrm>
            <a:off x="457200" y="1130300"/>
            <a:ext cx="8229600" cy="4525963"/>
          </a:xfrm>
        </p:spPr>
        <p:txBody>
          <a:bodyPr/>
          <a:lstStyle/>
          <a:p>
            <a:pPr>
              <a:lnSpc>
                <a:spcPct val="115000"/>
              </a:lnSpc>
              <a:buClr>
                <a:schemeClr val="accent1"/>
              </a:buClr>
              <a:buFont typeface="Arial" charset="0"/>
              <a:buChar char="•"/>
            </a:pPr>
            <a:r>
              <a:rPr lang="en-US" dirty="0">
                <a:ea typeface="Times New Roman" charset="0"/>
                <a:cs typeface="Times New Roman" charset="0"/>
              </a:rPr>
              <a:t>Interest is often in </a:t>
            </a:r>
            <a:r>
              <a:rPr lang="en-US" dirty="0">
                <a:solidFill>
                  <a:schemeClr val="tx1"/>
                </a:solidFill>
                <a:ea typeface="Times New Roman" charset="0"/>
                <a:cs typeface="Times New Roman" charset="0"/>
              </a:rPr>
              <a:t>usual intake </a:t>
            </a:r>
            <a:r>
              <a:rPr lang="en-US" dirty="0">
                <a:ea typeface="Times New Roman" charset="0"/>
                <a:cs typeface="Times New Roman" charset="0"/>
              </a:rPr>
              <a:t>(rather than intake on a given day or days)</a:t>
            </a:r>
          </a:p>
          <a:p>
            <a:pPr lvl="1">
              <a:lnSpc>
                <a:spcPct val="115000"/>
              </a:lnSpc>
              <a:buClr>
                <a:schemeClr val="accent1"/>
              </a:buClr>
              <a:buFont typeface="Wingdings" charset="2"/>
              <a:buChar char=""/>
            </a:pPr>
            <a:r>
              <a:rPr lang="en-US" sz="3200" dirty="0">
                <a:ea typeface="Times New Roman" charset="0"/>
                <a:cs typeface="Times New Roman" charset="0"/>
              </a:rPr>
              <a:t>Cannot be observed in most cases</a:t>
            </a:r>
          </a:p>
          <a:p>
            <a:pPr lvl="1">
              <a:lnSpc>
                <a:spcPct val="115000"/>
              </a:lnSpc>
              <a:buFont typeface="Wingdings" charset="2"/>
              <a:buChar char=""/>
            </a:pPr>
            <a:endParaRPr lang="en-US" sz="3200" dirty="0">
              <a:ea typeface="Times New Roman" charset="0"/>
              <a:cs typeface="Times New Roman" charset="0"/>
            </a:endParaRPr>
          </a:p>
          <a:p>
            <a:pPr marL="457200" lvl="1" indent="0">
              <a:lnSpc>
                <a:spcPct val="115000"/>
              </a:lnSpc>
              <a:buNone/>
            </a:pPr>
            <a:r>
              <a:rPr lang="en-US" sz="3200" dirty="0">
                <a:solidFill>
                  <a:schemeClr val="accent1"/>
                </a:solidFill>
                <a:ea typeface="Times New Roman" charset="0"/>
                <a:cs typeface="Times New Roman" charset="0"/>
                <a:sym typeface="Wingdings"/>
              </a:rPr>
              <a:t></a:t>
            </a:r>
            <a:r>
              <a:rPr lang="en-US" sz="3200" dirty="0">
                <a:ea typeface="Times New Roman" charset="0"/>
                <a:cs typeface="Times New Roman" charset="0"/>
                <a:sym typeface="Wingdings"/>
              </a:rPr>
              <a:t> Reliance on self-report tools to estimate usual intake, using information on frequency of consumption and amounts consumed</a:t>
            </a:r>
            <a:endParaRPr lang="en-US" sz="3200" dirty="0">
              <a:ea typeface="Times New Roman" charset="0"/>
              <a:cs typeface="Times New Roman" charset="0"/>
            </a:endParaRPr>
          </a:p>
          <a:p>
            <a:pPr lvl="1">
              <a:lnSpc>
                <a:spcPct val="115000"/>
              </a:lnSpc>
              <a:buFont typeface="Wingdings" charset="2"/>
              <a:buChar char=""/>
            </a:pPr>
            <a:endParaRPr lang="en-US" dirty="0">
              <a:ea typeface="Times New Roman" charset="0"/>
              <a:cs typeface="Times New Roman" charset="0"/>
            </a:endParaRPr>
          </a:p>
          <a:p>
            <a:pPr lvl="0">
              <a:lnSpc>
                <a:spcPct val="115000"/>
              </a:lnSpc>
              <a:spcAft>
                <a:spcPts val="0"/>
              </a:spcAft>
              <a:buFont typeface="Wingdings" charset="2"/>
              <a:buChar char=""/>
            </a:pPr>
            <a:endParaRPr lang="en-US" dirty="0">
              <a:ea typeface="Times New Roman" charset="0"/>
              <a:cs typeface="Times New Roman" charset="0"/>
            </a:endParaRPr>
          </a:p>
        </p:txBody>
      </p:sp>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17</a:t>
            </a:fld>
            <a:endParaRPr lang="en-US" dirty="0"/>
          </a:p>
        </p:txBody>
      </p:sp>
    </p:spTree>
    <p:extLst>
      <p:ext uri="{BB962C8B-B14F-4D97-AF65-F5344CB8AC3E}">
        <p14:creationId xmlns:p14="http://schemas.microsoft.com/office/powerpoint/2010/main" val="1519725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accent1"/>
                </a:solidFill>
              </a:rPr>
              <a:t>Factors affecting self-reported data</a:t>
            </a:r>
          </a:p>
        </p:txBody>
      </p:sp>
      <p:graphicFrame>
        <p:nvGraphicFramePr>
          <p:cNvPr id="5" name="Diagram 4"/>
          <p:cNvGraphicFramePr/>
          <p:nvPr>
            <p:extLst>
              <p:ext uri="{D42A27DB-BD31-4B8C-83A1-F6EECF244321}">
                <p14:modId xmlns:p14="http://schemas.microsoft.com/office/powerpoint/2010/main" val="1660834780"/>
              </p:ext>
            </p:extLst>
          </p:nvPr>
        </p:nvGraphicFramePr>
        <p:xfrm>
          <a:off x="698741" y="1078302"/>
          <a:ext cx="8212346" cy="4954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0"/>
          </p:nvPr>
        </p:nvSpPr>
        <p:spPr/>
        <p:txBody>
          <a:bodyPr/>
          <a:lstStyle/>
          <a:p>
            <a:pPr>
              <a:defRPr/>
            </a:pPr>
            <a:fld id="{8EA45495-9E47-804A-BFAC-1E2103F30733}" type="slidenum">
              <a:rPr lang="en-US" smtClean="0"/>
              <a:pPr>
                <a:defRPr/>
              </a:pPr>
              <a:t>18</a:t>
            </a:fld>
            <a:endParaRPr lang="en-US" dirty="0"/>
          </a:p>
        </p:txBody>
      </p:sp>
    </p:spTree>
    <p:extLst>
      <p:ext uri="{BB962C8B-B14F-4D97-AF65-F5344CB8AC3E}">
        <p14:creationId xmlns:p14="http://schemas.microsoft.com/office/powerpoint/2010/main" val="1677713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accent1"/>
                </a:solidFill>
              </a:rPr>
              <a:t>Factors affecting self-reported data</a:t>
            </a:r>
          </a:p>
        </p:txBody>
      </p:sp>
      <p:graphicFrame>
        <p:nvGraphicFramePr>
          <p:cNvPr id="4" name="Content Placeholder 3"/>
          <p:cNvGraphicFramePr>
            <a:graphicFrameLocks noGrp="1"/>
          </p:cNvGraphicFramePr>
          <p:nvPr>
            <p:ph idx="1"/>
            <p:extLst/>
          </p:nvPr>
        </p:nvGraphicFramePr>
        <p:xfrm>
          <a:off x="457200" y="1181100"/>
          <a:ext cx="8228877" cy="4577080"/>
        </p:xfrm>
        <a:graphic>
          <a:graphicData uri="http://schemas.openxmlformats.org/drawingml/2006/table">
            <a:tbl>
              <a:tblPr firstRow="1" bandRow="1">
                <a:tableStyleId>{21E4AEA4-8DFA-4A89-87EB-49C32662AFE0}</a:tableStyleId>
              </a:tblPr>
              <a:tblGrid>
                <a:gridCol w="2185295">
                  <a:extLst>
                    <a:ext uri="{9D8B030D-6E8A-4147-A177-3AD203B41FA5}">
                      <a16:colId xmlns:a16="http://schemas.microsoft.com/office/drawing/2014/main" val="738265740"/>
                    </a:ext>
                  </a:extLst>
                </a:gridCol>
                <a:gridCol w="6043582">
                  <a:extLst>
                    <a:ext uri="{9D8B030D-6E8A-4147-A177-3AD203B41FA5}">
                      <a16:colId xmlns:a16="http://schemas.microsoft.com/office/drawing/2014/main" val="3599402120"/>
                    </a:ext>
                  </a:extLst>
                </a:gridCol>
              </a:tblGrid>
              <a:tr h="349546">
                <a:tc>
                  <a:txBody>
                    <a:bodyPr/>
                    <a:lstStyle/>
                    <a:p>
                      <a:r>
                        <a:rPr lang="en-CA" sz="1800" dirty="0"/>
                        <a:t>Factor</a:t>
                      </a:r>
                      <a:endParaRPr lang="en-CA" sz="1400" dirty="0"/>
                    </a:p>
                  </a:txBody>
                  <a:tcPr marL="92855" marR="92855"/>
                </a:tc>
                <a:tc>
                  <a:txBody>
                    <a:bodyPr/>
                    <a:lstStyle/>
                    <a:p>
                      <a:r>
                        <a:rPr lang="en-CA" sz="1800" dirty="0"/>
                        <a:t>Description</a:t>
                      </a:r>
                    </a:p>
                  </a:txBody>
                  <a:tcPr marL="92855" marR="92855"/>
                </a:tc>
                <a:extLst>
                  <a:ext uri="{0D108BD9-81ED-4DB2-BD59-A6C34878D82A}">
                    <a16:rowId xmlns:a16="http://schemas.microsoft.com/office/drawing/2014/main" val="2319806804"/>
                  </a:ext>
                </a:extLst>
              </a:tr>
              <a:tr h="370840">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400" b="1" dirty="0">
                          <a:solidFill>
                            <a:schemeClr val="tx1"/>
                          </a:solidFill>
                        </a:rPr>
                        <a:t>Cognitive</a:t>
                      </a:r>
                      <a:r>
                        <a:rPr lang="en-CA" sz="1400" b="1" baseline="0" dirty="0">
                          <a:solidFill>
                            <a:schemeClr val="tx1"/>
                          </a:solidFill>
                        </a:rPr>
                        <a:t> development</a:t>
                      </a:r>
                      <a:endParaRPr lang="en-CA" sz="1400" b="1" i="1" dirty="0">
                        <a:solidFill>
                          <a:schemeClr val="tx1"/>
                        </a:solidFill>
                      </a:endParaRPr>
                    </a:p>
                    <a:p>
                      <a:pPr marL="0" indent="0">
                        <a:buFont typeface="Arial" panose="020B0604020202020204" pitchFamily="34" charset="0"/>
                        <a:buNone/>
                      </a:pPr>
                      <a:endParaRPr lang="en-CA" sz="1400" b="1" i="0" dirty="0">
                        <a:solidFill>
                          <a:schemeClr val="tx1"/>
                        </a:solidFill>
                      </a:endParaRPr>
                    </a:p>
                  </a:txBody>
                  <a:tcPr marL="92855" marR="92855"/>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400" dirty="0"/>
                        <a:t>Capacity to learn, remember, and pay attention</a:t>
                      </a:r>
                    </a:p>
                    <a:p>
                      <a:pPr marL="285750" lvl="0" indent="-285750">
                        <a:buFont typeface="Arial" panose="020B0604020202020204" pitchFamily="34" charset="0"/>
                        <a:buChar char="•"/>
                      </a:pPr>
                      <a:endParaRPr lang="en-CA" sz="1400" dirty="0"/>
                    </a:p>
                  </a:txBody>
                  <a:tcPr marL="92855" marR="92855"/>
                </a:tc>
                <a:extLst>
                  <a:ext uri="{0D108BD9-81ED-4DB2-BD59-A6C34878D82A}">
                    <a16:rowId xmlns:a16="http://schemas.microsoft.com/office/drawing/2014/main" val="10001"/>
                  </a:ext>
                </a:extLst>
              </a:tr>
              <a:tr h="370840">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400" b="1" dirty="0">
                          <a:solidFill>
                            <a:schemeClr val="tx1"/>
                          </a:solidFill>
                        </a:rPr>
                        <a:t>Literacy</a:t>
                      </a:r>
                      <a:endParaRPr lang="en-CA" sz="1400" b="1" i="1" dirty="0">
                        <a:solidFill>
                          <a:schemeClr val="tx1"/>
                        </a:solidFill>
                      </a:endParaRPr>
                    </a:p>
                    <a:p>
                      <a:pPr marL="0" indent="0">
                        <a:buFont typeface="Arial" panose="020B0604020202020204" pitchFamily="34" charset="0"/>
                        <a:buNone/>
                      </a:pPr>
                      <a:endParaRPr lang="en-CA" sz="1400" b="1" i="0" dirty="0">
                        <a:solidFill>
                          <a:schemeClr val="tx1"/>
                        </a:solidFill>
                      </a:endParaRPr>
                    </a:p>
                  </a:txBody>
                  <a:tcPr marL="92855" marR="92855"/>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400" dirty="0"/>
                        <a:t>Ability to read and write</a:t>
                      </a:r>
                    </a:p>
                    <a:p>
                      <a:pPr marL="285750" lvl="0" indent="-285750">
                        <a:buFont typeface="Arial" panose="020B0604020202020204" pitchFamily="34" charset="0"/>
                        <a:buChar char="•"/>
                      </a:pPr>
                      <a:endParaRPr lang="en-CA" sz="1400" dirty="0"/>
                    </a:p>
                  </a:txBody>
                  <a:tcPr marL="92855" marR="92855"/>
                </a:tc>
                <a:extLst>
                  <a:ext uri="{0D108BD9-81ED-4DB2-BD59-A6C34878D82A}">
                    <a16:rowId xmlns:a16="http://schemas.microsoft.com/office/drawing/2014/main" val="10002"/>
                  </a:ext>
                </a:extLst>
              </a:tr>
              <a:tr h="370840">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400" b="1" dirty="0">
                          <a:solidFill>
                            <a:schemeClr val="tx1"/>
                          </a:solidFill>
                        </a:rPr>
                        <a:t>Numeracy</a:t>
                      </a:r>
                      <a:endParaRPr lang="en-CA" sz="1400" b="1" i="1" dirty="0">
                        <a:solidFill>
                          <a:schemeClr val="tx1"/>
                        </a:solidFill>
                      </a:endParaRPr>
                    </a:p>
                    <a:p>
                      <a:pPr marL="0" indent="0">
                        <a:buFont typeface="Arial" panose="020B0604020202020204" pitchFamily="34" charset="0"/>
                        <a:buNone/>
                      </a:pPr>
                      <a:endParaRPr lang="en-CA" sz="1400" b="1" i="0" dirty="0">
                        <a:solidFill>
                          <a:schemeClr val="tx1"/>
                        </a:solidFill>
                      </a:endParaRPr>
                    </a:p>
                  </a:txBody>
                  <a:tcPr marL="92855" marR="92855"/>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400" dirty="0"/>
                        <a:t>Ability to understand and manipulate numbers</a:t>
                      </a:r>
                    </a:p>
                    <a:p>
                      <a:pPr marL="285750" lvl="0" indent="-285750">
                        <a:buFont typeface="Arial" panose="020B0604020202020204" pitchFamily="34" charset="0"/>
                        <a:buChar char="•"/>
                      </a:pPr>
                      <a:endParaRPr lang="en-CA" sz="1400" dirty="0"/>
                    </a:p>
                  </a:txBody>
                  <a:tcPr marL="92855" marR="92855"/>
                </a:tc>
                <a:extLst>
                  <a:ext uri="{0D108BD9-81ED-4DB2-BD59-A6C34878D82A}">
                    <a16:rowId xmlns:a16="http://schemas.microsoft.com/office/drawing/2014/main" val="10003"/>
                  </a:ext>
                </a:extLst>
              </a:tr>
              <a:tr h="370840">
                <a:tc>
                  <a:txBody>
                    <a:bodyPr/>
                    <a:lstStyle/>
                    <a:p>
                      <a:pPr marL="0" indent="0">
                        <a:buFont typeface="Arial" panose="020B0604020202020204" pitchFamily="34" charset="0"/>
                        <a:buNone/>
                      </a:pPr>
                      <a:r>
                        <a:rPr lang="en-CA" sz="1400" b="1" i="0" dirty="0">
                          <a:solidFill>
                            <a:schemeClr val="tx1"/>
                          </a:solidFill>
                        </a:rPr>
                        <a:t>Proxy reporting</a:t>
                      </a:r>
                    </a:p>
                  </a:txBody>
                  <a:tcPr marL="92855" marR="92855"/>
                </a:tc>
                <a:tc>
                  <a:txBody>
                    <a:bodyPr/>
                    <a:lstStyle/>
                    <a:p>
                      <a:pPr marL="285750" lvl="0" indent="-285750">
                        <a:buFont typeface="Arial" panose="020B0604020202020204" pitchFamily="34" charset="0"/>
                        <a:buChar char="•"/>
                      </a:pPr>
                      <a:r>
                        <a:rPr lang="en-CA" sz="1400" dirty="0"/>
                        <a:t>Provision of data on dietary behavior by someone other than the person of interest</a:t>
                      </a:r>
                    </a:p>
                  </a:txBody>
                  <a:tcPr marL="92855" marR="92855"/>
                </a:tc>
                <a:extLst>
                  <a:ext uri="{0D108BD9-81ED-4DB2-BD59-A6C34878D82A}">
                    <a16:rowId xmlns:a16="http://schemas.microsoft.com/office/drawing/2014/main" val="10004"/>
                  </a:ext>
                </a:extLst>
              </a:tr>
              <a:tr h="370840">
                <a:tc>
                  <a:txBody>
                    <a:bodyPr/>
                    <a:lstStyle/>
                    <a:p>
                      <a:pPr marL="0" indent="0">
                        <a:buFont typeface="Arial" panose="020B0604020202020204" pitchFamily="34" charset="0"/>
                        <a:buNone/>
                      </a:pPr>
                      <a:r>
                        <a:rPr lang="en-CA" sz="1400" b="1" i="0" dirty="0">
                          <a:solidFill>
                            <a:schemeClr val="tx1"/>
                          </a:solidFill>
                        </a:rPr>
                        <a:t>Recall bias</a:t>
                      </a:r>
                    </a:p>
                  </a:txBody>
                  <a:tcPr marL="92855" marR="92855"/>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400" dirty="0"/>
                        <a:t>Inaccurate</a:t>
                      </a:r>
                      <a:r>
                        <a:rPr lang="en-CA" sz="1400" baseline="0" dirty="0"/>
                        <a:t> reporting due to imperfect</a:t>
                      </a:r>
                      <a:r>
                        <a:rPr lang="en-CA" sz="1400" dirty="0"/>
                        <a:t> memory, either short-term in reporting of intake for a recent period (e.g., yesterday) or long-term in reporting of intake for a longer period (e.g., the past year)</a:t>
                      </a:r>
                    </a:p>
                  </a:txBody>
                  <a:tcPr marL="92855" marR="92855"/>
                </a:tc>
                <a:extLst>
                  <a:ext uri="{0D108BD9-81ED-4DB2-BD59-A6C34878D82A}">
                    <a16:rowId xmlns:a16="http://schemas.microsoft.com/office/drawing/2014/main" val="10005"/>
                  </a:ext>
                </a:extLst>
              </a:tr>
              <a:tr h="370840">
                <a:tc>
                  <a:txBody>
                    <a:bodyPr/>
                    <a:lstStyle/>
                    <a:p>
                      <a:pPr marL="0" indent="0">
                        <a:buFont typeface="Arial" panose="020B0604020202020204" pitchFamily="34" charset="0"/>
                        <a:buNone/>
                      </a:pPr>
                      <a:r>
                        <a:rPr lang="en-CA" sz="1400" b="1" i="0" dirty="0">
                          <a:solidFill>
                            <a:schemeClr val="tx1"/>
                          </a:solidFill>
                        </a:rPr>
                        <a:t>Reactivity bias</a:t>
                      </a:r>
                    </a:p>
                  </a:txBody>
                  <a:tcPr marL="92855" marR="92855"/>
                </a:tc>
                <a:tc>
                  <a:txBody>
                    <a:bodyPr/>
                    <a:lstStyle/>
                    <a:p>
                      <a:pPr marL="285750" lvl="0" indent="-285750">
                        <a:buFont typeface="Arial" panose="020B0604020202020204" pitchFamily="34" charset="0"/>
                        <a:buChar char="•"/>
                      </a:pPr>
                      <a:r>
                        <a:rPr lang="en-CA" sz="1400" dirty="0"/>
                        <a:t>Tendency to change one’s behavior in response to monitoring or the expectation of being measured</a:t>
                      </a:r>
                    </a:p>
                  </a:txBody>
                  <a:tcPr marL="92855" marR="92855"/>
                </a:tc>
                <a:extLst>
                  <a:ext uri="{0D108BD9-81ED-4DB2-BD59-A6C34878D82A}">
                    <a16:rowId xmlns:a16="http://schemas.microsoft.com/office/drawing/2014/main" val="10006"/>
                  </a:ext>
                </a:extLst>
              </a:tr>
              <a:tr h="370840">
                <a:tc>
                  <a:txBody>
                    <a:bodyPr/>
                    <a:lstStyle/>
                    <a:p>
                      <a:pPr marL="0" indent="0">
                        <a:buFont typeface="Arial" panose="020B0604020202020204" pitchFamily="34" charset="0"/>
                        <a:buNone/>
                      </a:pPr>
                      <a:r>
                        <a:rPr lang="en-CA" sz="1400" b="1" i="0" dirty="0">
                          <a:solidFill>
                            <a:schemeClr val="tx1"/>
                          </a:solidFill>
                        </a:rPr>
                        <a:t>Retention interval/</a:t>
                      </a:r>
                      <a:r>
                        <a:rPr lang="en-CA" sz="1400" b="1" i="0" dirty="0" err="1">
                          <a:solidFill>
                            <a:schemeClr val="tx1"/>
                          </a:solidFill>
                        </a:rPr>
                        <a:t>recency</a:t>
                      </a:r>
                      <a:endParaRPr lang="en-CA" sz="1400" b="1" i="0" dirty="0">
                        <a:solidFill>
                          <a:schemeClr val="tx1"/>
                        </a:solidFill>
                      </a:endParaRPr>
                    </a:p>
                  </a:txBody>
                  <a:tcPr marL="92855" marR="92855"/>
                </a:tc>
                <a:tc>
                  <a:txBody>
                    <a:bodyPr/>
                    <a:lstStyle/>
                    <a:p>
                      <a:pPr marL="285750" lvl="0" indent="-285750">
                        <a:buFont typeface="Arial" panose="020B0604020202020204" pitchFamily="34" charset="0"/>
                        <a:buChar char="•"/>
                      </a:pPr>
                      <a:r>
                        <a:rPr lang="en-CA" sz="1400" dirty="0"/>
                        <a:t>The length of time between the dietary behavior of interest and reporting of that behavior</a:t>
                      </a:r>
                    </a:p>
                  </a:txBody>
                  <a:tcPr marL="92855" marR="92855"/>
                </a:tc>
                <a:extLst>
                  <a:ext uri="{0D108BD9-81ED-4DB2-BD59-A6C34878D82A}">
                    <a16:rowId xmlns:a16="http://schemas.microsoft.com/office/drawing/2014/main" val="10007"/>
                  </a:ext>
                </a:extLst>
              </a:tr>
              <a:tr h="370840">
                <a:tc>
                  <a:txBody>
                    <a:bodyPr/>
                    <a:lstStyle/>
                    <a:p>
                      <a:pPr marL="0" indent="0">
                        <a:buFont typeface="Arial" panose="020B0604020202020204" pitchFamily="34" charset="0"/>
                        <a:buNone/>
                      </a:pPr>
                      <a:r>
                        <a:rPr lang="en-CA" sz="1400" b="1" i="0" dirty="0">
                          <a:solidFill>
                            <a:schemeClr val="tx1"/>
                          </a:solidFill>
                        </a:rPr>
                        <a:t>Social desirability</a:t>
                      </a:r>
                      <a:r>
                        <a:rPr lang="en-CA" sz="1400" b="1" i="0" baseline="0" dirty="0">
                          <a:solidFill>
                            <a:schemeClr val="tx1"/>
                          </a:solidFill>
                        </a:rPr>
                        <a:t> bias</a:t>
                      </a:r>
                      <a:endParaRPr lang="en-CA" sz="1400" b="1" i="0" dirty="0">
                        <a:solidFill>
                          <a:schemeClr val="tx1"/>
                        </a:solidFill>
                      </a:endParaRPr>
                    </a:p>
                  </a:txBody>
                  <a:tcPr marL="92855" marR="92855"/>
                </a:tc>
                <a:tc>
                  <a:txBody>
                    <a:bodyPr/>
                    <a:lstStyle/>
                    <a:p>
                      <a:pPr marL="285750" lvl="0" indent="-285750">
                        <a:buFont typeface="Arial" panose="020B0604020202020204" pitchFamily="34" charset="0"/>
                        <a:buChar char="•"/>
                      </a:pPr>
                      <a:r>
                        <a:rPr lang="en-CA" sz="1400" dirty="0"/>
                        <a:t>Tendency to respond in a way perceived to be socially desirable</a:t>
                      </a:r>
                    </a:p>
                  </a:txBody>
                  <a:tcPr marL="92855" marR="92855"/>
                </a:tc>
                <a:extLst>
                  <a:ext uri="{0D108BD9-81ED-4DB2-BD59-A6C34878D82A}">
                    <a16:rowId xmlns:a16="http://schemas.microsoft.com/office/drawing/2014/main" val="10008"/>
                  </a:ext>
                </a:extLst>
              </a:tr>
            </a:tbl>
          </a:graphicData>
        </a:graphic>
      </p:graphicFrame>
      <p:sp>
        <p:nvSpPr>
          <p:cNvPr id="3" name="Slide Number Placeholder 2"/>
          <p:cNvSpPr>
            <a:spLocks noGrp="1"/>
          </p:cNvSpPr>
          <p:nvPr>
            <p:ph type="sldNum" sz="quarter" idx="10"/>
          </p:nvPr>
        </p:nvSpPr>
        <p:spPr/>
        <p:txBody>
          <a:bodyPr/>
          <a:lstStyle/>
          <a:p>
            <a:pPr>
              <a:defRPr/>
            </a:pPr>
            <a:fld id="{8EA45495-9E47-804A-BFAC-1E2103F30733}" type="slidenum">
              <a:rPr lang="en-US" smtClean="0"/>
              <a:pPr>
                <a:defRPr/>
              </a:pPr>
              <a:t>19</a:t>
            </a:fld>
            <a:endParaRPr lang="en-US" dirty="0"/>
          </a:p>
        </p:txBody>
      </p:sp>
    </p:spTree>
    <p:extLst>
      <p:ext uri="{BB962C8B-B14F-4D97-AF65-F5344CB8AC3E}">
        <p14:creationId xmlns:p14="http://schemas.microsoft.com/office/powerpoint/2010/main" val="790268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 Registry User Guides</a:t>
            </a:r>
            <a:r>
              <a:rPr lang="en-US" dirty="0">
                <a:solidFill>
                  <a:srgbClr val="C42E26"/>
                </a:solidFill>
              </a:rPr>
              <a:t>	</a:t>
            </a:r>
            <a:endParaRPr lang="en-US" dirty="0"/>
          </a:p>
        </p:txBody>
      </p:sp>
      <p:sp>
        <p:nvSpPr>
          <p:cNvPr id="3" name="Content Placeholder 2"/>
          <p:cNvSpPr>
            <a:spLocks noGrp="1"/>
          </p:cNvSpPr>
          <p:nvPr>
            <p:ph idx="1"/>
          </p:nvPr>
        </p:nvSpPr>
        <p:spPr>
          <a:xfrm>
            <a:off x="457200" y="1142135"/>
            <a:ext cx="8229600" cy="4525963"/>
          </a:xfrm>
        </p:spPr>
        <p:txBody>
          <a:bodyPr/>
          <a:lstStyle/>
          <a:p>
            <a:r>
              <a:rPr lang="en-US" sz="2000" dirty="0"/>
              <a:t>The User Guides are designed to:</a:t>
            </a:r>
          </a:p>
          <a:p>
            <a:pPr lvl="1"/>
            <a:r>
              <a:rPr lang="en-US" sz="1600" dirty="0"/>
              <a:t>Provide an overview of measurement</a:t>
            </a:r>
          </a:p>
          <a:p>
            <a:pPr lvl="1"/>
            <a:r>
              <a:rPr lang="en-US" sz="1600" dirty="0"/>
              <a:t>Describe general principles of measurement selection </a:t>
            </a:r>
          </a:p>
          <a:p>
            <a:pPr lvl="1"/>
            <a:r>
              <a:rPr lang="en-US" sz="1600" dirty="0"/>
              <a:t>Present case studies that walk users through the process of using the Measures Registry to select appropriate measures</a:t>
            </a:r>
          </a:p>
          <a:p>
            <a:pPr lvl="1"/>
            <a:r>
              <a:rPr lang="en-US" sz="1600" dirty="0"/>
              <a:t>Direct researchers and practitioners to additional resources and sources of useful information </a:t>
            </a:r>
          </a:p>
          <a:p>
            <a:r>
              <a:rPr lang="en-US" sz="2000" dirty="0"/>
              <a:t>The User Guides cover the four domains for the Measures Registry:</a:t>
            </a:r>
          </a:p>
          <a:p>
            <a:pPr lvl="1"/>
            <a:r>
              <a:rPr lang="en-US" sz="1600" dirty="0"/>
              <a:t>Individual Diet	</a:t>
            </a:r>
          </a:p>
          <a:p>
            <a:pPr lvl="1"/>
            <a:r>
              <a:rPr lang="en-US" sz="1600" dirty="0"/>
              <a:t>Food Environment</a:t>
            </a:r>
          </a:p>
          <a:p>
            <a:pPr lvl="1"/>
            <a:r>
              <a:rPr lang="en-US" sz="1600" dirty="0"/>
              <a:t>Individual Physical Activity</a:t>
            </a:r>
          </a:p>
          <a:p>
            <a:pPr lvl="1">
              <a:spcBef>
                <a:spcPts val="0"/>
              </a:spcBef>
            </a:pPr>
            <a:r>
              <a:rPr lang="en-US" sz="1600" dirty="0"/>
              <a:t>Physical Activity Environment	</a:t>
            </a:r>
            <a:r>
              <a:rPr lang="en-US" sz="2000" dirty="0"/>
              <a:t>	</a:t>
            </a:r>
          </a:p>
          <a:p>
            <a:r>
              <a:rPr lang="en-US" sz="2000" dirty="0"/>
              <a:t>The User Guides aim to help move the field forward by fostering more consistent use of measures, which will allow for standardization, meta-analyses, and synthesis. </a:t>
            </a:r>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2</a:t>
            </a:fld>
            <a:endParaRPr lang="en-US" dirty="0"/>
          </a:p>
        </p:txBody>
      </p:sp>
    </p:spTree>
    <p:extLst>
      <p:ext uri="{BB962C8B-B14F-4D97-AF65-F5344CB8AC3E}">
        <p14:creationId xmlns:p14="http://schemas.microsoft.com/office/powerpoint/2010/main" val="1483200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solidFill>
                  <a:schemeClr val="accent1"/>
                </a:solidFill>
              </a:rPr>
              <a:t>Conceptualizing individual diet</a:t>
            </a:r>
          </a:p>
        </p:txBody>
      </p:sp>
      <p:sp>
        <p:nvSpPr>
          <p:cNvPr id="5" name="Content Placeholder 4"/>
          <p:cNvSpPr>
            <a:spLocks noGrp="1"/>
          </p:cNvSpPr>
          <p:nvPr>
            <p:ph idx="1"/>
          </p:nvPr>
        </p:nvSpPr>
        <p:spPr>
          <a:xfrm>
            <a:off x="457200" y="1104900"/>
            <a:ext cx="8229600" cy="4525963"/>
          </a:xfrm>
        </p:spPr>
        <p:txBody>
          <a:bodyPr/>
          <a:lstStyle/>
          <a:p>
            <a:pPr>
              <a:buClr>
                <a:schemeClr val="accent1"/>
              </a:buClr>
              <a:buFont typeface="Arial" charset="0"/>
              <a:buChar char="•"/>
            </a:pPr>
            <a:r>
              <a:rPr lang="en-US" dirty="0">
                <a:solidFill>
                  <a:schemeClr val="tx1"/>
                </a:solidFill>
                <a:ea typeface="Times New Roman" charset="0"/>
                <a:cs typeface="Times New Roman" charset="0"/>
              </a:rPr>
              <a:t>Diet is usually measured at the level of individuals</a:t>
            </a:r>
          </a:p>
          <a:p>
            <a:pPr lvl="1">
              <a:buClr>
                <a:schemeClr val="accent1"/>
              </a:buClr>
            </a:pPr>
            <a:r>
              <a:rPr lang="en-US" sz="3200" dirty="0">
                <a:solidFill>
                  <a:schemeClr val="tx1"/>
                </a:solidFill>
                <a:ea typeface="Times New Roman" charset="0"/>
                <a:cs typeface="Times New Roman" charset="0"/>
              </a:rPr>
              <a:t>E.g., self-report measures collected from individuals within a sample</a:t>
            </a:r>
            <a:endParaRPr lang="en-US" sz="2000" dirty="0">
              <a:solidFill>
                <a:schemeClr val="tx1"/>
              </a:solidFill>
              <a:ea typeface="Times New Roman" charset="0"/>
              <a:cs typeface="Times New Roman" charset="0"/>
            </a:endParaRPr>
          </a:p>
          <a:p>
            <a:pPr>
              <a:buClr>
                <a:schemeClr val="accent1"/>
              </a:buClr>
              <a:buFont typeface="Arial" charset="0"/>
              <a:buChar char="•"/>
            </a:pPr>
            <a:r>
              <a:rPr lang="en-US" dirty="0">
                <a:solidFill>
                  <a:schemeClr val="tx1"/>
                </a:solidFill>
                <a:ea typeface="Times New Roman" charset="0"/>
                <a:cs typeface="Times New Roman" charset="0"/>
              </a:rPr>
              <a:t>Analytic approaches allow inferences at the levels of groups and subgroups</a:t>
            </a:r>
            <a:endParaRPr lang="en-US" sz="2000" dirty="0">
              <a:ea typeface="Times New Roman" charset="0"/>
              <a:cs typeface="Times New Roman" charset="0"/>
            </a:endParaRPr>
          </a:p>
          <a:p>
            <a:pPr>
              <a:buClr>
                <a:schemeClr val="accent1"/>
              </a:buClr>
              <a:buSzPct val="120000"/>
              <a:buFont typeface="Arial" charset="0"/>
              <a:buChar char="•"/>
            </a:pPr>
            <a:r>
              <a:rPr lang="en-US" sz="2800" i="1" dirty="0">
                <a:solidFill>
                  <a:schemeClr val="tx1"/>
                </a:solidFill>
                <a:ea typeface="Times New Roman" charset="0"/>
                <a:cs typeface="Times New Roman" charset="0"/>
              </a:rPr>
              <a:t>This guide does </a:t>
            </a:r>
            <a:r>
              <a:rPr lang="en-US" sz="2800" i="1" u="sng" dirty="0">
                <a:solidFill>
                  <a:schemeClr val="tx1"/>
                </a:solidFill>
                <a:ea typeface="Times New Roman" charset="0"/>
                <a:cs typeface="Times New Roman" charset="0"/>
              </a:rPr>
              <a:t>not</a:t>
            </a:r>
            <a:r>
              <a:rPr lang="en-US" sz="2800" i="1" dirty="0">
                <a:solidFill>
                  <a:schemeClr val="tx1"/>
                </a:solidFill>
                <a:ea typeface="Times New Roman" charset="0"/>
                <a:cs typeface="Times New Roman" charset="0"/>
              </a:rPr>
              <a:t> address assessment of diet for a given individual (e.g., for clinical purposes)</a:t>
            </a:r>
          </a:p>
        </p:txBody>
      </p:sp>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20</a:t>
            </a:fld>
            <a:endParaRPr lang="en-US" dirty="0"/>
          </a:p>
        </p:txBody>
      </p:sp>
    </p:spTree>
    <p:extLst>
      <p:ext uri="{BB962C8B-B14F-4D97-AF65-F5344CB8AC3E}">
        <p14:creationId xmlns:p14="http://schemas.microsoft.com/office/powerpoint/2010/main" val="2007011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accent1"/>
                </a:solidFill>
              </a:rPr>
              <a:t>Caveats relevant to obesity research</a:t>
            </a:r>
          </a:p>
        </p:txBody>
      </p:sp>
      <p:sp>
        <p:nvSpPr>
          <p:cNvPr id="3" name="Content Placeholder 2"/>
          <p:cNvSpPr>
            <a:spLocks noGrp="1"/>
          </p:cNvSpPr>
          <p:nvPr>
            <p:ph idx="1"/>
          </p:nvPr>
        </p:nvSpPr>
        <p:spPr>
          <a:xfrm>
            <a:off x="74950" y="1493838"/>
            <a:ext cx="9144000" cy="4525963"/>
          </a:xfrm>
        </p:spPr>
        <p:txBody>
          <a:bodyPr numCol="2"/>
          <a:lstStyle/>
          <a:p>
            <a:pPr>
              <a:buClr>
                <a:schemeClr val="accent1"/>
              </a:buClr>
              <a:buFont typeface="Arial" charset="0"/>
              <a:buChar char="•"/>
            </a:pPr>
            <a:r>
              <a:rPr lang="en-US" sz="3400" dirty="0">
                <a:solidFill>
                  <a:schemeClr val="tx1"/>
                </a:solidFill>
              </a:rPr>
              <a:t>Energy is particularly affected by misreporting:</a:t>
            </a:r>
          </a:p>
          <a:p>
            <a:pPr lvl="1">
              <a:buClr>
                <a:schemeClr val="accent1"/>
              </a:buClr>
              <a:buFont typeface="Arial" charset="0"/>
              <a:buChar char="•"/>
            </a:pPr>
            <a:r>
              <a:rPr lang="en-US" sz="3200" dirty="0">
                <a:solidFill>
                  <a:schemeClr val="tx1"/>
                </a:solidFill>
              </a:rPr>
              <a:t>Estimates of energy intake should </a:t>
            </a:r>
            <a:r>
              <a:rPr lang="en-US" sz="3200" b="1" u="sng" dirty="0">
                <a:solidFill>
                  <a:schemeClr val="tx1"/>
                </a:solidFill>
              </a:rPr>
              <a:t>not</a:t>
            </a:r>
            <a:r>
              <a:rPr lang="en-US" sz="3200" dirty="0">
                <a:solidFill>
                  <a:schemeClr val="tx1"/>
                </a:solidFill>
              </a:rPr>
              <a:t> be based on self-report</a:t>
            </a:r>
          </a:p>
          <a:p>
            <a:pPr>
              <a:buClr>
                <a:schemeClr val="accent1"/>
              </a:buClr>
              <a:buFont typeface="Arial" charset="0"/>
              <a:buChar char="•"/>
            </a:pPr>
            <a:endParaRPr lang="en-US" sz="3400" dirty="0">
              <a:solidFill>
                <a:schemeClr val="tx1"/>
              </a:solidFill>
            </a:endParaRPr>
          </a:p>
          <a:p>
            <a:pPr>
              <a:buClr>
                <a:schemeClr val="accent1"/>
              </a:buClr>
              <a:buFont typeface="Arial" charset="0"/>
              <a:buChar char="•"/>
            </a:pPr>
            <a:endParaRPr lang="en-US" sz="3400" dirty="0">
              <a:solidFill>
                <a:schemeClr val="tx1"/>
              </a:solidFill>
            </a:endParaRPr>
          </a:p>
          <a:p>
            <a:pPr>
              <a:buClr>
                <a:schemeClr val="accent1"/>
              </a:buClr>
              <a:buFont typeface="Arial" charset="0"/>
              <a:buChar char="•"/>
            </a:pPr>
            <a:r>
              <a:rPr lang="en-US" sz="3400" dirty="0">
                <a:solidFill>
                  <a:schemeClr val="tx1"/>
                </a:solidFill>
              </a:rPr>
              <a:t>Misreporting is associated with </a:t>
            </a:r>
            <a:r>
              <a:rPr lang="en-US" sz="3400" i="1" dirty="0">
                <a:solidFill>
                  <a:schemeClr val="tx1"/>
                </a:solidFill>
              </a:rPr>
              <a:t>body weight, social desirability:</a:t>
            </a:r>
            <a:endParaRPr lang="en-US" sz="3400" dirty="0">
              <a:solidFill>
                <a:schemeClr val="tx1"/>
              </a:solidFill>
            </a:endParaRPr>
          </a:p>
          <a:p>
            <a:pPr lvl="1">
              <a:buClr>
                <a:schemeClr val="accent1"/>
              </a:buClr>
              <a:buFont typeface="Arial" charset="0"/>
              <a:buChar char="•"/>
            </a:pPr>
            <a:r>
              <a:rPr lang="en-US" sz="3200" dirty="0">
                <a:solidFill>
                  <a:schemeClr val="tx1"/>
                </a:solidFill>
              </a:rPr>
              <a:t>Complicates comparisons across groups</a:t>
            </a:r>
          </a:p>
        </p:txBody>
      </p:sp>
      <p:cxnSp>
        <p:nvCxnSpPr>
          <p:cNvPr id="5" name="Straight Connector 4"/>
          <p:cNvCxnSpPr/>
          <p:nvPr/>
        </p:nvCxnSpPr>
        <p:spPr>
          <a:xfrm>
            <a:off x="4482059" y="1417638"/>
            <a:ext cx="44970" cy="4113732"/>
          </a:xfrm>
          <a:prstGeom prst="line">
            <a:avLst/>
          </a:prstGeom>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21</a:t>
            </a:fld>
            <a:endParaRPr lang="en-US" dirty="0"/>
          </a:p>
        </p:txBody>
      </p:sp>
    </p:spTree>
    <p:extLst>
      <p:ext uri="{BB962C8B-B14F-4D97-AF65-F5344CB8AC3E}">
        <p14:creationId xmlns:p14="http://schemas.microsoft.com/office/powerpoint/2010/main" val="131851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2533" b="8009"/>
          <a:stretch/>
        </p:blipFill>
        <p:spPr>
          <a:xfrm>
            <a:off x="1" y="1"/>
            <a:ext cx="9143999" cy="4239482"/>
          </a:xfrm>
          <a:prstGeom prst="rect">
            <a:avLst/>
          </a:prstGeom>
        </p:spPr>
      </p:pic>
      <p:sp>
        <p:nvSpPr>
          <p:cNvPr id="2" name="Title 1"/>
          <p:cNvSpPr>
            <a:spLocks noGrp="1"/>
          </p:cNvSpPr>
          <p:nvPr>
            <p:ph type="ctrTitle"/>
          </p:nvPr>
        </p:nvSpPr>
        <p:spPr>
          <a:xfrm>
            <a:off x="487837" y="4559523"/>
            <a:ext cx="8176103" cy="1236440"/>
          </a:xfrm>
          <a:noFill/>
        </p:spPr>
        <p:txBody>
          <a:bodyPr>
            <a:normAutofit/>
          </a:bodyPr>
          <a:lstStyle/>
          <a:p>
            <a:pPr algn="l"/>
            <a:r>
              <a:rPr lang="en-US" dirty="0">
                <a:solidFill>
                  <a:srgbClr val="0290B1"/>
                </a:solidFill>
              </a:rPr>
              <a:t>Measurement Characteristics</a:t>
            </a:r>
          </a:p>
        </p:txBody>
      </p:sp>
    </p:spTree>
    <p:extLst>
      <p:ext uri="{BB962C8B-B14F-4D97-AF65-F5344CB8AC3E}">
        <p14:creationId xmlns:p14="http://schemas.microsoft.com/office/powerpoint/2010/main" val="636928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Two critical features of measures</a:t>
            </a:r>
          </a:p>
        </p:txBody>
      </p:sp>
      <p:sp>
        <p:nvSpPr>
          <p:cNvPr id="3" name="Content Placeholder 2"/>
          <p:cNvSpPr>
            <a:spLocks noGrp="1"/>
          </p:cNvSpPr>
          <p:nvPr>
            <p:ph idx="1"/>
          </p:nvPr>
        </p:nvSpPr>
        <p:spPr>
          <a:xfrm>
            <a:off x="457200" y="1600200"/>
            <a:ext cx="4038600" cy="4525963"/>
          </a:xfrm>
        </p:spPr>
        <p:txBody>
          <a:bodyPr>
            <a:normAutofit/>
          </a:bodyPr>
          <a:lstStyle/>
          <a:p>
            <a:pPr>
              <a:buClr>
                <a:schemeClr val="accent1"/>
              </a:buClr>
            </a:pPr>
            <a:r>
              <a:rPr lang="en-US" sz="2000" dirty="0"/>
              <a:t>Ability of a measure to assess what it intends to measure</a:t>
            </a:r>
          </a:p>
          <a:p>
            <a:pPr>
              <a:buClr>
                <a:schemeClr val="accent1"/>
              </a:buClr>
            </a:pPr>
            <a:r>
              <a:rPr lang="en-US" sz="2000" dirty="0"/>
              <a:t>Four kinds of validity: face validity, criterion validity, content validity, construct validity</a:t>
            </a:r>
          </a:p>
        </p:txBody>
      </p:sp>
      <p:sp>
        <p:nvSpPr>
          <p:cNvPr id="4" name="TextBox 3"/>
          <p:cNvSpPr txBox="1"/>
          <p:nvPr/>
        </p:nvSpPr>
        <p:spPr>
          <a:xfrm>
            <a:off x="457200" y="1074379"/>
            <a:ext cx="3041374" cy="553998"/>
          </a:xfrm>
          <a:prstGeom prst="rect">
            <a:avLst/>
          </a:prstGeom>
          <a:noFill/>
        </p:spPr>
        <p:txBody>
          <a:bodyPr wrap="square" rtlCol="0">
            <a:spAutoFit/>
          </a:bodyPr>
          <a:lstStyle/>
          <a:p>
            <a:r>
              <a:rPr lang="en-US" sz="3000" dirty="0">
                <a:solidFill>
                  <a:schemeClr val="accent1"/>
                </a:solidFill>
              </a:rPr>
              <a:t>Validity</a:t>
            </a:r>
            <a:endParaRPr lang="en-US" dirty="0">
              <a:solidFill>
                <a:schemeClr val="accent1"/>
              </a:solidFill>
            </a:endParaRPr>
          </a:p>
        </p:txBody>
      </p:sp>
      <p:grpSp>
        <p:nvGrpSpPr>
          <p:cNvPr id="8" name="Group 7"/>
          <p:cNvGrpSpPr/>
          <p:nvPr/>
        </p:nvGrpSpPr>
        <p:grpSpPr>
          <a:xfrm>
            <a:off x="4830417" y="1074379"/>
            <a:ext cx="3810000" cy="5051784"/>
            <a:chOff x="609600" y="1226779"/>
            <a:chExt cx="3810000" cy="5051784"/>
          </a:xfrm>
        </p:grpSpPr>
        <p:sp>
          <p:nvSpPr>
            <p:cNvPr id="5" name="Content Placeholder 2"/>
            <p:cNvSpPr txBox="1">
              <a:spLocks/>
            </p:cNvSpPr>
            <p:nvPr/>
          </p:nvSpPr>
          <p:spPr>
            <a:xfrm>
              <a:off x="609600" y="1752600"/>
              <a:ext cx="3810000" cy="4525963"/>
            </a:xfrm>
            <a:prstGeom prst="rect">
              <a:avLst/>
            </a:prstGeom>
          </p:spPr>
          <p:txBody>
            <a:bodyPr>
              <a:noAutofit/>
            </a:bodyPr>
            <a:lstStyle>
              <a:lvl1pPr marL="342900" indent="-342900" algn="l" defTabSz="457200" rtl="0" eaLnBrk="1" latinLnBrk="0" hangingPunct="1">
                <a:spcBef>
                  <a:spcPct val="20000"/>
                </a:spcBef>
                <a:buClr>
                  <a:srgbClr val="C42E26"/>
                </a:buClr>
                <a:buFont typeface="Arial"/>
                <a:buChar char="•"/>
                <a:defRPr sz="3200" kern="1200">
                  <a:solidFill>
                    <a:schemeClr val="tx1">
                      <a:lumMod val="85000"/>
                      <a:lumOff val="15000"/>
                    </a:schemeClr>
                  </a:solidFill>
                  <a:latin typeface="+mn-lt"/>
                  <a:ea typeface="+mn-ea"/>
                  <a:cs typeface="+mn-cs"/>
                </a:defRPr>
              </a:lvl1pPr>
              <a:lvl2pPr marL="742950" indent="-285750" algn="l" defTabSz="457200" rtl="0" eaLnBrk="1" latinLnBrk="0" hangingPunct="1">
                <a:spcBef>
                  <a:spcPct val="20000"/>
                </a:spcBef>
                <a:buClr>
                  <a:srgbClr val="C42E26"/>
                </a:buClr>
                <a:buSzPct val="100000"/>
                <a:buFont typeface="Wingdings" charset="2"/>
                <a:buChar char="§"/>
                <a:defRPr sz="2800" kern="1200">
                  <a:solidFill>
                    <a:schemeClr val="tx1">
                      <a:lumMod val="85000"/>
                      <a:lumOff val="1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85000"/>
                      <a:lumOff val="1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85000"/>
                      <a:lumOff val="1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85000"/>
                      <a:lumOff val="1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buClr>
                  <a:schemeClr val="accent1"/>
                </a:buClr>
              </a:pPr>
              <a:r>
                <a:rPr lang="en-US" sz="2000" dirty="0"/>
                <a:t>Extent to which a measure is consistent or stable over time</a:t>
              </a:r>
            </a:p>
            <a:p>
              <a:pPr>
                <a:spcAft>
                  <a:spcPts val="600"/>
                </a:spcAft>
                <a:buClr>
                  <a:schemeClr val="accent1"/>
                </a:buClr>
              </a:pPr>
              <a:r>
                <a:rPr lang="en-US" sz="2000" dirty="0"/>
                <a:t>Quality of questions and instructions in the measurement tool</a:t>
              </a:r>
            </a:p>
            <a:p>
              <a:pPr>
                <a:spcAft>
                  <a:spcPts val="600"/>
                </a:spcAft>
                <a:buClr>
                  <a:schemeClr val="accent1"/>
                </a:buClr>
              </a:pPr>
              <a:r>
                <a:rPr lang="en-US" sz="2000" dirty="0"/>
                <a:t>Stability of the abstract concepts that the measurement tool is trying to assess	</a:t>
              </a:r>
            </a:p>
            <a:p>
              <a:pPr>
                <a:spcAft>
                  <a:spcPts val="600"/>
                </a:spcAft>
                <a:buClr>
                  <a:schemeClr val="accent1"/>
                </a:buClr>
              </a:pPr>
              <a:r>
                <a:rPr lang="en-US" sz="2000" dirty="0"/>
                <a:t>Three kinds of reliability: inter-rater, test-retest, internal consistency</a:t>
              </a:r>
            </a:p>
            <a:p>
              <a:endParaRPr lang="en-US" sz="2000" dirty="0"/>
            </a:p>
          </p:txBody>
        </p:sp>
        <p:sp>
          <p:nvSpPr>
            <p:cNvPr id="6" name="TextBox 5"/>
            <p:cNvSpPr txBox="1"/>
            <p:nvPr/>
          </p:nvSpPr>
          <p:spPr>
            <a:xfrm>
              <a:off x="609600" y="1226779"/>
              <a:ext cx="3041374" cy="553998"/>
            </a:xfrm>
            <a:prstGeom prst="rect">
              <a:avLst/>
            </a:prstGeom>
            <a:noFill/>
          </p:spPr>
          <p:txBody>
            <a:bodyPr wrap="square" rtlCol="0">
              <a:spAutoFit/>
            </a:bodyPr>
            <a:lstStyle/>
            <a:p>
              <a:r>
                <a:rPr lang="en-US" sz="3000" dirty="0">
                  <a:solidFill>
                    <a:schemeClr val="accent1"/>
                  </a:solidFill>
                </a:rPr>
                <a:t>Reliability</a:t>
              </a:r>
              <a:endParaRPr lang="en-US" dirty="0">
                <a:solidFill>
                  <a:schemeClr val="accent1"/>
                </a:solidFill>
              </a:endParaRPr>
            </a:p>
          </p:txBody>
        </p:sp>
      </p:grpSp>
      <p:sp>
        <p:nvSpPr>
          <p:cNvPr id="7" name="Slide Number Placeholder 6"/>
          <p:cNvSpPr>
            <a:spLocks noGrp="1"/>
          </p:cNvSpPr>
          <p:nvPr>
            <p:ph type="sldNum" sz="quarter" idx="10"/>
          </p:nvPr>
        </p:nvSpPr>
        <p:spPr/>
        <p:txBody>
          <a:bodyPr/>
          <a:lstStyle/>
          <a:p>
            <a:pPr>
              <a:defRPr/>
            </a:pPr>
            <a:fld id="{8EA45495-9E47-804A-BFAC-1E2103F30733}" type="slidenum">
              <a:rPr lang="en-US" smtClean="0"/>
              <a:pPr>
                <a:defRPr/>
              </a:pPr>
              <a:t>23</a:t>
            </a:fld>
            <a:endParaRPr lang="en-US" dirty="0"/>
          </a:p>
        </p:txBody>
      </p:sp>
    </p:spTree>
    <p:extLst>
      <p:ext uri="{BB962C8B-B14F-4D97-AF65-F5344CB8AC3E}">
        <p14:creationId xmlns:p14="http://schemas.microsoft.com/office/powerpoint/2010/main" val="1978333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Validity</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850602471"/>
              </p:ext>
            </p:extLst>
          </p:nvPr>
        </p:nvGraphicFramePr>
        <p:xfrm>
          <a:off x="456900" y="1231900"/>
          <a:ext cx="8229900" cy="4480560"/>
        </p:xfrm>
        <a:graphic>
          <a:graphicData uri="http://schemas.openxmlformats.org/drawingml/2006/table">
            <a:tbl>
              <a:tblPr firstRow="1" bandRow="1">
                <a:tableStyleId>{21E4AEA4-8DFA-4A89-87EB-49C32662AFE0}</a:tableStyleId>
              </a:tblPr>
              <a:tblGrid>
                <a:gridCol w="1645980">
                  <a:extLst>
                    <a:ext uri="{9D8B030D-6E8A-4147-A177-3AD203B41FA5}">
                      <a16:colId xmlns:a16="http://schemas.microsoft.com/office/drawing/2014/main" val="20000"/>
                    </a:ext>
                  </a:extLst>
                </a:gridCol>
                <a:gridCol w="1645980">
                  <a:extLst>
                    <a:ext uri="{9D8B030D-6E8A-4147-A177-3AD203B41FA5}">
                      <a16:colId xmlns:a16="http://schemas.microsoft.com/office/drawing/2014/main" val="20001"/>
                    </a:ext>
                  </a:extLst>
                </a:gridCol>
                <a:gridCol w="1645980">
                  <a:extLst>
                    <a:ext uri="{9D8B030D-6E8A-4147-A177-3AD203B41FA5}">
                      <a16:colId xmlns:a16="http://schemas.microsoft.com/office/drawing/2014/main" val="20002"/>
                    </a:ext>
                  </a:extLst>
                </a:gridCol>
                <a:gridCol w="1645980">
                  <a:extLst>
                    <a:ext uri="{9D8B030D-6E8A-4147-A177-3AD203B41FA5}">
                      <a16:colId xmlns:a16="http://schemas.microsoft.com/office/drawing/2014/main" val="20003"/>
                    </a:ext>
                  </a:extLst>
                </a:gridCol>
                <a:gridCol w="1645980">
                  <a:extLst>
                    <a:ext uri="{9D8B030D-6E8A-4147-A177-3AD203B41FA5}">
                      <a16:colId xmlns:a16="http://schemas.microsoft.com/office/drawing/2014/main" val="20004"/>
                    </a:ext>
                  </a:extLst>
                </a:gridCol>
              </a:tblGrid>
              <a:tr h="370840">
                <a:tc>
                  <a:txBody>
                    <a:bodyPr/>
                    <a:lstStyle/>
                    <a:p>
                      <a:endParaRPr lang="en-US" sz="2400" dirty="0"/>
                    </a:p>
                  </a:txBody>
                  <a:tcPr marL="90879" marR="90879"/>
                </a:tc>
                <a:tc>
                  <a:txBody>
                    <a:bodyPr/>
                    <a:lstStyle/>
                    <a:p>
                      <a:r>
                        <a:rPr lang="en-US" sz="2400" dirty="0"/>
                        <a:t>Criterion</a:t>
                      </a:r>
                    </a:p>
                  </a:txBody>
                  <a:tcPr marL="90879" marR="90879"/>
                </a:tc>
                <a:tc>
                  <a:txBody>
                    <a:bodyPr/>
                    <a:lstStyle/>
                    <a:p>
                      <a:r>
                        <a:rPr lang="en-US" sz="2400" dirty="0"/>
                        <a:t>Face</a:t>
                      </a:r>
                    </a:p>
                  </a:txBody>
                  <a:tcPr marL="90879" marR="90879"/>
                </a:tc>
                <a:tc>
                  <a:txBody>
                    <a:bodyPr/>
                    <a:lstStyle/>
                    <a:p>
                      <a:r>
                        <a:rPr lang="en-US" sz="2400" dirty="0"/>
                        <a:t>Construct</a:t>
                      </a:r>
                    </a:p>
                  </a:txBody>
                  <a:tcPr marL="90879" marR="90879"/>
                </a:tc>
                <a:tc>
                  <a:txBody>
                    <a:bodyPr/>
                    <a:lstStyle/>
                    <a:p>
                      <a:r>
                        <a:rPr lang="en-US" sz="2400" dirty="0"/>
                        <a:t>Content</a:t>
                      </a:r>
                    </a:p>
                  </a:txBody>
                  <a:tcPr marL="90879" marR="90879"/>
                </a:tc>
                <a:extLst>
                  <a:ext uri="{0D108BD9-81ED-4DB2-BD59-A6C34878D82A}">
                    <a16:rowId xmlns:a16="http://schemas.microsoft.com/office/drawing/2014/main" val="10000"/>
                  </a:ext>
                </a:extLst>
              </a:tr>
              <a:tr h="370840">
                <a:tc>
                  <a:txBody>
                    <a:bodyPr/>
                    <a:lstStyle/>
                    <a:p>
                      <a:r>
                        <a:rPr lang="en-US" b="1" dirty="0">
                          <a:solidFill>
                            <a:schemeClr val="tx1"/>
                          </a:solidFill>
                        </a:rPr>
                        <a:t>Definition for individual measures</a:t>
                      </a:r>
                    </a:p>
                  </a:txBody>
                  <a:tcPr marL="90879" marR="90879"/>
                </a:tc>
                <a:tc>
                  <a:txBody>
                    <a:bodyPr/>
                    <a:lstStyle/>
                    <a:p>
                      <a:r>
                        <a:rPr lang="en-US" sz="1800" kern="1200" dirty="0">
                          <a:effectLst/>
                        </a:rPr>
                        <a:t>The extent to which the </a:t>
                      </a:r>
                      <a:r>
                        <a:rPr lang="en-US" sz="1800" kern="1200" dirty="0">
                          <a:solidFill>
                            <a:schemeClr val="tx1"/>
                          </a:solidFill>
                          <a:effectLst/>
                        </a:rPr>
                        <a:t>measure agrees with an external standard </a:t>
                      </a:r>
                      <a:r>
                        <a:rPr lang="en-US" sz="1800" kern="1200" dirty="0">
                          <a:effectLst/>
                        </a:rPr>
                        <a:t>measure or a more accurate instrument</a:t>
                      </a:r>
                      <a:endParaRPr lang="en-US" dirty="0"/>
                    </a:p>
                  </a:txBody>
                  <a:tcPr marL="90879" marR="90879"/>
                </a:tc>
                <a:tc>
                  <a:txBody>
                    <a:bodyPr/>
                    <a:lstStyle/>
                    <a:p>
                      <a:r>
                        <a:rPr lang="en-US" sz="1800" kern="1200" dirty="0">
                          <a:effectLst/>
                        </a:rPr>
                        <a:t>The extent to which the instrument appears to be measuring what it is intended</a:t>
                      </a:r>
                      <a:r>
                        <a:rPr lang="en-US" sz="1800" kern="1200" baseline="0" dirty="0">
                          <a:effectLst/>
                        </a:rPr>
                        <a:t> </a:t>
                      </a:r>
                      <a:r>
                        <a:rPr lang="en-US" sz="1800" kern="1200" dirty="0">
                          <a:effectLst/>
                        </a:rPr>
                        <a:t>to measure</a:t>
                      </a:r>
                      <a:r>
                        <a:rPr lang="en-US" dirty="0">
                          <a:effectLst/>
                        </a:rPr>
                        <a:t> </a:t>
                      </a:r>
                      <a:endParaRPr lang="en-US" dirty="0"/>
                    </a:p>
                  </a:txBody>
                  <a:tcPr marL="90879" marR="90879"/>
                </a:tc>
                <a:tc>
                  <a:txBody>
                    <a:bodyPr/>
                    <a:lstStyle/>
                    <a:p>
                      <a:r>
                        <a:rPr lang="en-US" sz="1800" kern="1200" dirty="0">
                          <a:effectLst/>
                        </a:rPr>
                        <a:t>The extent to which the measure “behaves” in a manner that is consistent with other variables or theoretical hypotheses</a:t>
                      </a:r>
                      <a:endParaRPr lang="en-US" dirty="0"/>
                    </a:p>
                  </a:txBody>
                  <a:tcPr marL="90879" marR="90879"/>
                </a:tc>
                <a:tc>
                  <a:txBody>
                    <a:bodyPr/>
                    <a:lstStyle/>
                    <a:p>
                      <a:r>
                        <a:rPr lang="en-US" sz="1800" kern="1200" dirty="0">
                          <a:effectLst/>
                        </a:rPr>
                        <a:t>The extent to which an instrument accurately represents the</a:t>
                      </a:r>
                      <a:r>
                        <a:rPr lang="en-US" sz="1800" kern="1200" baseline="0" dirty="0">
                          <a:effectLst/>
                        </a:rPr>
                        <a:t> targeted underlying construct</a:t>
                      </a:r>
                      <a:endParaRPr lang="en-US" dirty="0"/>
                    </a:p>
                  </a:txBody>
                  <a:tcPr marL="90879" marR="90879"/>
                </a:tc>
                <a:extLst>
                  <a:ext uri="{0D108BD9-81ED-4DB2-BD59-A6C34878D82A}">
                    <a16:rowId xmlns:a16="http://schemas.microsoft.com/office/drawing/2014/main" val="10001"/>
                  </a:ext>
                </a:extLst>
              </a:tr>
              <a:tr h="370840">
                <a:tc>
                  <a:txBody>
                    <a:bodyPr/>
                    <a:lstStyle/>
                    <a:p>
                      <a:r>
                        <a:rPr lang="en-US" b="1" dirty="0">
                          <a:solidFill>
                            <a:schemeClr val="tx1"/>
                          </a:solidFill>
                        </a:rPr>
                        <a:t>Measure/ method</a:t>
                      </a:r>
                    </a:p>
                  </a:txBody>
                  <a:tcPr marL="90879" marR="90879"/>
                </a:tc>
                <a:tc>
                  <a:txBody>
                    <a:bodyPr/>
                    <a:lstStyle/>
                    <a:p>
                      <a:r>
                        <a:rPr lang="en-US" sz="1800" kern="1200" dirty="0">
                          <a:effectLst/>
                        </a:rPr>
                        <a:t>Correlation with some other valid measure </a:t>
                      </a:r>
                      <a:endParaRPr lang="en-US" dirty="0"/>
                    </a:p>
                  </a:txBody>
                  <a:tcPr marL="90879" marR="90879"/>
                </a:tc>
                <a:tc>
                  <a:txBody>
                    <a:bodyPr/>
                    <a:lstStyle/>
                    <a:p>
                      <a:r>
                        <a:rPr lang="en-US" sz="1800" kern="1200" dirty="0">
                          <a:effectLst/>
                        </a:rPr>
                        <a:t>Expert judgment, not statistically evaluated</a:t>
                      </a:r>
                      <a:r>
                        <a:rPr lang="en-US" dirty="0">
                          <a:effectLst/>
                        </a:rPr>
                        <a:t> </a:t>
                      </a:r>
                      <a:endParaRPr lang="en-US" dirty="0"/>
                    </a:p>
                  </a:txBody>
                  <a:tcPr marL="90879" marR="90879"/>
                </a:tc>
                <a:tc>
                  <a:txBody>
                    <a:bodyPr/>
                    <a:lstStyle/>
                    <a:p>
                      <a:r>
                        <a:rPr lang="en-US" sz="1800" kern="1200" dirty="0">
                          <a:effectLst/>
                        </a:rPr>
                        <a:t>Correlation with other measures in ways that make sense</a:t>
                      </a:r>
                      <a:r>
                        <a:rPr lang="en-US" dirty="0">
                          <a:effectLst/>
                        </a:rPr>
                        <a:t> </a:t>
                      </a:r>
                      <a:endParaRPr lang="en-US" dirty="0"/>
                    </a:p>
                  </a:txBody>
                  <a:tcPr marL="90879" marR="90879"/>
                </a:tc>
                <a:tc>
                  <a:txBody>
                    <a:bodyPr/>
                    <a:lstStyle/>
                    <a:p>
                      <a:r>
                        <a:rPr lang="en-US" sz="1800" kern="1200" dirty="0">
                          <a:effectLst/>
                        </a:rPr>
                        <a:t>Expert judgment or factor analysis</a:t>
                      </a:r>
                      <a:r>
                        <a:rPr lang="en-US" dirty="0">
                          <a:effectLst/>
                        </a:rPr>
                        <a:t> </a:t>
                      </a:r>
                      <a:endParaRPr lang="en-US" dirty="0"/>
                    </a:p>
                  </a:txBody>
                  <a:tcPr marL="90879" marR="90879"/>
                </a:tc>
                <a:extLst>
                  <a:ext uri="{0D108BD9-81ED-4DB2-BD59-A6C34878D82A}">
                    <a16:rowId xmlns:a16="http://schemas.microsoft.com/office/drawing/2014/main" val="10002"/>
                  </a:ext>
                </a:extLst>
              </a:tr>
            </a:tbl>
          </a:graphicData>
        </a:graphic>
      </p:graphicFrame>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24</a:t>
            </a:fld>
            <a:endParaRPr lang="en-US" dirty="0"/>
          </a:p>
        </p:txBody>
      </p:sp>
    </p:spTree>
    <p:extLst>
      <p:ext uri="{BB962C8B-B14F-4D97-AF65-F5344CB8AC3E}">
        <p14:creationId xmlns:p14="http://schemas.microsoft.com/office/powerpoint/2010/main" val="556105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Reliability</a:t>
            </a:r>
          </a:p>
        </p:txBody>
      </p:sp>
      <p:graphicFrame>
        <p:nvGraphicFramePr>
          <p:cNvPr id="10" name="Content Placeholder 9"/>
          <p:cNvGraphicFramePr>
            <a:graphicFrameLocks noGrp="1"/>
          </p:cNvGraphicFramePr>
          <p:nvPr>
            <p:ph idx="1"/>
            <p:extLst/>
          </p:nvPr>
        </p:nvGraphicFramePr>
        <p:xfrm>
          <a:off x="457200" y="1193800"/>
          <a:ext cx="8228836" cy="4354754"/>
        </p:xfrm>
        <a:graphic>
          <a:graphicData uri="http://schemas.openxmlformats.org/drawingml/2006/table">
            <a:tbl>
              <a:tblPr firstRow="1" bandRow="1">
                <a:tableStyleId>{21E4AEA4-8DFA-4A89-87EB-49C32662AFE0}</a:tableStyleId>
              </a:tblPr>
              <a:tblGrid>
                <a:gridCol w="2057209">
                  <a:extLst>
                    <a:ext uri="{9D8B030D-6E8A-4147-A177-3AD203B41FA5}">
                      <a16:colId xmlns:a16="http://schemas.microsoft.com/office/drawing/2014/main" val="20000"/>
                    </a:ext>
                  </a:extLst>
                </a:gridCol>
                <a:gridCol w="2057209">
                  <a:extLst>
                    <a:ext uri="{9D8B030D-6E8A-4147-A177-3AD203B41FA5}">
                      <a16:colId xmlns:a16="http://schemas.microsoft.com/office/drawing/2014/main" val="20001"/>
                    </a:ext>
                  </a:extLst>
                </a:gridCol>
                <a:gridCol w="2057209">
                  <a:extLst>
                    <a:ext uri="{9D8B030D-6E8A-4147-A177-3AD203B41FA5}">
                      <a16:colId xmlns:a16="http://schemas.microsoft.com/office/drawing/2014/main" val="20002"/>
                    </a:ext>
                  </a:extLst>
                </a:gridCol>
                <a:gridCol w="2057209">
                  <a:extLst>
                    <a:ext uri="{9D8B030D-6E8A-4147-A177-3AD203B41FA5}">
                      <a16:colId xmlns:a16="http://schemas.microsoft.com/office/drawing/2014/main" val="20003"/>
                    </a:ext>
                  </a:extLst>
                </a:gridCol>
              </a:tblGrid>
              <a:tr h="890745">
                <a:tc>
                  <a:txBody>
                    <a:bodyPr/>
                    <a:lstStyle/>
                    <a:p>
                      <a:endParaRPr lang="en-US" sz="2400" dirty="0"/>
                    </a:p>
                  </a:txBody>
                  <a:tcPr marL="92421" marR="92421"/>
                </a:tc>
                <a:tc>
                  <a:txBody>
                    <a:bodyPr/>
                    <a:lstStyle/>
                    <a:p>
                      <a:r>
                        <a:rPr lang="en-US" sz="2400" dirty="0"/>
                        <a:t>Inter-rater</a:t>
                      </a:r>
                    </a:p>
                  </a:txBody>
                  <a:tcPr marL="92421" marR="92421"/>
                </a:tc>
                <a:tc>
                  <a:txBody>
                    <a:bodyPr/>
                    <a:lstStyle/>
                    <a:p>
                      <a:r>
                        <a:rPr lang="en-US" sz="2400" dirty="0"/>
                        <a:t>Test-retest</a:t>
                      </a:r>
                    </a:p>
                  </a:txBody>
                  <a:tcPr marL="92421" marR="92421"/>
                </a:tc>
                <a:tc>
                  <a:txBody>
                    <a:bodyPr/>
                    <a:lstStyle/>
                    <a:p>
                      <a:r>
                        <a:rPr lang="en-US" sz="2400" dirty="0"/>
                        <a:t>Internal consistency</a:t>
                      </a:r>
                    </a:p>
                  </a:txBody>
                  <a:tcPr marL="92421" marR="92421"/>
                </a:tc>
                <a:extLst>
                  <a:ext uri="{0D108BD9-81ED-4DB2-BD59-A6C34878D82A}">
                    <a16:rowId xmlns:a16="http://schemas.microsoft.com/office/drawing/2014/main" val="10000"/>
                  </a:ext>
                </a:extLst>
              </a:tr>
              <a:tr h="1880462">
                <a:tc>
                  <a:txBody>
                    <a:bodyPr/>
                    <a:lstStyle/>
                    <a:p>
                      <a:r>
                        <a:rPr lang="en-US" b="1" dirty="0">
                          <a:solidFill>
                            <a:schemeClr val="tx1"/>
                          </a:solidFill>
                        </a:rPr>
                        <a:t>Definition for individual measures</a:t>
                      </a:r>
                    </a:p>
                  </a:txBody>
                  <a:tcPr marL="92421" marR="92421"/>
                </a:tc>
                <a:tc>
                  <a:txBody>
                    <a:bodyPr/>
                    <a:lstStyle/>
                    <a:p>
                      <a:r>
                        <a:rPr lang="en-US" sz="1800" kern="1200" dirty="0">
                          <a:effectLst/>
                        </a:rPr>
                        <a:t>The extent to which two or more evaluators agree on a measurement</a:t>
                      </a:r>
                      <a:r>
                        <a:rPr lang="en-US" dirty="0">
                          <a:effectLst/>
                        </a:rPr>
                        <a:t> </a:t>
                      </a:r>
                      <a:endParaRPr lang="en-US" dirty="0"/>
                    </a:p>
                  </a:txBody>
                  <a:tcPr marL="92421" marR="92421"/>
                </a:tc>
                <a:tc>
                  <a:txBody>
                    <a:bodyPr/>
                    <a:lstStyle/>
                    <a:p>
                      <a:r>
                        <a:rPr lang="en-US" sz="1800" kern="1200" dirty="0">
                          <a:effectLst/>
                        </a:rPr>
                        <a:t>The extent to which measurements are repeatable over time</a:t>
                      </a:r>
                      <a:r>
                        <a:rPr lang="en-US" dirty="0">
                          <a:effectLst/>
                        </a:rPr>
                        <a:t> </a:t>
                      </a:r>
                      <a:endParaRPr lang="en-US" dirty="0"/>
                    </a:p>
                  </a:txBody>
                  <a:tcPr marL="92421" marR="92421"/>
                </a:tc>
                <a:tc>
                  <a:txBody>
                    <a:bodyPr/>
                    <a:lstStyle/>
                    <a:p>
                      <a:r>
                        <a:rPr lang="en-US" sz="1800" kern="1200" dirty="0">
                          <a:effectLst/>
                        </a:rPr>
                        <a:t>The extent to which items within a scale are correlated</a:t>
                      </a:r>
                      <a:r>
                        <a:rPr lang="en-US" dirty="0">
                          <a:effectLst/>
                        </a:rPr>
                        <a:t> </a:t>
                      </a:r>
                      <a:endParaRPr lang="en-US" dirty="0"/>
                    </a:p>
                  </a:txBody>
                  <a:tcPr marL="92421" marR="92421"/>
                </a:tc>
                <a:extLst>
                  <a:ext uri="{0D108BD9-81ED-4DB2-BD59-A6C34878D82A}">
                    <a16:rowId xmlns:a16="http://schemas.microsoft.com/office/drawing/2014/main" val="10001"/>
                  </a:ext>
                </a:extLst>
              </a:tr>
              <a:tr h="1583547">
                <a:tc>
                  <a:txBody>
                    <a:bodyPr/>
                    <a:lstStyle/>
                    <a:p>
                      <a:r>
                        <a:rPr lang="en-US" b="1" dirty="0">
                          <a:solidFill>
                            <a:schemeClr val="tx1"/>
                          </a:solidFill>
                        </a:rPr>
                        <a:t>Measure/method</a:t>
                      </a:r>
                    </a:p>
                  </a:txBody>
                  <a:tcPr marL="92421" marR="92421"/>
                </a:tc>
                <a:tc>
                  <a:txBody>
                    <a:bodyPr/>
                    <a:lstStyle/>
                    <a:p>
                      <a:r>
                        <a:rPr lang="en-US" dirty="0"/>
                        <a:t>Correlation coefficient; Cohen’s kappa</a:t>
                      </a:r>
                    </a:p>
                  </a:txBody>
                  <a:tcPr marL="92421" marR="92421"/>
                </a:tc>
                <a:tc>
                  <a:txBody>
                    <a:bodyPr/>
                    <a:lstStyle/>
                    <a:p>
                      <a:r>
                        <a:rPr lang="en-US" dirty="0"/>
                        <a:t>Correlation coefficient; subtracting</a:t>
                      </a:r>
                      <a:r>
                        <a:rPr lang="en-US" baseline="0" dirty="0"/>
                        <a:t> 1 – r = estimate of random error</a:t>
                      </a:r>
                      <a:endParaRPr lang="en-US" dirty="0"/>
                    </a:p>
                  </a:txBody>
                  <a:tcPr marL="92421" marR="92421"/>
                </a:tc>
                <a:tc>
                  <a:txBody>
                    <a:bodyPr/>
                    <a:lstStyle/>
                    <a:p>
                      <a:r>
                        <a:rPr lang="en-US" dirty="0"/>
                        <a:t>Cronbach’s alpha; Internal consistency</a:t>
                      </a:r>
                    </a:p>
                  </a:txBody>
                  <a:tcPr marL="92421" marR="92421"/>
                </a:tc>
                <a:extLst>
                  <a:ext uri="{0D108BD9-81ED-4DB2-BD59-A6C34878D82A}">
                    <a16:rowId xmlns:a16="http://schemas.microsoft.com/office/drawing/2014/main" val="10002"/>
                  </a:ext>
                </a:extLst>
              </a:tr>
            </a:tbl>
          </a:graphicData>
        </a:graphic>
      </p:graphicFrame>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25</a:t>
            </a:fld>
            <a:endParaRPr lang="en-US" dirty="0"/>
          </a:p>
        </p:txBody>
      </p:sp>
    </p:spTree>
    <p:extLst>
      <p:ext uri="{BB962C8B-B14F-4D97-AF65-F5344CB8AC3E}">
        <p14:creationId xmlns:p14="http://schemas.microsoft.com/office/powerpoint/2010/main" val="814090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Measurement error</a:t>
            </a:r>
          </a:p>
        </p:txBody>
      </p:sp>
      <p:sp>
        <p:nvSpPr>
          <p:cNvPr id="3" name="Content Placeholder 2"/>
          <p:cNvSpPr>
            <a:spLocks noGrp="1"/>
          </p:cNvSpPr>
          <p:nvPr>
            <p:ph idx="1"/>
          </p:nvPr>
        </p:nvSpPr>
        <p:spPr>
          <a:xfrm>
            <a:off x="457200" y="1417638"/>
            <a:ext cx="8229600" cy="4525963"/>
          </a:xfrm>
        </p:spPr>
        <p:txBody>
          <a:bodyPr/>
          <a:lstStyle/>
          <a:p>
            <a:pPr>
              <a:buClr>
                <a:schemeClr val="accent1"/>
              </a:buClr>
            </a:pPr>
            <a:r>
              <a:rPr lang="en-US" dirty="0"/>
              <a:t>The difference between the true value of a parameter and the value estimated using a measure</a:t>
            </a:r>
          </a:p>
          <a:p>
            <a:pPr>
              <a:buClr>
                <a:schemeClr val="accent1"/>
              </a:buClr>
            </a:pPr>
            <a:r>
              <a:rPr lang="en-US" dirty="0"/>
              <a:t>Often reported in studies that assess the validity of a self-report measure relative to an objective marker</a:t>
            </a:r>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26</a:t>
            </a:fld>
            <a:endParaRPr lang="en-US" dirty="0"/>
          </a:p>
        </p:txBody>
      </p:sp>
    </p:spTree>
    <p:extLst>
      <p:ext uri="{BB962C8B-B14F-4D97-AF65-F5344CB8AC3E}">
        <p14:creationId xmlns:p14="http://schemas.microsoft.com/office/powerpoint/2010/main" val="623976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Measurement error</a:t>
            </a:r>
          </a:p>
        </p:txBody>
      </p:sp>
      <p:sp>
        <p:nvSpPr>
          <p:cNvPr id="3" name="Content Placeholder 2"/>
          <p:cNvSpPr>
            <a:spLocks noGrp="1"/>
          </p:cNvSpPr>
          <p:nvPr>
            <p:ph idx="1"/>
          </p:nvPr>
        </p:nvSpPr>
        <p:spPr>
          <a:xfrm>
            <a:off x="457200" y="1417638"/>
            <a:ext cx="8229600" cy="4525963"/>
          </a:xfrm>
        </p:spPr>
        <p:txBody>
          <a:bodyPr/>
          <a:lstStyle/>
          <a:p>
            <a:pPr>
              <a:buClr>
                <a:schemeClr val="accent1"/>
              </a:buClr>
            </a:pPr>
            <a:r>
              <a:rPr lang="en-US" dirty="0">
                <a:solidFill>
                  <a:schemeClr val="accent1"/>
                </a:solidFill>
              </a:rPr>
              <a:t>Random error</a:t>
            </a:r>
          </a:p>
          <a:p>
            <a:pPr lvl="1">
              <a:buClr>
                <a:schemeClr val="accent1"/>
              </a:buClr>
            </a:pPr>
            <a:r>
              <a:rPr lang="en-US" dirty="0"/>
              <a:t>May be in the direction of under- or over-reporting; errors average to zero if there are sufficient repeat measures</a:t>
            </a:r>
          </a:p>
          <a:p>
            <a:pPr lvl="1">
              <a:buClr>
                <a:schemeClr val="accent1"/>
              </a:buClr>
            </a:pPr>
            <a:r>
              <a:rPr lang="en-US" dirty="0"/>
              <a:t>Main source: day-to-day variation (affects short-term instruments)</a:t>
            </a:r>
          </a:p>
          <a:p>
            <a:pPr lvl="1">
              <a:buClr>
                <a:schemeClr val="accent1"/>
              </a:buClr>
            </a:pPr>
            <a:r>
              <a:rPr lang="en-US" dirty="0"/>
              <a:t>Related to reliability</a:t>
            </a:r>
          </a:p>
          <a:p>
            <a:endParaRPr lang="en-US" dirty="0"/>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27</a:t>
            </a:fld>
            <a:endParaRPr lang="en-US" dirty="0"/>
          </a:p>
        </p:txBody>
      </p:sp>
    </p:spTree>
    <p:extLst>
      <p:ext uri="{BB962C8B-B14F-4D97-AF65-F5344CB8AC3E}">
        <p14:creationId xmlns:p14="http://schemas.microsoft.com/office/powerpoint/2010/main" val="947573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Measurement error</a:t>
            </a:r>
          </a:p>
        </p:txBody>
      </p:sp>
      <p:sp>
        <p:nvSpPr>
          <p:cNvPr id="3" name="Content Placeholder 2"/>
          <p:cNvSpPr>
            <a:spLocks noGrp="1"/>
          </p:cNvSpPr>
          <p:nvPr>
            <p:ph idx="1"/>
          </p:nvPr>
        </p:nvSpPr>
        <p:spPr>
          <a:xfrm>
            <a:off x="457200" y="1430338"/>
            <a:ext cx="8229600" cy="4525963"/>
          </a:xfrm>
        </p:spPr>
        <p:txBody>
          <a:bodyPr/>
          <a:lstStyle/>
          <a:p>
            <a:pPr>
              <a:buClr>
                <a:schemeClr val="accent1"/>
              </a:buClr>
            </a:pPr>
            <a:r>
              <a:rPr lang="en-US" dirty="0">
                <a:solidFill>
                  <a:schemeClr val="accent1"/>
                </a:solidFill>
              </a:rPr>
              <a:t>Systematic error </a:t>
            </a:r>
            <a:r>
              <a:rPr lang="en-US" dirty="0"/>
              <a:t>(also known as bias) </a:t>
            </a:r>
          </a:p>
          <a:p>
            <a:pPr lvl="1">
              <a:buClr>
                <a:schemeClr val="accent1"/>
              </a:buClr>
            </a:pPr>
            <a:r>
              <a:rPr lang="en-US" dirty="0"/>
              <a:t>In a consistent direction; errors do not average to zero, even with many repeat measures</a:t>
            </a:r>
          </a:p>
          <a:p>
            <a:pPr lvl="1">
              <a:buClr>
                <a:schemeClr val="accent1"/>
              </a:buClr>
            </a:pPr>
            <a:r>
              <a:rPr lang="en-US" dirty="0"/>
              <a:t>Main sources: recall and reactivity biases, social desirability bias, body weight status, complexity of diet</a:t>
            </a:r>
          </a:p>
          <a:p>
            <a:pPr lvl="1">
              <a:buClr>
                <a:schemeClr val="accent1"/>
              </a:buClr>
            </a:pPr>
            <a:r>
              <a:rPr lang="en-US" dirty="0"/>
              <a:t>Related to validity</a:t>
            </a:r>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28</a:t>
            </a:fld>
            <a:endParaRPr lang="en-US" dirty="0"/>
          </a:p>
        </p:txBody>
      </p:sp>
    </p:spTree>
    <p:extLst>
      <p:ext uri="{BB962C8B-B14F-4D97-AF65-F5344CB8AC3E}">
        <p14:creationId xmlns:p14="http://schemas.microsoft.com/office/powerpoint/2010/main" val="830506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Validation studies</a:t>
            </a:r>
          </a:p>
        </p:txBody>
      </p:sp>
      <p:sp>
        <p:nvSpPr>
          <p:cNvPr id="3" name="Content Placeholder 2"/>
          <p:cNvSpPr>
            <a:spLocks noGrp="1"/>
          </p:cNvSpPr>
          <p:nvPr>
            <p:ph idx="1"/>
          </p:nvPr>
        </p:nvSpPr>
        <p:spPr>
          <a:xfrm>
            <a:off x="457200" y="1417638"/>
            <a:ext cx="8229600" cy="4525963"/>
          </a:xfrm>
        </p:spPr>
        <p:txBody>
          <a:bodyPr/>
          <a:lstStyle/>
          <a:p>
            <a:pPr>
              <a:buClr>
                <a:schemeClr val="accent1"/>
              </a:buClr>
            </a:pPr>
            <a:r>
              <a:rPr lang="en-US" dirty="0"/>
              <a:t>Studies using recovery biomarkers as a marker of true intake indicate that:</a:t>
            </a:r>
          </a:p>
          <a:p>
            <a:pPr lvl="1">
              <a:buClr>
                <a:schemeClr val="accent1"/>
              </a:buClr>
            </a:pPr>
            <a:r>
              <a:rPr lang="en-US" dirty="0"/>
              <a:t>Data collected using FFQs are affected by bias to a greater extent than data collected using recalls</a:t>
            </a:r>
          </a:p>
          <a:p>
            <a:pPr lvl="1">
              <a:buClr>
                <a:schemeClr val="accent1"/>
              </a:buClr>
            </a:pPr>
            <a:r>
              <a:rPr lang="en-US" dirty="0"/>
              <a:t>Bias is associated with body mass index</a:t>
            </a:r>
          </a:p>
          <a:p>
            <a:pPr lvl="2">
              <a:buClr>
                <a:schemeClr val="accent1"/>
              </a:buClr>
              <a:buFont typeface="Arial" panose="020B0604020202020204" pitchFamily="34" charset="0"/>
              <a:buChar char="•"/>
            </a:pPr>
            <a:r>
              <a:rPr lang="en-US" sz="2800" dirty="0"/>
              <a:t>Complicates comparisons of intake in relation to body mass index and other factors (e.g., race/ethnicity) that may be correlated with body mass index</a:t>
            </a:r>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29</a:t>
            </a:fld>
            <a:endParaRPr lang="en-US" dirty="0"/>
          </a:p>
        </p:txBody>
      </p:sp>
    </p:spTree>
    <p:extLst>
      <p:ext uri="{BB962C8B-B14F-4D97-AF65-F5344CB8AC3E}">
        <p14:creationId xmlns:p14="http://schemas.microsoft.com/office/powerpoint/2010/main" val="260923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A3418E"/>
                </a:solidFill>
              </a:rPr>
              <a:t>Measures Registry User Guides	</a:t>
            </a:r>
          </a:p>
        </p:txBody>
      </p:sp>
      <p:sp>
        <p:nvSpPr>
          <p:cNvPr id="3" name="Content Placeholder 2"/>
          <p:cNvSpPr>
            <a:spLocks noGrp="1"/>
          </p:cNvSpPr>
          <p:nvPr>
            <p:ph idx="1"/>
          </p:nvPr>
        </p:nvSpPr>
        <p:spPr>
          <a:xfrm>
            <a:off x="457200" y="1168400"/>
            <a:ext cx="8229600" cy="4525963"/>
          </a:xfrm>
        </p:spPr>
        <p:txBody>
          <a:bodyPr/>
          <a:lstStyle/>
          <a:p>
            <a:pPr>
              <a:buClr>
                <a:srgbClr val="A3418E"/>
              </a:buClr>
            </a:pPr>
            <a:r>
              <a:rPr lang="en-US" sz="2800" dirty="0"/>
              <a:t>Designed to:</a:t>
            </a:r>
          </a:p>
          <a:p>
            <a:pPr lvl="1">
              <a:buClr>
                <a:srgbClr val="A3418E"/>
              </a:buClr>
            </a:pPr>
            <a:r>
              <a:rPr lang="en-US" sz="2400" dirty="0">
                <a:solidFill>
                  <a:schemeClr val="tx1"/>
                </a:solidFill>
              </a:rPr>
              <a:t>Provide an overview of measurement</a:t>
            </a:r>
          </a:p>
          <a:p>
            <a:pPr lvl="1">
              <a:buClr>
                <a:srgbClr val="A3418E"/>
              </a:buClr>
            </a:pPr>
            <a:r>
              <a:rPr lang="en-US" sz="2400" dirty="0">
                <a:solidFill>
                  <a:schemeClr val="tx1"/>
                </a:solidFill>
              </a:rPr>
              <a:t>Describe general principles of measurement selection</a:t>
            </a:r>
          </a:p>
          <a:p>
            <a:pPr lvl="1">
              <a:buClr>
                <a:srgbClr val="A3418E"/>
              </a:buClr>
            </a:pPr>
            <a:r>
              <a:rPr lang="en-US" sz="2400" dirty="0">
                <a:solidFill>
                  <a:schemeClr val="tx1"/>
                </a:solidFill>
              </a:rPr>
              <a:t>Present case studies to walk users through the process of using the Measures Registry to select appropriate measures </a:t>
            </a:r>
          </a:p>
          <a:p>
            <a:pPr lvl="1">
              <a:buClr>
                <a:srgbClr val="A3418E"/>
              </a:buClr>
            </a:pPr>
            <a:r>
              <a:rPr lang="en-US" sz="2400" dirty="0">
                <a:solidFill>
                  <a:schemeClr val="tx1"/>
                </a:solidFill>
              </a:rPr>
              <a:t>Direct researchers and practitioners to additional resources</a:t>
            </a:r>
            <a:endParaRPr lang="en-US" sz="1800" dirty="0"/>
          </a:p>
          <a:p>
            <a:pPr>
              <a:buClr>
                <a:srgbClr val="A3418E"/>
              </a:buClr>
            </a:pPr>
            <a:r>
              <a:rPr lang="en-US" sz="2800" dirty="0"/>
              <a:t>Aim to help move the field forward by fostering more consistent use of measures, which will allow for standardization, meta-analyses, and synthesis</a:t>
            </a:r>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3</a:t>
            </a:fld>
            <a:endParaRPr lang="en-US" dirty="0"/>
          </a:p>
        </p:txBody>
      </p:sp>
    </p:spTree>
    <p:extLst>
      <p:ext uri="{BB962C8B-B14F-4D97-AF65-F5344CB8AC3E}">
        <p14:creationId xmlns:p14="http://schemas.microsoft.com/office/powerpoint/2010/main" val="3792443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203"/>
            <a:ext cx="8229600" cy="1143000"/>
          </a:xfrm>
        </p:spPr>
        <p:txBody>
          <a:bodyPr/>
          <a:lstStyle/>
          <a:p>
            <a:r>
              <a:rPr lang="en-US" sz="3200" dirty="0">
                <a:solidFill>
                  <a:schemeClr val="accent1"/>
                </a:solidFill>
              </a:rPr>
              <a:t>Measurement characteristics and the </a:t>
            </a:r>
            <a:br>
              <a:rPr lang="en-US" sz="3200" dirty="0">
                <a:solidFill>
                  <a:schemeClr val="accent1"/>
                </a:solidFill>
              </a:rPr>
            </a:br>
            <a:r>
              <a:rPr lang="en-US" sz="3200" dirty="0">
                <a:solidFill>
                  <a:schemeClr val="accent1"/>
                </a:solidFill>
              </a:rPr>
              <a:t>Measures Registry</a:t>
            </a:r>
          </a:p>
        </p:txBody>
      </p:sp>
      <p:sp>
        <p:nvSpPr>
          <p:cNvPr id="3" name="Content Placeholder 2"/>
          <p:cNvSpPr>
            <a:spLocks noGrp="1"/>
          </p:cNvSpPr>
          <p:nvPr>
            <p:ph idx="1"/>
          </p:nvPr>
        </p:nvSpPr>
        <p:spPr/>
        <p:txBody>
          <a:bodyPr/>
          <a:lstStyle/>
          <a:p>
            <a:pPr>
              <a:buClr>
                <a:schemeClr val="accent1"/>
              </a:buClr>
            </a:pPr>
            <a:r>
              <a:rPr lang="en-US" dirty="0"/>
              <a:t>The Measures Registry provides an overview of methods and tools described in published literature, including an overview of evaluations of validity and reliability</a:t>
            </a:r>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30</a:t>
            </a:fld>
            <a:endParaRPr lang="en-US" dirty="0"/>
          </a:p>
        </p:txBody>
      </p:sp>
    </p:spTree>
    <p:extLst>
      <p:ext uri="{BB962C8B-B14F-4D97-AF65-F5344CB8AC3E}">
        <p14:creationId xmlns:p14="http://schemas.microsoft.com/office/powerpoint/2010/main" val="628249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203"/>
            <a:ext cx="8229600" cy="1143000"/>
          </a:xfrm>
        </p:spPr>
        <p:txBody>
          <a:bodyPr/>
          <a:lstStyle/>
          <a:p>
            <a:r>
              <a:rPr lang="en-US" sz="3200" dirty="0">
                <a:solidFill>
                  <a:schemeClr val="accent1"/>
                </a:solidFill>
              </a:rPr>
              <a:t>Measurement characteristics and the </a:t>
            </a:r>
            <a:br>
              <a:rPr lang="en-US" sz="3200" dirty="0">
                <a:solidFill>
                  <a:schemeClr val="accent1"/>
                </a:solidFill>
              </a:rPr>
            </a:br>
            <a:r>
              <a:rPr lang="en-US" sz="3200" dirty="0">
                <a:solidFill>
                  <a:schemeClr val="accent1"/>
                </a:solidFill>
              </a:rPr>
              <a:t>Measures Registry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0200"/>
            <a:ext cx="9144000" cy="3643513"/>
          </a:xfrm>
          <a:prstGeom prst="rect">
            <a:avLst/>
          </a:prstGeom>
        </p:spPr>
      </p:pic>
      <p:sp>
        <p:nvSpPr>
          <p:cNvPr id="3" name="Slide Number Placeholder 2"/>
          <p:cNvSpPr>
            <a:spLocks noGrp="1"/>
          </p:cNvSpPr>
          <p:nvPr>
            <p:ph type="sldNum" sz="quarter" idx="10"/>
          </p:nvPr>
        </p:nvSpPr>
        <p:spPr/>
        <p:txBody>
          <a:bodyPr/>
          <a:lstStyle/>
          <a:p>
            <a:pPr>
              <a:defRPr/>
            </a:pPr>
            <a:fld id="{8EA45495-9E47-804A-BFAC-1E2103F30733}" type="slidenum">
              <a:rPr lang="en-US" smtClean="0"/>
              <a:pPr>
                <a:defRPr/>
              </a:pPr>
              <a:t>31</a:t>
            </a:fld>
            <a:endParaRPr lang="en-US" dirty="0"/>
          </a:p>
        </p:txBody>
      </p:sp>
    </p:spTree>
    <p:extLst>
      <p:ext uri="{BB962C8B-B14F-4D97-AF65-F5344CB8AC3E}">
        <p14:creationId xmlns:p14="http://schemas.microsoft.com/office/powerpoint/2010/main" val="1970200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409" b="15518"/>
          <a:stretch/>
        </p:blipFill>
        <p:spPr>
          <a:xfrm>
            <a:off x="1" y="0"/>
            <a:ext cx="9143999" cy="4999148"/>
          </a:xfrm>
          <a:prstGeom prst="rect">
            <a:avLst/>
          </a:prstGeom>
        </p:spPr>
      </p:pic>
      <p:sp>
        <p:nvSpPr>
          <p:cNvPr id="2" name="Title 1"/>
          <p:cNvSpPr>
            <a:spLocks noGrp="1"/>
          </p:cNvSpPr>
          <p:nvPr>
            <p:ph type="ctrTitle"/>
          </p:nvPr>
        </p:nvSpPr>
        <p:spPr>
          <a:xfrm>
            <a:off x="483948" y="5177743"/>
            <a:ext cx="8176103" cy="1236440"/>
          </a:xfrm>
          <a:noFill/>
        </p:spPr>
        <p:txBody>
          <a:bodyPr>
            <a:normAutofit/>
          </a:bodyPr>
          <a:lstStyle/>
          <a:p>
            <a:pPr algn="l"/>
            <a:r>
              <a:rPr lang="en-US" dirty="0">
                <a:solidFill>
                  <a:schemeClr val="accent2"/>
                </a:solidFill>
              </a:rPr>
              <a:t>Measuring Individual Diet</a:t>
            </a:r>
          </a:p>
        </p:txBody>
      </p:sp>
    </p:spTree>
    <p:extLst>
      <p:ext uri="{BB962C8B-B14F-4D97-AF65-F5344CB8AC3E}">
        <p14:creationId xmlns:p14="http://schemas.microsoft.com/office/powerpoint/2010/main" val="2387883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Measures of individual diet</a:t>
            </a:r>
          </a:p>
        </p:txBody>
      </p:sp>
      <p:sp>
        <p:nvSpPr>
          <p:cNvPr id="3" name="Content Placeholder 2"/>
          <p:cNvSpPr>
            <a:spLocks noGrp="1"/>
          </p:cNvSpPr>
          <p:nvPr>
            <p:ph idx="1"/>
          </p:nvPr>
        </p:nvSpPr>
        <p:spPr>
          <a:xfrm>
            <a:off x="457200" y="1155700"/>
            <a:ext cx="8229600" cy="4525963"/>
          </a:xfrm>
        </p:spPr>
        <p:txBody>
          <a:bodyPr/>
          <a:lstStyle/>
          <a:p>
            <a:pPr>
              <a:buClr>
                <a:schemeClr val="accent1"/>
              </a:buClr>
            </a:pPr>
            <a:r>
              <a:rPr lang="en-US" i="1" dirty="0">
                <a:solidFill>
                  <a:schemeClr val="tx1"/>
                </a:solidFill>
              </a:rPr>
              <a:t>Measures,</a:t>
            </a:r>
            <a:r>
              <a:rPr lang="en-US" dirty="0">
                <a:solidFill>
                  <a:srgbClr val="C00000"/>
                </a:solidFill>
              </a:rPr>
              <a:t> </a:t>
            </a:r>
            <a:r>
              <a:rPr lang="en-US" dirty="0"/>
              <a:t>an umbrella for:</a:t>
            </a:r>
            <a:endParaRPr lang="en-US" b="1" dirty="0">
              <a:solidFill>
                <a:schemeClr val="tx1"/>
              </a:solidFill>
            </a:endParaRPr>
          </a:p>
          <a:p>
            <a:pPr lvl="1">
              <a:buClr>
                <a:schemeClr val="accent1"/>
              </a:buClr>
            </a:pPr>
            <a:r>
              <a:rPr lang="en-US" b="1" dirty="0">
                <a:solidFill>
                  <a:schemeClr val="tx1"/>
                </a:solidFill>
              </a:rPr>
              <a:t>Methods: </a:t>
            </a:r>
            <a:r>
              <a:rPr lang="en-US" dirty="0">
                <a:solidFill>
                  <a:schemeClr val="tx1"/>
                </a:solidFill>
              </a:rPr>
              <a:t>e.g., 24-hour dietary recall, food frequency questionnaire, screener</a:t>
            </a:r>
            <a:endParaRPr lang="en-US" b="1" dirty="0">
              <a:solidFill>
                <a:schemeClr val="tx1"/>
              </a:solidFill>
            </a:endParaRPr>
          </a:p>
          <a:p>
            <a:pPr lvl="1">
              <a:buClr>
                <a:schemeClr val="accent1"/>
              </a:buClr>
            </a:pPr>
            <a:r>
              <a:rPr lang="en-US" b="1" dirty="0">
                <a:solidFill>
                  <a:schemeClr val="tx1"/>
                </a:solidFill>
              </a:rPr>
              <a:t>Tools</a:t>
            </a:r>
            <a:r>
              <a:rPr lang="en-US" b="1" dirty="0"/>
              <a:t>: </a:t>
            </a:r>
            <a:r>
              <a:rPr lang="en-US" dirty="0"/>
              <a:t>e.g., Automated Self-Administered 24-hour Dietary Assessment Tool, Diet History Questionnaire, calcium screener</a:t>
            </a:r>
          </a:p>
          <a:p>
            <a:pPr lvl="1"/>
            <a:endParaRPr lang="en-US" dirty="0"/>
          </a:p>
          <a:p>
            <a:pPr lvl="1"/>
            <a:endParaRPr lang="en-US" dirty="0"/>
          </a:p>
          <a:p>
            <a:endParaRPr lang="en-US" dirty="0"/>
          </a:p>
        </p:txBody>
      </p:sp>
      <p:pic>
        <p:nvPicPr>
          <p:cNvPr id="4" name="Picture 3"/>
          <p:cNvPicPr>
            <a:picLocks noChangeAspect="1"/>
          </p:cNvPicPr>
          <p:nvPr/>
        </p:nvPicPr>
        <p:blipFill>
          <a:blip r:embed="rId3"/>
          <a:stretch>
            <a:fillRect/>
          </a:stretch>
        </p:blipFill>
        <p:spPr>
          <a:xfrm>
            <a:off x="7030387" y="4240176"/>
            <a:ext cx="1952662" cy="1677545"/>
          </a:xfrm>
          <a:prstGeom prst="rect">
            <a:avLst/>
          </a:prstGeom>
        </p:spPr>
      </p:pic>
      <p:sp>
        <p:nvSpPr>
          <p:cNvPr id="5" name="Slide Number Placeholder 4"/>
          <p:cNvSpPr>
            <a:spLocks noGrp="1"/>
          </p:cNvSpPr>
          <p:nvPr>
            <p:ph type="sldNum" sz="quarter" idx="10"/>
          </p:nvPr>
        </p:nvSpPr>
        <p:spPr/>
        <p:txBody>
          <a:bodyPr/>
          <a:lstStyle/>
          <a:p>
            <a:pPr>
              <a:defRPr/>
            </a:pPr>
            <a:fld id="{8EA45495-9E47-804A-BFAC-1E2103F30733}" type="slidenum">
              <a:rPr lang="en-US" smtClean="0"/>
              <a:pPr>
                <a:defRPr/>
              </a:pPr>
              <a:t>33</a:t>
            </a:fld>
            <a:endParaRPr lang="en-US" dirty="0"/>
          </a:p>
        </p:txBody>
      </p:sp>
    </p:spTree>
    <p:extLst>
      <p:ext uri="{BB962C8B-B14F-4D97-AF65-F5344CB8AC3E}">
        <p14:creationId xmlns:p14="http://schemas.microsoft.com/office/powerpoint/2010/main" val="1082103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accent1"/>
                </a:solidFill>
              </a:rPr>
              <a:t>Objective versus self-report measures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66762139"/>
              </p:ext>
            </p:extLst>
          </p:nvPr>
        </p:nvGraphicFramePr>
        <p:xfrm>
          <a:off x="457200" y="1130300"/>
          <a:ext cx="8229600" cy="4577080"/>
        </p:xfrm>
        <a:graphic>
          <a:graphicData uri="http://schemas.openxmlformats.org/drawingml/2006/table">
            <a:tbl>
              <a:tblPr firstRow="1" bandRow="1">
                <a:tableStyleId>{21E4AEA4-8DFA-4A89-87EB-49C32662AFE0}</a:tableStyleId>
              </a:tblPr>
              <a:tblGrid>
                <a:gridCol w="1574800">
                  <a:extLst>
                    <a:ext uri="{9D8B030D-6E8A-4147-A177-3AD203B41FA5}">
                      <a16:colId xmlns:a16="http://schemas.microsoft.com/office/drawing/2014/main" val="738265740"/>
                    </a:ext>
                  </a:extLst>
                </a:gridCol>
                <a:gridCol w="3190240">
                  <a:extLst>
                    <a:ext uri="{9D8B030D-6E8A-4147-A177-3AD203B41FA5}">
                      <a16:colId xmlns:a16="http://schemas.microsoft.com/office/drawing/2014/main" val="3599402120"/>
                    </a:ext>
                  </a:extLst>
                </a:gridCol>
                <a:gridCol w="3464560">
                  <a:extLst>
                    <a:ext uri="{9D8B030D-6E8A-4147-A177-3AD203B41FA5}">
                      <a16:colId xmlns:a16="http://schemas.microsoft.com/office/drawing/2014/main" val="664292155"/>
                    </a:ext>
                  </a:extLst>
                </a:gridCol>
              </a:tblGrid>
              <a:tr h="370840">
                <a:tc>
                  <a:txBody>
                    <a:bodyPr/>
                    <a:lstStyle/>
                    <a:p>
                      <a:endParaRPr lang="en-CA" sz="1400" dirty="0"/>
                    </a:p>
                  </a:txBody>
                  <a:tcPr/>
                </a:tc>
                <a:tc>
                  <a:txBody>
                    <a:bodyPr/>
                    <a:lstStyle/>
                    <a:p>
                      <a:r>
                        <a:rPr lang="en-CA" sz="1800" dirty="0"/>
                        <a:t>Objective measures</a:t>
                      </a:r>
                    </a:p>
                  </a:txBody>
                  <a:tcPr/>
                </a:tc>
                <a:tc>
                  <a:txBody>
                    <a:bodyPr/>
                    <a:lstStyle/>
                    <a:p>
                      <a:r>
                        <a:rPr lang="en-CA" sz="1800" dirty="0"/>
                        <a:t>Self-report measures</a:t>
                      </a:r>
                    </a:p>
                  </a:txBody>
                  <a:tcPr/>
                </a:tc>
                <a:extLst>
                  <a:ext uri="{0D108BD9-81ED-4DB2-BD59-A6C34878D82A}">
                    <a16:rowId xmlns:a16="http://schemas.microsoft.com/office/drawing/2014/main" val="2319806804"/>
                  </a:ext>
                </a:extLst>
              </a:tr>
              <a:tr h="370840">
                <a:tc>
                  <a:txBody>
                    <a:bodyPr/>
                    <a:lstStyle/>
                    <a:p>
                      <a:pPr marL="0" indent="0">
                        <a:buFont typeface="Arial" panose="020B0604020202020204" pitchFamily="34" charset="0"/>
                        <a:buNone/>
                      </a:pPr>
                      <a:r>
                        <a:rPr lang="en-CA" sz="1400" b="1" dirty="0">
                          <a:solidFill>
                            <a:schemeClr val="tx1"/>
                          </a:solidFill>
                        </a:rPr>
                        <a:t>Examples</a:t>
                      </a:r>
                      <a:endParaRPr lang="en-CA" sz="1400" b="1" i="1" dirty="0">
                        <a:solidFill>
                          <a:schemeClr val="tx1"/>
                        </a:solidFill>
                      </a:endParaRPr>
                    </a:p>
                  </a:txBody>
                  <a:tcPr/>
                </a:tc>
                <a:tc>
                  <a:txBody>
                    <a:bodyPr/>
                    <a:lstStyle/>
                    <a:p>
                      <a:pPr marL="285750" indent="-285750">
                        <a:buFont typeface="Arial" panose="020B0604020202020204" pitchFamily="34" charset="0"/>
                        <a:buChar char="•"/>
                      </a:pPr>
                      <a:r>
                        <a:rPr lang="en-CA" sz="1400" dirty="0"/>
                        <a:t>Recovery biomarkers</a:t>
                      </a:r>
                    </a:p>
                    <a:p>
                      <a:pPr marL="285750" indent="-285750">
                        <a:buFont typeface="Arial" panose="020B0604020202020204" pitchFamily="34" charset="0"/>
                        <a:buChar char="•"/>
                      </a:pPr>
                      <a:r>
                        <a:rPr lang="en-CA" sz="1400" dirty="0"/>
                        <a:t>Observation</a:t>
                      </a:r>
                    </a:p>
                  </a:txBody>
                  <a:tcPr/>
                </a:tc>
                <a:tc>
                  <a:txBody>
                    <a:bodyPr/>
                    <a:lstStyle/>
                    <a:p>
                      <a:pPr marL="285750" indent="-285750">
                        <a:buFont typeface="Arial" panose="020B0604020202020204" pitchFamily="34" charset="0"/>
                        <a:buChar char="•"/>
                      </a:pPr>
                      <a:r>
                        <a:rPr lang="en-CA" sz="1400" dirty="0"/>
                        <a:t>24-hour dietary recalls</a:t>
                      </a:r>
                    </a:p>
                    <a:p>
                      <a:pPr marL="285750" indent="-285750">
                        <a:buFont typeface="Arial" panose="020B0604020202020204" pitchFamily="34" charset="0"/>
                        <a:buChar char="•"/>
                      </a:pPr>
                      <a:r>
                        <a:rPr lang="en-CA" sz="1400" dirty="0"/>
                        <a:t>Food records/diaries</a:t>
                      </a:r>
                    </a:p>
                    <a:p>
                      <a:pPr marL="285750" indent="-285750">
                        <a:buFont typeface="Arial" panose="020B0604020202020204" pitchFamily="34" charset="0"/>
                        <a:buChar char="•"/>
                      </a:pPr>
                      <a:r>
                        <a:rPr lang="en-CA" sz="1400" dirty="0"/>
                        <a:t>Food frequency questionnaires</a:t>
                      </a:r>
                    </a:p>
                    <a:p>
                      <a:pPr marL="285750" indent="-285750">
                        <a:buFont typeface="Arial" panose="020B0604020202020204" pitchFamily="34" charset="0"/>
                        <a:buChar char="•"/>
                      </a:pPr>
                      <a:r>
                        <a:rPr lang="en-CA" sz="1400" dirty="0"/>
                        <a:t>Screeners</a:t>
                      </a:r>
                    </a:p>
                    <a:p>
                      <a:pPr marL="285750" indent="-285750">
                        <a:buFont typeface="Arial" panose="020B0604020202020204" pitchFamily="34" charset="0"/>
                        <a:buChar char="•"/>
                      </a:pPr>
                      <a:r>
                        <a:rPr lang="en-CA" sz="1400" dirty="0"/>
                        <a:t>Measures of related dietary behaviors</a:t>
                      </a:r>
                      <a:endParaRPr lang="en-CA" sz="1400" dirty="0">
                        <a:solidFill>
                          <a:schemeClr val="tx1"/>
                        </a:solidFill>
                      </a:endParaRPr>
                    </a:p>
                  </a:txBody>
                  <a:tcPr/>
                </a:tc>
                <a:extLst>
                  <a:ext uri="{0D108BD9-81ED-4DB2-BD59-A6C34878D82A}">
                    <a16:rowId xmlns:a16="http://schemas.microsoft.com/office/drawing/2014/main" val="10001"/>
                  </a:ext>
                </a:extLst>
              </a:tr>
              <a:tr h="370840">
                <a:tc>
                  <a:txBody>
                    <a:bodyPr/>
                    <a:lstStyle/>
                    <a:p>
                      <a:r>
                        <a:rPr lang="en-CA" sz="1400" b="1" dirty="0">
                          <a:solidFill>
                            <a:schemeClr val="tx1"/>
                          </a:solidFill>
                        </a:rPr>
                        <a:t>Strengths</a:t>
                      </a:r>
                      <a:endParaRPr lang="en-CA" sz="1400" b="1" i="1" dirty="0">
                        <a:solidFill>
                          <a:schemeClr val="tx1"/>
                        </a:solidFill>
                      </a:endParaRPr>
                    </a:p>
                  </a:txBody>
                  <a:tcPr/>
                </a:tc>
                <a:tc>
                  <a:txBody>
                    <a:bodyPr/>
                    <a:lstStyle/>
                    <a:p>
                      <a:pPr marL="285750" indent="-285750">
                        <a:buFont typeface="Arial" charset="0"/>
                        <a:buChar char="•"/>
                      </a:pPr>
                      <a:r>
                        <a:rPr lang="en-CA" sz="1400" baseline="0" dirty="0"/>
                        <a:t>P</a:t>
                      </a:r>
                      <a:r>
                        <a:rPr lang="en-CA" sz="1400" dirty="0"/>
                        <a:t>rovide estimates of true intake for energy</a:t>
                      </a:r>
                      <a:r>
                        <a:rPr lang="en-CA" sz="1400" baseline="0" dirty="0"/>
                        <a:t> and a few nutrients</a:t>
                      </a:r>
                    </a:p>
                    <a:p>
                      <a:pPr marL="742950" lvl="1" indent="-285750">
                        <a:buFont typeface="Arial" charset="0"/>
                        <a:buChar char="•"/>
                      </a:pPr>
                      <a:r>
                        <a:rPr lang="en-CA" sz="1400" baseline="0" dirty="0"/>
                        <a:t>Useful for assessing validity of self-report data</a:t>
                      </a:r>
                      <a:endParaRPr lang="en-CA" sz="1400" dirty="0">
                        <a:solidFill>
                          <a:schemeClr val="tx1"/>
                        </a:solidFill>
                      </a:endParaRPr>
                    </a:p>
                  </a:txBody>
                  <a:tcPr/>
                </a:tc>
                <a:tc>
                  <a:txBody>
                    <a:bodyPr/>
                    <a:lstStyle/>
                    <a:p>
                      <a:pPr marL="285750" indent="-285750">
                        <a:buFont typeface="Arial" charset="0"/>
                        <a:buChar char="•"/>
                      </a:pPr>
                      <a:r>
                        <a:rPr lang="en-CA" sz="1400" dirty="0"/>
                        <a:t>Allow for observation of eating patterns</a:t>
                      </a:r>
                      <a:r>
                        <a:rPr lang="en-CA" sz="1400" baseline="0" dirty="0"/>
                        <a:t> </a:t>
                      </a:r>
                    </a:p>
                    <a:p>
                      <a:pPr marL="285750" indent="-285750">
                        <a:buFont typeface="Arial" charset="0"/>
                        <a:buChar char="•"/>
                      </a:pPr>
                      <a:r>
                        <a:rPr lang="en-CA" sz="1400" baseline="0" dirty="0"/>
                        <a:t>Lower burden and cost and thus, higher feasibility</a:t>
                      </a:r>
                      <a:endParaRPr lang="en-CA" sz="1400" dirty="0"/>
                    </a:p>
                  </a:txBody>
                  <a:tcPr/>
                </a:tc>
                <a:extLst>
                  <a:ext uri="{0D108BD9-81ED-4DB2-BD59-A6C34878D82A}">
                    <a16:rowId xmlns:a16="http://schemas.microsoft.com/office/drawing/2014/main" val="2085481764"/>
                  </a:ext>
                </a:extLst>
              </a:tr>
              <a:tr h="370840">
                <a:tc>
                  <a:txBody>
                    <a:bodyPr/>
                    <a:lstStyle/>
                    <a:p>
                      <a:r>
                        <a:rPr lang="en-CA" sz="1400" b="1" dirty="0">
                          <a:solidFill>
                            <a:schemeClr val="tx1"/>
                          </a:solidFill>
                        </a:rPr>
                        <a:t>Weaknesses</a:t>
                      </a:r>
                      <a:endParaRPr lang="en-CA" sz="1400" b="1" i="1" dirty="0">
                        <a:solidFill>
                          <a:schemeClr val="tx1"/>
                        </a:solidFill>
                      </a:endParaRPr>
                    </a:p>
                  </a:txBody>
                  <a:tcPr/>
                </a:tc>
                <a:tc>
                  <a:txBody>
                    <a:bodyPr/>
                    <a:lstStyle/>
                    <a:p>
                      <a:pPr marL="285750" indent="-285750">
                        <a:buFont typeface="Arial" charset="0"/>
                        <a:buChar char="•"/>
                      </a:pPr>
                      <a:r>
                        <a:rPr lang="en-CA" sz="1400" dirty="0"/>
                        <a:t>Costly and burdensome</a:t>
                      </a:r>
                    </a:p>
                    <a:p>
                      <a:pPr marL="285750" indent="-285750">
                        <a:buFont typeface="Arial" charset="0"/>
                        <a:buChar char="•"/>
                      </a:pPr>
                      <a:r>
                        <a:rPr lang="en-CA" sz="1400" dirty="0"/>
                        <a:t>Do not capture what was actually consumed or context (e.g., where and when)</a:t>
                      </a:r>
                      <a:endParaRPr lang="en-CA" sz="1400" dirty="0">
                        <a:solidFill>
                          <a:schemeClr val="tx1"/>
                        </a:solidFill>
                      </a:endParaRPr>
                    </a:p>
                  </a:txBody>
                  <a:tcPr/>
                </a:tc>
                <a:tc>
                  <a:txBody>
                    <a:bodyPr/>
                    <a:lstStyle/>
                    <a:p>
                      <a:pPr marL="285750" indent="-285750">
                        <a:buFont typeface="Arial" charset="0"/>
                        <a:buChar char="•"/>
                      </a:pPr>
                      <a:r>
                        <a:rPr lang="en-CA" sz="1400" dirty="0"/>
                        <a:t>Prone to measurement error, sources and extent of which</a:t>
                      </a:r>
                      <a:r>
                        <a:rPr lang="en-CA" sz="1400" baseline="0" dirty="0"/>
                        <a:t> vary by method/tool</a:t>
                      </a:r>
                    </a:p>
                    <a:p>
                      <a:pPr marL="285750" indent="-285750">
                        <a:buFont typeface="Arial" charset="0"/>
                        <a:buChar char="•"/>
                      </a:pPr>
                      <a:endParaRPr lang="en-CA" sz="1400" dirty="0">
                        <a:solidFill>
                          <a:schemeClr val="tx1"/>
                        </a:solidFill>
                      </a:endParaRPr>
                    </a:p>
                  </a:txBody>
                  <a:tcPr/>
                </a:tc>
                <a:extLst>
                  <a:ext uri="{0D108BD9-81ED-4DB2-BD59-A6C34878D82A}">
                    <a16:rowId xmlns:a16="http://schemas.microsoft.com/office/drawing/2014/main" val="1657307718"/>
                  </a:ext>
                </a:extLst>
              </a:tr>
              <a:tr h="370840">
                <a:tc>
                  <a:txBody>
                    <a:bodyPr/>
                    <a:lstStyle/>
                    <a:p>
                      <a:pPr marL="0" indent="0">
                        <a:buFont typeface="Arial" panose="020B0604020202020204" pitchFamily="34" charset="0"/>
                        <a:buNone/>
                      </a:pPr>
                      <a:r>
                        <a:rPr lang="en-CA" sz="1400" b="1" i="0" dirty="0">
                          <a:solidFill>
                            <a:schemeClr val="tx1"/>
                          </a:solidFill>
                        </a:rPr>
                        <a:t>Areas of development</a:t>
                      </a:r>
                    </a:p>
                  </a:txBody>
                  <a:tcPr/>
                </a:tc>
                <a:tc>
                  <a:txBody>
                    <a:bodyPr/>
                    <a:lstStyle/>
                    <a:p>
                      <a:pPr marL="285750" indent="-285750">
                        <a:buFont typeface="Arial" panose="020B0604020202020204" pitchFamily="34" charset="0"/>
                        <a:buChar char="•"/>
                      </a:pPr>
                      <a:r>
                        <a:rPr lang="en-CA" sz="1400" dirty="0"/>
                        <a:t>Discovery of and methods for</a:t>
                      </a:r>
                      <a:r>
                        <a:rPr lang="en-CA" sz="1400" baseline="0" dirty="0"/>
                        <a:t> using</a:t>
                      </a:r>
                      <a:r>
                        <a:rPr lang="en-CA" sz="1400" dirty="0"/>
                        <a:t>:</a:t>
                      </a:r>
                    </a:p>
                    <a:p>
                      <a:pPr marL="742950" lvl="1" indent="-285750">
                        <a:buFont typeface="Arial" panose="020B0604020202020204" pitchFamily="34" charset="0"/>
                        <a:buChar char="•"/>
                      </a:pPr>
                      <a:r>
                        <a:rPr lang="en-CA" sz="1400" dirty="0"/>
                        <a:t>Concentration biomarkers</a:t>
                      </a:r>
                    </a:p>
                    <a:p>
                      <a:pPr marL="742950" lvl="1" indent="-285750">
                        <a:buFont typeface="Arial" panose="020B0604020202020204" pitchFamily="34" charset="0"/>
                        <a:buChar char="•"/>
                      </a:pPr>
                      <a:r>
                        <a:rPr lang="en-CA" sz="1400" dirty="0"/>
                        <a:t>Predictive biomarkers</a:t>
                      </a:r>
                    </a:p>
                    <a:p>
                      <a:pPr marL="742950" lvl="1" indent="-285750">
                        <a:buFont typeface="Arial" panose="020B0604020202020204" pitchFamily="34" charset="0"/>
                        <a:buChar char="•"/>
                      </a:pPr>
                      <a:r>
                        <a:rPr lang="en-CA" sz="1400" dirty="0"/>
                        <a:t>Metabolomics</a:t>
                      </a:r>
                    </a:p>
                    <a:p>
                      <a:pPr marL="742950" lvl="1" indent="-285750">
                        <a:buFont typeface="Arial" panose="020B0604020202020204" pitchFamily="34" charset="0"/>
                        <a:buChar char="•"/>
                      </a:pPr>
                      <a:r>
                        <a:rPr lang="en-CA" sz="1400" dirty="0"/>
                        <a:t>Skin carotenoids</a:t>
                      </a:r>
                    </a:p>
                  </a:txBody>
                  <a:tcPr/>
                </a:tc>
                <a:tc>
                  <a:txBody>
                    <a:bodyPr/>
                    <a:lstStyle/>
                    <a:p>
                      <a:pPr marL="285750" indent="-285750">
                        <a:buFont typeface="Arial" panose="020B0604020202020204" pitchFamily="34" charset="0"/>
                        <a:buChar char="•"/>
                      </a:pPr>
                      <a:r>
                        <a:rPr lang="en-CA" sz="1400" dirty="0">
                          <a:solidFill>
                            <a:schemeClr val="tx1"/>
                          </a:solidFill>
                        </a:rPr>
                        <a:t>Technological innovations:</a:t>
                      </a:r>
                    </a:p>
                    <a:p>
                      <a:pPr marL="742950" lvl="1" indent="-285750">
                        <a:buFont typeface="Arial" panose="020B0604020202020204" pitchFamily="34" charset="0"/>
                        <a:buChar char="•"/>
                      </a:pPr>
                      <a:r>
                        <a:rPr lang="en-CA" sz="1400" dirty="0">
                          <a:solidFill>
                            <a:schemeClr val="tx1"/>
                          </a:solidFill>
                        </a:rPr>
                        <a:t>Self-administered</a:t>
                      </a:r>
                      <a:r>
                        <a:rPr lang="en-CA" sz="1400" baseline="0" dirty="0">
                          <a:solidFill>
                            <a:schemeClr val="tx1"/>
                          </a:solidFill>
                        </a:rPr>
                        <a:t> 24-hour recalls</a:t>
                      </a:r>
                    </a:p>
                    <a:p>
                      <a:pPr marL="742950" lvl="1" indent="-285750">
                        <a:buFont typeface="Arial" panose="020B0604020202020204" pitchFamily="34" charset="0"/>
                        <a:buChar char="•"/>
                      </a:pPr>
                      <a:r>
                        <a:rPr lang="en-CA" sz="1400" baseline="0" dirty="0">
                          <a:solidFill>
                            <a:schemeClr val="tx1"/>
                          </a:solidFill>
                        </a:rPr>
                        <a:t>Mobile food records/diaries</a:t>
                      </a:r>
                    </a:p>
                  </a:txBody>
                  <a:tcPr/>
                </a:tc>
                <a:extLst>
                  <a:ext uri="{0D108BD9-81ED-4DB2-BD59-A6C34878D82A}">
                    <a16:rowId xmlns:a16="http://schemas.microsoft.com/office/drawing/2014/main" val="10004"/>
                  </a:ext>
                </a:extLst>
              </a:tr>
            </a:tbl>
          </a:graphicData>
        </a:graphic>
      </p:graphicFrame>
      <p:sp>
        <p:nvSpPr>
          <p:cNvPr id="3" name="Slide Number Placeholder 2"/>
          <p:cNvSpPr>
            <a:spLocks noGrp="1"/>
          </p:cNvSpPr>
          <p:nvPr>
            <p:ph type="sldNum" sz="quarter" idx="10"/>
          </p:nvPr>
        </p:nvSpPr>
        <p:spPr/>
        <p:txBody>
          <a:bodyPr/>
          <a:lstStyle/>
          <a:p>
            <a:pPr>
              <a:defRPr/>
            </a:pPr>
            <a:fld id="{8EA45495-9E47-804A-BFAC-1E2103F30733}" type="slidenum">
              <a:rPr lang="en-US" smtClean="0"/>
              <a:pPr>
                <a:defRPr/>
              </a:pPr>
              <a:t>34</a:t>
            </a:fld>
            <a:endParaRPr lang="en-US" dirty="0"/>
          </a:p>
        </p:txBody>
      </p:sp>
    </p:spTree>
    <p:extLst>
      <p:ext uri="{BB962C8B-B14F-4D97-AF65-F5344CB8AC3E}">
        <p14:creationId xmlns:p14="http://schemas.microsoft.com/office/powerpoint/2010/main" val="761864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Self-report measures</a:t>
            </a:r>
          </a:p>
        </p:txBody>
      </p:sp>
      <p:sp>
        <p:nvSpPr>
          <p:cNvPr id="3" name="Content Placeholder 2"/>
          <p:cNvSpPr>
            <a:spLocks noGrp="1"/>
          </p:cNvSpPr>
          <p:nvPr>
            <p:ph idx="1"/>
          </p:nvPr>
        </p:nvSpPr>
        <p:spPr>
          <a:xfrm>
            <a:off x="457200" y="1143000"/>
            <a:ext cx="8229600" cy="4525963"/>
          </a:xfrm>
        </p:spPr>
        <p:txBody>
          <a:bodyPr/>
          <a:lstStyle/>
          <a:p>
            <a:pPr>
              <a:buClr>
                <a:schemeClr val="accent1"/>
              </a:buClr>
            </a:pPr>
            <a:r>
              <a:rPr lang="en-US" dirty="0">
                <a:solidFill>
                  <a:schemeClr val="tx1"/>
                </a:solidFill>
              </a:rPr>
              <a:t>Categorize broadly as:</a:t>
            </a:r>
          </a:p>
          <a:p>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2404013129"/>
              </p:ext>
            </p:extLst>
          </p:nvPr>
        </p:nvGraphicFramePr>
        <p:xfrm>
          <a:off x="719528" y="2169909"/>
          <a:ext cx="7967271" cy="3499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35</a:t>
            </a:fld>
            <a:endParaRPr lang="en-US" dirty="0"/>
          </a:p>
        </p:txBody>
      </p:sp>
    </p:spTree>
    <p:extLst>
      <p:ext uri="{BB962C8B-B14F-4D97-AF65-F5344CB8AC3E}">
        <p14:creationId xmlns:p14="http://schemas.microsoft.com/office/powerpoint/2010/main" val="466484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chemeClr val="accent1"/>
                </a:solidFill>
              </a:rPr>
              <a:t>24-hour dietary recalls</a:t>
            </a:r>
          </a:p>
        </p:txBody>
      </p:sp>
      <p:sp>
        <p:nvSpPr>
          <p:cNvPr id="3" name="Content Placeholder 2"/>
          <p:cNvSpPr>
            <a:spLocks noGrp="1"/>
          </p:cNvSpPr>
          <p:nvPr>
            <p:ph idx="1"/>
          </p:nvPr>
        </p:nvSpPr>
        <p:spPr>
          <a:xfrm>
            <a:off x="457200" y="1206500"/>
            <a:ext cx="8229600" cy="4525963"/>
          </a:xfrm>
        </p:spPr>
        <p:txBody>
          <a:bodyPr/>
          <a:lstStyle/>
          <a:p>
            <a:pPr>
              <a:buClr>
                <a:schemeClr val="accent1"/>
              </a:buClr>
            </a:pPr>
            <a:r>
              <a:rPr lang="en-US" dirty="0"/>
              <a:t>Capture a comprehensive and detailed accounting of all foods, beverages, and in some cases, supplements, consumed on a given day</a:t>
            </a:r>
          </a:p>
          <a:p>
            <a:pPr lvl="1">
              <a:buClr>
                <a:schemeClr val="accent1"/>
              </a:buClr>
            </a:pPr>
            <a:r>
              <a:rPr lang="en-US" i="1" dirty="0"/>
              <a:t>Recalling for a past time period (e.g., yesterday) </a:t>
            </a:r>
          </a:p>
          <a:p>
            <a:pPr>
              <a:buClr>
                <a:schemeClr val="accent1"/>
              </a:buClr>
            </a:pPr>
            <a:r>
              <a:rPr lang="en-US" dirty="0"/>
              <a:t>Can enable quantification of intake, as well as examination of meal patterns, contextual factors, etc. </a:t>
            </a:r>
          </a:p>
          <a:p>
            <a:pPr lvl="1"/>
            <a:endParaRPr lang="en-CA" dirty="0"/>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36</a:t>
            </a:fld>
            <a:endParaRPr lang="en-US" dirty="0"/>
          </a:p>
        </p:txBody>
      </p:sp>
    </p:spTree>
    <p:extLst>
      <p:ext uri="{BB962C8B-B14F-4D97-AF65-F5344CB8AC3E}">
        <p14:creationId xmlns:p14="http://schemas.microsoft.com/office/powerpoint/2010/main" val="885170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chemeClr val="accent1"/>
                </a:solidFill>
              </a:rPr>
              <a:t>24-hour dietary recalls</a:t>
            </a:r>
          </a:p>
        </p:txBody>
      </p:sp>
      <p:sp>
        <p:nvSpPr>
          <p:cNvPr id="3" name="Content Placeholder 2"/>
          <p:cNvSpPr>
            <a:spLocks noGrp="1"/>
          </p:cNvSpPr>
          <p:nvPr>
            <p:ph idx="1"/>
          </p:nvPr>
        </p:nvSpPr>
        <p:spPr>
          <a:xfrm>
            <a:off x="457200" y="1227138"/>
            <a:ext cx="8229600" cy="4525963"/>
          </a:xfrm>
        </p:spPr>
        <p:txBody>
          <a:bodyPr/>
          <a:lstStyle/>
          <a:p>
            <a:pPr>
              <a:buClr>
                <a:schemeClr val="accent1"/>
              </a:buClr>
            </a:pPr>
            <a:r>
              <a:rPr lang="en-US" dirty="0"/>
              <a:t>Multiple passes often used to capture intake comprehensively</a:t>
            </a:r>
          </a:p>
          <a:p>
            <a:pPr>
              <a:buClr>
                <a:schemeClr val="accent1"/>
              </a:buClr>
            </a:pPr>
            <a:r>
              <a:rPr lang="en-US" dirty="0"/>
              <a:t>Traditionally interviewer-administered</a:t>
            </a:r>
          </a:p>
          <a:p>
            <a:pPr lvl="1">
              <a:buClr>
                <a:schemeClr val="accent1"/>
              </a:buClr>
            </a:pPr>
            <a:r>
              <a:rPr lang="en-US" dirty="0"/>
              <a:t>Cost prohibitive for large studies</a:t>
            </a:r>
            <a:endParaRPr lang="en-US" sz="2000" dirty="0"/>
          </a:p>
          <a:p>
            <a:pPr>
              <a:buClr>
                <a:schemeClr val="accent1"/>
              </a:buClr>
            </a:pPr>
            <a:r>
              <a:rPr lang="en-US" dirty="0"/>
              <a:t>Technological innovation</a:t>
            </a:r>
          </a:p>
          <a:p>
            <a:pPr lvl="1">
              <a:buClr>
                <a:schemeClr val="accent1"/>
              </a:buClr>
            </a:pPr>
            <a:r>
              <a:rPr lang="en-US" dirty="0"/>
              <a:t>Web-based self-administered recalls</a:t>
            </a:r>
            <a:endParaRPr lang="en-CA" dirty="0"/>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37</a:t>
            </a:fld>
            <a:endParaRPr lang="en-US" dirty="0"/>
          </a:p>
        </p:txBody>
      </p:sp>
    </p:spTree>
    <p:extLst>
      <p:ext uri="{BB962C8B-B14F-4D97-AF65-F5344CB8AC3E}">
        <p14:creationId xmlns:p14="http://schemas.microsoft.com/office/powerpoint/2010/main" val="6476207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9"/>
          <p:cNvGraphicFramePr>
            <a:graphicFrameLocks noGrp="1"/>
          </p:cNvGraphicFramePr>
          <p:nvPr>
            <p:ph idx="4294967295"/>
            <p:extLst>
              <p:ext uri="{D42A27DB-BD31-4B8C-83A1-F6EECF244321}">
                <p14:modId xmlns:p14="http://schemas.microsoft.com/office/powerpoint/2010/main" val="4285287"/>
              </p:ext>
            </p:extLst>
          </p:nvPr>
        </p:nvGraphicFramePr>
        <p:xfrm>
          <a:off x="0" y="236538"/>
          <a:ext cx="8886825" cy="5543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0"/>
          </p:nvPr>
        </p:nvSpPr>
        <p:spPr/>
        <p:txBody>
          <a:bodyPr/>
          <a:lstStyle/>
          <a:p>
            <a:pPr>
              <a:defRPr/>
            </a:pPr>
            <a:fld id="{3790F591-681A-42EC-9612-07B351728709}" type="slidenum">
              <a:rPr lang="en-US" smtClean="0"/>
              <a:pPr>
                <a:defRPr/>
              </a:pPr>
              <a:t>38</a:t>
            </a:fld>
            <a:endParaRPr lang="en-US" dirty="0"/>
          </a:p>
        </p:txBody>
      </p:sp>
    </p:spTree>
    <p:extLst>
      <p:ext uri="{BB962C8B-B14F-4D97-AF65-F5344CB8AC3E}">
        <p14:creationId xmlns:p14="http://schemas.microsoft.com/office/powerpoint/2010/main" val="1642651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24-hour dietary recalls</a:t>
            </a:r>
          </a:p>
        </p:txBody>
      </p:sp>
      <p:sp>
        <p:nvSpPr>
          <p:cNvPr id="3" name="Content Placeholder 2"/>
          <p:cNvSpPr>
            <a:spLocks noGrp="1"/>
          </p:cNvSpPr>
          <p:nvPr>
            <p:ph idx="1"/>
          </p:nvPr>
        </p:nvSpPr>
        <p:spPr>
          <a:xfrm>
            <a:off x="457200" y="1179287"/>
            <a:ext cx="8229600" cy="4452256"/>
          </a:xfrm>
        </p:spPr>
        <p:txBody>
          <a:bodyPr>
            <a:normAutofit fontScale="92500"/>
          </a:bodyPr>
          <a:lstStyle/>
          <a:p>
            <a:pPr>
              <a:buClr>
                <a:schemeClr val="accent1"/>
              </a:buClr>
            </a:pPr>
            <a:r>
              <a:rPr lang="en-US" dirty="0"/>
              <a:t>Considerations regarding the number of recalls</a:t>
            </a:r>
          </a:p>
          <a:p>
            <a:pPr lvl="1">
              <a:buClr>
                <a:schemeClr val="accent1"/>
              </a:buClr>
            </a:pPr>
            <a:r>
              <a:rPr lang="en-US" sz="3200" dirty="0"/>
              <a:t>Single recall = </a:t>
            </a:r>
            <a:r>
              <a:rPr lang="en-US" sz="3200" b="1" dirty="0">
                <a:solidFill>
                  <a:schemeClr val="tx1"/>
                </a:solidFill>
              </a:rPr>
              <a:t>mean usual intake </a:t>
            </a:r>
            <a:r>
              <a:rPr lang="en-US" sz="3200" dirty="0"/>
              <a:t>for a group</a:t>
            </a:r>
          </a:p>
          <a:p>
            <a:pPr lvl="1">
              <a:buClr>
                <a:schemeClr val="accent1"/>
              </a:buClr>
            </a:pPr>
            <a:r>
              <a:rPr lang="en-US" sz="3200" dirty="0"/>
              <a:t>Multiple non-consecutive recalls on at least a subsample = </a:t>
            </a:r>
            <a:r>
              <a:rPr lang="en-US" sz="3200" b="1" dirty="0">
                <a:solidFill>
                  <a:schemeClr val="tx1"/>
                </a:solidFill>
              </a:rPr>
              <a:t>distributions of usual intake </a:t>
            </a:r>
            <a:r>
              <a:rPr lang="en-US" sz="3200" dirty="0"/>
              <a:t>and related parameters (e.g., proportion below a cutoff)</a:t>
            </a:r>
          </a:p>
          <a:p>
            <a:pPr>
              <a:buClr>
                <a:schemeClr val="accent1"/>
              </a:buClr>
            </a:pPr>
            <a:r>
              <a:rPr lang="en-US" dirty="0"/>
              <a:t>Account for days of week and seasons in data collection and/or analyses</a:t>
            </a:r>
          </a:p>
        </p:txBody>
      </p:sp>
    </p:spTree>
    <p:extLst>
      <p:ext uri="{BB962C8B-B14F-4D97-AF65-F5344CB8AC3E}">
        <p14:creationId xmlns:p14="http://schemas.microsoft.com/office/powerpoint/2010/main" val="348962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solidFill>
                  <a:srgbClr val="A3418E"/>
                </a:solidFill>
              </a:rPr>
              <a:t>Measures Registry User Guides	</a:t>
            </a:r>
          </a:p>
        </p:txBody>
      </p:sp>
      <p:sp>
        <p:nvSpPr>
          <p:cNvPr id="3" name="Content Placeholder 2"/>
          <p:cNvSpPr>
            <a:spLocks noGrp="1"/>
          </p:cNvSpPr>
          <p:nvPr>
            <p:ph idx="1"/>
          </p:nvPr>
        </p:nvSpPr>
        <p:spPr>
          <a:xfrm>
            <a:off x="457200" y="1143000"/>
            <a:ext cx="5820508" cy="4525963"/>
          </a:xfrm>
        </p:spPr>
        <p:txBody>
          <a:bodyPr/>
          <a:lstStyle/>
          <a:p>
            <a:pPr>
              <a:buClr>
                <a:srgbClr val="A3418E"/>
              </a:buClr>
            </a:pPr>
            <a:r>
              <a:rPr lang="en-US" dirty="0"/>
              <a:t>The User Guides cover the four domains for the Measures Registry:</a:t>
            </a:r>
          </a:p>
          <a:p>
            <a:pPr marL="0" indent="0">
              <a:buClr>
                <a:srgbClr val="A3418E"/>
              </a:buClr>
              <a:buNone/>
            </a:pPr>
            <a:endParaRPr lang="en-US" sz="1800" dirty="0"/>
          </a:p>
          <a:p>
            <a:pPr lvl="1">
              <a:spcBef>
                <a:spcPts val="0"/>
              </a:spcBef>
              <a:spcAft>
                <a:spcPts val="600"/>
              </a:spcAft>
              <a:buClr>
                <a:srgbClr val="A3418E"/>
              </a:buClr>
            </a:pPr>
            <a:r>
              <a:rPr lang="en-US" sz="3200" dirty="0"/>
              <a:t>Individual Diet	</a:t>
            </a:r>
          </a:p>
          <a:p>
            <a:pPr lvl="1">
              <a:spcBef>
                <a:spcPts val="0"/>
              </a:spcBef>
              <a:spcAft>
                <a:spcPts val="600"/>
              </a:spcAft>
              <a:buClr>
                <a:srgbClr val="A3418E"/>
              </a:buClr>
            </a:pPr>
            <a:r>
              <a:rPr lang="en-US" sz="3200" dirty="0"/>
              <a:t>Food Environment</a:t>
            </a:r>
          </a:p>
          <a:p>
            <a:pPr lvl="1">
              <a:spcBef>
                <a:spcPts val="0"/>
              </a:spcBef>
              <a:spcAft>
                <a:spcPts val="600"/>
              </a:spcAft>
              <a:buClr>
                <a:srgbClr val="A3418E"/>
              </a:buClr>
            </a:pPr>
            <a:r>
              <a:rPr lang="en-US" sz="3200" dirty="0"/>
              <a:t>Individual Physical Activity</a:t>
            </a:r>
          </a:p>
          <a:p>
            <a:pPr lvl="1">
              <a:spcBef>
                <a:spcPts val="0"/>
              </a:spcBef>
              <a:spcAft>
                <a:spcPts val="600"/>
              </a:spcAft>
              <a:buClr>
                <a:srgbClr val="A3418E"/>
              </a:buClr>
            </a:pPr>
            <a:r>
              <a:rPr lang="en-US" sz="3200" dirty="0"/>
              <a:t>Physical Activity Environment</a:t>
            </a:r>
            <a:r>
              <a:rPr lang="en-US" dirty="0"/>
              <a:t>	</a:t>
            </a:r>
            <a:r>
              <a:rPr lang="en-US" sz="2400" dirty="0"/>
              <a:t>	</a:t>
            </a:r>
          </a:p>
          <a:p>
            <a:pPr marL="0" indent="0">
              <a:buNone/>
            </a:pPr>
            <a:endParaRPr lang="en-US" dirty="0"/>
          </a:p>
        </p:txBody>
      </p:sp>
      <p:pic>
        <p:nvPicPr>
          <p:cNvPr id="2" name="Picture 1"/>
          <p:cNvPicPr>
            <a:picLocks noChangeAspect="1"/>
          </p:cNvPicPr>
          <p:nvPr/>
        </p:nvPicPr>
        <p:blipFill rotWithShape="1">
          <a:blip r:embed="rId3"/>
          <a:srcRect l="19151"/>
          <a:stretch/>
        </p:blipFill>
        <p:spPr>
          <a:xfrm>
            <a:off x="6002831" y="1677254"/>
            <a:ext cx="2783000" cy="3070592"/>
          </a:xfrm>
          <a:prstGeom prst="rect">
            <a:avLst/>
          </a:prstGeom>
        </p:spPr>
      </p:pic>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4</a:t>
            </a:fld>
            <a:endParaRPr lang="en-US" dirty="0"/>
          </a:p>
        </p:txBody>
      </p:sp>
    </p:spTree>
    <p:extLst>
      <p:ext uri="{BB962C8B-B14F-4D97-AF65-F5344CB8AC3E}">
        <p14:creationId xmlns:p14="http://schemas.microsoft.com/office/powerpoint/2010/main" val="1141870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387"/>
            <a:ext cx="8229600" cy="1143000"/>
          </a:xfrm>
        </p:spPr>
        <p:txBody>
          <a:bodyPr/>
          <a:lstStyle/>
          <a:p>
            <a:r>
              <a:rPr lang="en-CA" dirty="0">
                <a:solidFill>
                  <a:schemeClr val="accent1"/>
                </a:solidFill>
              </a:rPr>
              <a:t>Salient considerations for children</a:t>
            </a:r>
          </a:p>
        </p:txBody>
      </p:sp>
      <p:graphicFrame>
        <p:nvGraphicFramePr>
          <p:cNvPr id="5" name="Diagram 4"/>
          <p:cNvGraphicFramePr/>
          <p:nvPr>
            <p:extLst>
              <p:ext uri="{D42A27DB-BD31-4B8C-83A1-F6EECF244321}">
                <p14:modId xmlns:p14="http://schemas.microsoft.com/office/powerpoint/2010/main" val="2537983557"/>
              </p:ext>
            </p:extLst>
          </p:nvPr>
        </p:nvGraphicFramePr>
        <p:xfrm>
          <a:off x="1524000" y="1293761"/>
          <a:ext cx="6395884" cy="4391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p:cNvGrpSpPr/>
          <p:nvPr/>
        </p:nvGrpSpPr>
        <p:grpSpPr>
          <a:xfrm>
            <a:off x="694505" y="2726504"/>
            <a:ext cx="1526253" cy="1526253"/>
            <a:chOff x="3680285" y="2008648"/>
            <a:chExt cx="1526253" cy="1526253"/>
          </a:xfrm>
        </p:grpSpPr>
        <p:sp>
          <p:nvSpPr>
            <p:cNvPr id="6" name="Oval 5"/>
            <p:cNvSpPr/>
            <p:nvPr/>
          </p:nvSpPr>
          <p:spPr>
            <a:xfrm>
              <a:off x="3680285" y="2008648"/>
              <a:ext cx="1526253" cy="1526253"/>
            </a:xfrm>
            <a:prstGeom prst="ellipse">
              <a:avLst/>
            </a:prstGeom>
            <a:solidFill>
              <a:schemeClr val="bg1"/>
            </a:solidFill>
            <a:ln>
              <a:solidFill>
                <a:schemeClr val="accent2"/>
              </a:solid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7" name="Oval 4"/>
            <p:cNvSpPr/>
            <p:nvPr/>
          </p:nvSpPr>
          <p:spPr>
            <a:xfrm>
              <a:off x="3903800" y="2232163"/>
              <a:ext cx="1079223" cy="10792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a:solidFill>
                    <a:schemeClr val="accent2"/>
                  </a:solidFill>
                </a:rPr>
                <a:t>24-hour recall</a:t>
              </a:r>
            </a:p>
          </p:txBody>
        </p:sp>
      </p:grpSp>
      <p:sp>
        <p:nvSpPr>
          <p:cNvPr id="3" name="Slide Number Placeholder 2"/>
          <p:cNvSpPr>
            <a:spLocks noGrp="1"/>
          </p:cNvSpPr>
          <p:nvPr>
            <p:ph type="sldNum" sz="quarter" idx="10"/>
          </p:nvPr>
        </p:nvSpPr>
        <p:spPr/>
        <p:txBody>
          <a:bodyPr/>
          <a:lstStyle/>
          <a:p>
            <a:pPr>
              <a:defRPr/>
            </a:pPr>
            <a:fld id="{8EA45495-9E47-804A-BFAC-1E2103F30733}" type="slidenum">
              <a:rPr lang="en-US" smtClean="0"/>
              <a:pPr>
                <a:defRPr/>
              </a:pPr>
              <a:t>40</a:t>
            </a:fld>
            <a:endParaRPr lang="en-US" dirty="0"/>
          </a:p>
        </p:txBody>
      </p:sp>
    </p:spTree>
    <p:extLst>
      <p:ext uri="{BB962C8B-B14F-4D97-AF65-F5344CB8AC3E}">
        <p14:creationId xmlns:p14="http://schemas.microsoft.com/office/powerpoint/2010/main" val="835485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chemeClr val="accent1"/>
                </a:solidFill>
              </a:rPr>
              <a:t>Food records/diaries</a:t>
            </a:r>
          </a:p>
        </p:txBody>
      </p:sp>
      <p:sp>
        <p:nvSpPr>
          <p:cNvPr id="3" name="Content Placeholder 2"/>
          <p:cNvSpPr>
            <a:spLocks noGrp="1"/>
          </p:cNvSpPr>
          <p:nvPr>
            <p:ph idx="1"/>
          </p:nvPr>
        </p:nvSpPr>
        <p:spPr>
          <a:xfrm>
            <a:off x="457200" y="1181100"/>
            <a:ext cx="8229600" cy="4525963"/>
          </a:xfrm>
        </p:spPr>
        <p:txBody>
          <a:bodyPr/>
          <a:lstStyle/>
          <a:p>
            <a:pPr>
              <a:buClr>
                <a:schemeClr val="accent1"/>
              </a:buClr>
            </a:pPr>
            <a:r>
              <a:rPr lang="en-US" dirty="0"/>
              <a:t>Capture a comprehensive and detailed accounting of all foods, beverages, and in some cases, supplements, consumed </a:t>
            </a:r>
          </a:p>
          <a:p>
            <a:pPr lvl="1">
              <a:buClr>
                <a:schemeClr val="accent1"/>
              </a:buClr>
            </a:pPr>
            <a:r>
              <a:rPr lang="en-US" i="1" dirty="0"/>
              <a:t>Recording in real time, often for 1, 3, or 7 days </a:t>
            </a:r>
          </a:p>
          <a:p>
            <a:pPr>
              <a:buClr>
                <a:schemeClr val="accent1"/>
              </a:buClr>
            </a:pPr>
            <a:r>
              <a:rPr lang="en-US" dirty="0"/>
              <a:t>Can enable quantification of intake, as well as examination of meal patterns, contextual factors, etc. </a:t>
            </a:r>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41</a:t>
            </a:fld>
            <a:endParaRPr lang="en-US" dirty="0"/>
          </a:p>
        </p:txBody>
      </p:sp>
    </p:spTree>
    <p:extLst>
      <p:ext uri="{BB962C8B-B14F-4D97-AF65-F5344CB8AC3E}">
        <p14:creationId xmlns:p14="http://schemas.microsoft.com/office/powerpoint/2010/main" val="59993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chemeClr val="accent1"/>
                </a:solidFill>
              </a:rPr>
              <a:t>Food records/diaries</a:t>
            </a:r>
          </a:p>
        </p:txBody>
      </p:sp>
      <p:sp>
        <p:nvSpPr>
          <p:cNvPr id="3" name="Content Placeholder 2"/>
          <p:cNvSpPr>
            <a:spLocks noGrp="1"/>
          </p:cNvSpPr>
          <p:nvPr>
            <p:ph idx="1"/>
          </p:nvPr>
        </p:nvSpPr>
        <p:spPr>
          <a:xfrm>
            <a:off x="457200" y="1155700"/>
            <a:ext cx="8229600" cy="4525963"/>
          </a:xfrm>
        </p:spPr>
        <p:txBody>
          <a:bodyPr/>
          <a:lstStyle/>
          <a:p>
            <a:pPr>
              <a:buClr>
                <a:schemeClr val="accent1"/>
              </a:buClr>
            </a:pPr>
            <a:r>
              <a:rPr lang="en-US" dirty="0"/>
              <a:t>Recording form (paper or electronically) with instructions for details to be captured</a:t>
            </a:r>
          </a:p>
          <a:p>
            <a:pPr lvl="1">
              <a:buClr>
                <a:schemeClr val="accent1"/>
              </a:buClr>
            </a:pPr>
            <a:r>
              <a:rPr lang="en-US" dirty="0"/>
              <a:t>Estimated or weighed portion sizes</a:t>
            </a:r>
          </a:p>
          <a:p>
            <a:pPr>
              <a:buClr>
                <a:schemeClr val="accent1"/>
              </a:buClr>
            </a:pPr>
            <a:r>
              <a:rPr lang="en-US" dirty="0"/>
              <a:t>Review of records with participants can help identify and address missing details </a:t>
            </a:r>
            <a:endParaRPr lang="en-US" sz="2000" dirty="0"/>
          </a:p>
          <a:p>
            <a:pPr>
              <a:buClr>
                <a:schemeClr val="accent1"/>
              </a:buClr>
            </a:pPr>
            <a:r>
              <a:rPr lang="en-US" dirty="0"/>
              <a:t>Technological innovations</a:t>
            </a:r>
          </a:p>
          <a:p>
            <a:pPr lvl="1">
              <a:buClr>
                <a:schemeClr val="accent1"/>
              </a:buClr>
            </a:pPr>
            <a:r>
              <a:rPr lang="en-US" dirty="0"/>
              <a:t>Mobile device-based records</a:t>
            </a:r>
          </a:p>
          <a:p>
            <a:pPr lvl="1">
              <a:buClr>
                <a:schemeClr val="accent1"/>
              </a:buClr>
            </a:pPr>
            <a:r>
              <a:rPr lang="en-US" dirty="0"/>
              <a:t>Automated coding using image-based assessment</a:t>
            </a:r>
          </a:p>
          <a:p>
            <a:pPr lvl="1"/>
            <a:endParaRPr lang="en-CA" dirty="0"/>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42</a:t>
            </a:fld>
            <a:endParaRPr lang="en-US" dirty="0"/>
          </a:p>
        </p:txBody>
      </p:sp>
    </p:spTree>
    <p:extLst>
      <p:ext uri="{BB962C8B-B14F-4D97-AF65-F5344CB8AC3E}">
        <p14:creationId xmlns:p14="http://schemas.microsoft.com/office/powerpoint/2010/main" val="19497929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9"/>
          <p:cNvGraphicFramePr>
            <a:graphicFrameLocks noGrp="1"/>
          </p:cNvGraphicFramePr>
          <p:nvPr>
            <p:ph idx="4294967295"/>
            <p:extLst/>
          </p:nvPr>
        </p:nvGraphicFramePr>
        <p:xfrm>
          <a:off x="0" y="280988"/>
          <a:ext cx="9677400" cy="5541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0"/>
          </p:nvPr>
        </p:nvSpPr>
        <p:spPr/>
        <p:txBody>
          <a:bodyPr/>
          <a:lstStyle/>
          <a:p>
            <a:pPr>
              <a:defRPr/>
            </a:pPr>
            <a:fld id="{3790F591-681A-42EC-9612-07B351728709}" type="slidenum">
              <a:rPr lang="en-US" smtClean="0"/>
              <a:pPr>
                <a:defRPr/>
              </a:pPr>
              <a:t>43</a:t>
            </a:fld>
            <a:endParaRPr lang="en-US" dirty="0"/>
          </a:p>
        </p:txBody>
      </p:sp>
    </p:spTree>
    <p:extLst>
      <p:ext uri="{BB962C8B-B14F-4D97-AF65-F5344CB8AC3E}">
        <p14:creationId xmlns:p14="http://schemas.microsoft.com/office/powerpoint/2010/main" val="1765464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Food records/diaries</a:t>
            </a:r>
          </a:p>
        </p:txBody>
      </p:sp>
      <p:sp>
        <p:nvSpPr>
          <p:cNvPr id="3" name="Content Placeholder 2"/>
          <p:cNvSpPr>
            <a:spLocks noGrp="1"/>
          </p:cNvSpPr>
          <p:nvPr>
            <p:ph idx="1"/>
          </p:nvPr>
        </p:nvSpPr>
        <p:spPr>
          <a:xfrm>
            <a:off x="457200" y="1092200"/>
            <a:ext cx="8229600" cy="4525963"/>
          </a:xfrm>
        </p:spPr>
        <p:txBody>
          <a:bodyPr/>
          <a:lstStyle/>
          <a:p>
            <a:pPr>
              <a:buClr>
                <a:schemeClr val="accent1"/>
              </a:buClr>
            </a:pPr>
            <a:r>
              <a:rPr lang="en-US" dirty="0"/>
              <a:t>Considerations regarding the number of administrations of records</a:t>
            </a:r>
          </a:p>
          <a:p>
            <a:pPr lvl="1">
              <a:buClr>
                <a:schemeClr val="accent1"/>
              </a:buClr>
            </a:pPr>
            <a:r>
              <a:rPr lang="en-US" sz="3200" dirty="0"/>
              <a:t>Single administration (e.g., 1-day or 3-day record) = </a:t>
            </a:r>
            <a:r>
              <a:rPr lang="en-US" sz="3200" b="1" dirty="0">
                <a:solidFill>
                  <a:schemeClr val="tx1"/>
                </a:solidFill>
              </a:rPr>
              <a:t>mean usual intake </a:t>
            </a:r>
            <a:r>
              <a:rPr lang="en-US" sz="3200" dirty="0"/>
              <a:t>for a group</a:t>
            </a:r>
          </a:p>
          <a:p>
            <a:pPr lvl="1">
              <a:buClr>
                <a:schemeClr val="accent1"/>
              </a:buClr>
            </a:pPr>
            <a:r>
              <a:rPr lang="en-US" sz="3200" dirty="0"/>
              <a:t>Multiple non-consecutive administrations = </a:t>
            </a:r>
            <a:r>
              <a:rPr lang="en-US" sz="3200" b="1" dirty="0">
                <a:solidFill>
                  <a:schemeClr val="tx1"/>
                </a:solidFill>
              </a:rPr>
              <a:t>distributions of usual intake </a:t>
            </a:r>
            <a:r>
              <a:rPr lang="en-US" sz="3200" dirty="0"/>
              <a:t>and related parameters (e.g., proportion below a cutoff)</a:t>
            </a:r>
          </a:p>
          <a:p>
            <a:pPr>
              <a:buClr>
                <a:schemeClr val="accent1"/>
              </a:buClr>
            </a:pPr>
            <a:r>
              <a:rPr lang="en-US" dirty="0"/>
              <a:t>Account for days of week and seasons in data collection and/or analyses</a:t>
            </a:r>
          </a:p>
          <a:p>
            <a:endParaRPr lang="en-US" dirty="0"/>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44</a:t>
            </a:fld>
            <a:endParaRPr lang="en-US" dirty="0"/>
          </a:p>
        </p:txBody>
      </p:sp>
    </p:spTree>
    <p:extLst>
      <p:ext uri="{BB962C8B-B14F-4D97-AF65-F5344CB8AC3E}">
        <p14:creationId xmlns:p14="http://schemas.microsoft.com/office/powerpoint/2010/main" val="1717090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387"/>
            <a:ext cx="8229600" cy="1143000"/>
          </a:xfrm>
        </p:spPr>
        <p:txBody>
          <a:bodyPr/>
          <a:lstStyle/>
          <a:p>
            <a:r>
              <a:rPr lang="en-CA" dirty="0">
                <a:solidFill>
                  <a:schemeClr val="accent1"/>
                </a:solidFill>
              </a:rPr>
              <a:t>Salient considerations for children</a:t>
            </a:r>
          </a:p>
        </p:txBody>
      </p:sp>
      <p:graphicFrame>
        <p:nvGraphicFramePr>
          <p:cNvPr id="5" name="Diagram 4"/>
          <p:cNvGraphicFramePr/>
          <p:nvPr>
            <p:extLst>
              <p:ext uri="{D42A27DB-BD31-4B8C-83A1-F6EECF244321}">
                <p14:modId xmlns:p14="http://schemas.microsoft.com/office/powerpoint/2010/main" val="3156322454"/>
              </p:ext>
            </p:extLst>
          </p:nvPr>
        </p:nvGraphicFramePr>
        <p:xfrm>
          <a:off x="1524000" y="1293761"/>
          <a:ext cx="6395884" cy="4391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p:cNvGrpSpPr/>
          <p:nvPr/>
        </p:nvGrpSpPr>
        <p:grpSpPr>
          <a:xfrm>
            <a:off x="760967" y="2726598"/>
            <a:ext cx="1526066" cy="1526066"/>
            <a:chOff x="4075666" y="2027821"/>
            <a:chExt cx="1526066" cy="1526066"/>
          </a:xfrm>
        </p:grpSpPr>
        <p:sp>
          <p:nvSpPr>
            <p:cNvPr id="6" name="Oval 5"/>
            <p:cNvSpPr/>
            <p:nvPr/>
          </p:nvSpPr>
          <p:spPr>
            <a:xfrm>
              <a:off x="4075666" y="2027821"/>
              <a:ext cx="1526066" cy="1526066"/>
            </a:xfrm>
            <a:prstGeom prst="ellipse">
              <a:avLst/>
            </a:prstGeom>
            <a:solidFill>
              <a:schemeClr val="bg1"/>
            </a:solidFill>
            <a:ln>
              <a:solidFill>
                <a:schemeClr val="accent2"/>
              </a:solid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7" name="Oval 4"/>
            <p:cNvSpPr/>
            <p:nvPr/>
          </p:nvSpPr>
          <p:spPr>
            <a:xfrm>
              <a:off x="4299153" y="2251308"/>
              <a:ext cx="1079092" cy="10790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a:solidFill>
                    <a:schemeClr val="accent2"/>
                  </a:solidFill>
                </a:rPr>
                <a:t>Food record/ diary</a:t>
              </a:r>
            </a:p>
          </p:txBody>
        </p:sp>
      </p:grpSp>
      <p:sp>
        <p:nvSpPr>
          <p:cNvPr id="3" name="Slide Number Placeholder 2"/>
          <p:cNvSpPr>
            <a:spLocks noGrp="1"/>
          </p:cNvSpPr>
          <p:nvPr>
            <p:ph type="sldNum" sz="quarter" idx="10"/>
          </p:nvPr>
        </p:nvSpPr>
        <p:spPr/>
        <p:txBody>
          <a:bodyPr/>
          <a:lstStyle/>
          <a:p>
            <a:pPr>
              <a:defRPr/>
            </a:pPr>
            <a:fld id="{8EA45495-9E47-804A-BFAC-1E2103F30733}" type="slidenum">
              <a:rPr lang="en-US" smtClean="0"/>
              <a:pPr>
                <a:defRPr/>
              </a:pPr>
              <a:t>45</a:t>
            </a:fld>
            <a:endParaRPr lang="en-US" dirty="0"/>
          </a:p>
        </p:txBody>
      </p:sp>
    </p:spTree>
    <p:extLst>
      <p:ext uri="{BB962C8B-B14F-4D97-AF65-F5344CB8AC3E}">
        <p14:creationId xmlns:p14="http://schemas.microsoft.com/office/powerpoint/2010/main" val="19294545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chemeClr val="accent1"/>
                </a:solidFill>
              </a:rPr>
              <a:t>Food frequency questionnaires</a:t>
            </a:r>
          </a:p>
        </p:txBody>
      </p:sp>
      <p:sp>
        <p:nvSpPr>
          <p:cNvPr id="3" name="Content Placeholder 2"/>
          <p:cNvSpPr>
            <a:spLocks noGrp="1"/>
          </p:cNvSpPr>
          <p:nvPr>
            <p:ph idx="1"/>
          </p:nvPr>
        </p:nvSpPr>
        <p:spPr>
          <a:xfrm>
            <a:off x="457200" y="1181100"/>
            <a:ext cx="8229600" cy="4525963"/>
          </a:xfrm>
        </p:spPr>
        <p:txBody>
          <a:bodyPr/>
          <a:lstStyle/>
          <a:p>
            <a:pPr>
              <a:buClr>
                <a:schemeClr val="accent1"/>
              </a:buClr>
            </a:pPr>
            <a:r>
              <a:rPr lang="en-US" dirty="0"/>
              <a:t>Gather information about the frequency with which different foods and beverages are consumed over some period of time, often the last month or year</a:t>
            </a:r>
          </a:p>
          <a:p>
            <a:pPr lvl="1">
              <a:buClr>
                <a:schemeClr val="accent1"/>
              </a:buClr>
            </a:pPr>
            <a:r>
              <a:rPr lang="en-US" sz="3200" dirty="0"/>
              <a:t>May prompt for typical or usual portion size, sometimes using images </a:t>
            </a:r>
          </a:p>
          <a:p>
            <a:pPr lvl="1">
              <a:buClr>
                <a:schemeClr val="accent1"/>
              </a:buClr>
            </a:pPr>
            <a:r>
              <a:rPr lang="en-US" sz="3200" dirty="0"/>
              <a:t>Questions on supplement usage may be included </a:t>
            </a:r>
            <a:endParaRPr lang="en-CA" sz="3200" dirty="0"/>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46</a:t>
            </a:fld>
            <a:endParaRPr lang="en-US" dirty="0"/>
          </a:p>
        </p:txBody>
      </p:sp>
    </p:spTree>
    <p:extLst>
      <p:ext uri="{BB962C8B-B14F-4D97-AF65-F5344CB8AC3E}">
        <p14:creationId xmlns:p14="http://schemas.microsoft.com/office/powerpoint/2010/main" val="34522928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chemeClr val="accent1"/>
                </a:solidFill>
              </a:rPr>
              <a:t>Food frequency questionnaires</a:t>
            </a:r>
          </a:p>
        </p:txBody>
      </p:sp>
      <p:sp>
        <p:nvSpPr>
          <p:cNvPr id="3" name="Content Placeholder 2"/>
          <p:cNvSpPr>
            <a:spLocks noGrp="1"/>
          </p:cNvSpPr>
          <p:nvPr>
            <p:ph idx="1"/>
          </p:nvPr>
        </p:nvSpPr>
        <p:spPr>
          <a:xfrm>
            <a:off x="457200" y="1206500"/>
            <a:ext cx="8229600" cy="4525963"/>
          </a:xfrm>
        </p:spPr>
        <p:txBody>
          <a:bodyPr/>
          <a:lstStyle/>
          <a:p>
            <a:pPr>
              <a:buClr>
                <a:schemeClr val="accent1"/>
              </a:buClr>
            </a:pPr>
            <a:r>
              <a:rPr lang="en-US" dirty="0"/>
              <a:t>Can be lengthy to capture total diet</a:t>
            </a:r>
          </a:p>
          <a:p>
            <a:pPr>
              <a:buClr>
                <a:schemeClr val="accent1"/>
              </a:buClr>
            </a:pPr>
            <a:r>
              <a:rPr lang="en-US" dirty="0"/>
              <a:t>Require tailoring to the specific target group, based on commonly consumed foods and drinks</a:t>
            </a:r>
          </a:p>
          <a:p>
            <a:pPr lvl="1">
              <a:buClr>
                <a:schemeClr val="accent1"/>
              </a:buClr>
            </a:pPr>
            <a:r>
              <a:rPr lang="en-US" dirty="0"/>
              <a:t>Can cause difficulties in comparing findings across studies</a:t>
            </a:r>
          </a:p>
          <a:p>
            <a:pPr>
              <a:buClr>
                <a:schemeClr val="accent1"/>
              </a:buClr>
            </a:pPr>
            <a:r>
              <a:rPr lang="en-US" dirty="0"/>
              <a:t>Do not capture contextual factors associated with eating occasions</a:t>
            </a:r>
            <a:endParaRPr lang="en-CA" dirty="0"/>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47</a:t>
            </a:fld>
            <a:endParaRPr lang="en-US" dirty="0"/>
          </a:p>
        </p:txBody>
      </p:sp>
    </p:spTree>
    <p:extLst>
      <p:ext uri="{BB962C8B-B14F-4D97-AF65-F5344CB8AC3E}">
        <p14:creationId xmlns:p14="http://schemas.microsoft.com/office/powerpoint/2010/main" val="16565912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9"/>
          <p:cNvGraphicFramePr>
            <a:graphicFrameLocks noGrp="1"/>
          </p:cNvGraphicFramePr>
          <p:nvPr>
            <p:ph idx="4294967295"/>
            <p:extLst>
              <p:ext uri="{D42A27DB-BD31-4B8C-83A1-F6EECF244321}">
                <p14:modId xmlns:p14="http://schemas.microsoft.com/office/powerpoint/2010/main" val="2837973082"/>
              </p:ext>
            </p:extLst>
          </p:nvPr>
        </p:nvGraphicFramePr>
        <p:xfrm>
          <a:off x="0" y="280988"/>
          <a:ext cx="9677400" cy="5541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0"/>
          </p:nvPr>
        </p:nvSpPr>
        <p:spPr/>
        <p:txBody>
          <a:bodyPr/>
          <a:lstStyle/>
          <a:p>
            <a:pPr>
              <a:defRPr/>
            </a:pPr>
            <a:fld id="{3790F591-681A-42EC-9612-07B351728709}" type="slidenum">
              <a:rPr lang="en-US" smtClean="0"/>
              <a:pPr>
                <a:defRPr/>
              </a:pPr>
              <a:t>48</a:t>
            </a:fld>
            <a:endParaRPr lang="en-US" dirty="0"/>
          </a:p>
        </p:txBody>
      </p:sp>
    </p:spTree>
    <p:extLst>
      <p:ext uri="{BB962C8B-B14F-4D97-AF65-F5344CB8AC3E}">
        <p14:creationId xmlns:p14="http://schemas.microsoft.com/office/powerpoint/2010/main" val="2584846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chemeClr val="accent1"/>
                </a:solidFill>
              </a:rPr>
              <a:t>Screeners</a:t>
            </a:r>
          </a:p>
        </p:txBody>
      </p:sp>
      <p:sp>
        <p:nvSpPr>
          <p:cNvPr id="3" name="Content Placeholder 2"/>
          <p:cNvSpPr>
            <a:spLocks noGrp="1"/>
          </p:cNvSpPr>
          <p:nvPr>
            <p:ph idx="1"/>
          </p:nvPr>
        </p:nvSpPr>
        <p:spPr>
          <a:xfrm>
            <a:off x="457200" y="1130300"/>
            <a:ext cx="8229600" cy="4525963"/>
          </a:xfrm>
        </p:spPr>
        <p:txBody>
          <a:bodyPr/>
          <a:lstStyle/>
          <a:p>
            <a:pPr>
              <a:buClr>
                <a:schemeClr val="accent1"/>
              </a:buClr>
            </a:pPr>
            <a:r>
              <a:rPr lang="en-US" dirty="0"/>
              <a:t>Brief instruments that capture basic information about particular foods or beverages or other dietary behaviors </a:t>
            </a:r>
          </a:p>
          <a:p>
            <a:pPr lvl="1">
              <a:buClr>
                <a:schemeClr val="accent1"/>
              </a:buClr>
            </a:pPr>
            <a:r>
              <a:rPr lang="en-US" sz="3200" dirty="0"/>
              <a:t>May query the frequency of intake of certain foods or beverages </a:t>
            </a:r>
          </a:p>
          <a:p>
            <a:pPr lvl="1">
              <a:buClr>
                <a:schemeClr val="accent1"/>
              </a:buClr>
            </a:pPr>
            <a:r>
              <a:rPr lang="en-US" sz="3200" dirty="0"/>
              <a:t>May query typical dietary practices</a:t>
            </a:r>
          </a:p>
          <a:p>
            <a:pPr lvl="1"/>
            <a:endParaRPr lang="en-US" dirty="0"/>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49</a:t>
            </a:fld>
            <a:endParaRPr lang="en-US" dirty="0"/>
          </a:p>
        </p:txBody>
      </p:sp>
    </p:spTree>
    <p:extLst>
      <p:ext uri="{BB962C8B-B14F-4D97-AF65-F5344CB8AC3E}">
        <p14:creationId xmlns:p14="http://schemas.microsoft.com/office/powerpoint/2010/main" val="4123283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solidFill>
                  <a:srgbClr val="A3418E"/>
                </a:solidFill>
              </a:rPr>
              <a:t>Measures Registry User Guides	</a:t>
            </a:r>
          </a:p>
        </p:txBody>
      </p:sp>
      <p:sp>
        <p:nvSpPr>
          <p:cNvPr id="3" name="Content Placeholder 2"/>
          <p:cNvSpPr>
            <a:spLocks noGrp="1"/>
          </p:cNvSpPr>
          <p:nvPr>
            <p:ph idx="1"/>
          </p:nvPr>
        </p:nvSpPr>
        <p:spPr>
          <a:xfrm>
            <a:off x="457200" y="1193800"/>
            <a:ext cx="8229600" cy="4525963"/>
          </a:xfrm>
        </p:spPr>
        <p:txBody>
          <a:bodyPr/>
          <a:lstStyle/>
          <a:p>
            <a:pPr>
              <a:buClr>
                <a:srgbClr val="A3418E"/>
              </a:buClr>
            </a:pPr>
            <a:r>
              <a:rPr lang="en-US" dirty="0">
                <a:solidFill>
                  <a:schemeClr val="tx1">
                    <a:lumMod val="75000"/>
                    <a:lumOff val="25000"/>
                  </a:schemeClr>
                </a:solidFill>
              </a:rPr>
              <a:t>The User Guides cover the four domains for the Measures Registry</a:t>
            </a:r>
            <a:r>
              <a:rPr lang="en-US" dirty="0"/>
              <a:t>:</a:t>
            </a:r>
          </a:p>
          <a:p>
            <a:pPr lvl="1">
              <a:lnSpc>
                <a:spcPct val="150000"/>
              </a:lnSpc>
              <a:buClr>
                <a:srgbClr val="A3418E"/>
              </a:buClr>
            </a:pPr>
            <a:r>
              <a:rPr lang="en-US" sz="3200" dirty="0">
                <a:solidFill>
                  <a:srgbClr val="A3418E"/>
                </a:solidFill>
              </a:rPr>
              <a:t>Individual Diet	</a:t>
            </a:r>
          </a:p>
          <a:p>
            <a:pPr lvl="1">
              <a:lnSpc>
                <a:spcPct val="150000"/>
              </a:lnSpc>
              <a:buClr>
                <a:srgbClr val="A3418E"/>
              </a:buClr>
            </a:pPr>
            <a:r>
              <a:rPr lang="en-US" sz="3200" dirty="0">
                <a:solidFill>
                  <a:schemeClr val="tx1">
                    <a:lumMod val="75000"/>
                    <a:lumOff val="25000"/>
                  </a:schemeClr>
                </a:solidFill>
              </a:rPr>
              <a:t>Food Environment</a:t>
            </a:r>
          </a:p>
          <a:p>
            <a:pPr lvl="1">
              <a:lnSpc>
                <a:spcPct val="150000"/>
              </a:lnSpc>
              <a:buClr>
                <a:srgbClr val="A3418E"/>
              </a:buClr>
            </a:pPr>
            <a:r>
              <a:rPr lang="en-US" sz="3200" dirty="0">
                <a:solidFill>
                  <a:schemeClr val="tx1">
                    <a:lumMod val="75000"/>
                    <a:lumOff val="25000"/>
                  </a:schemeClr>
                </a:solidFill>
              </a:rPr>
              <a:t>Individual Physical Activity</a:t>
            </a:r>
          </a:p>
          <a:p>
            <a:pPr lvl="1">
              <a:lnSpc>
                <a:spcPct val="150000"/>
              </a:lnSpc>
              <a:spcBef>
                <a:spcPts val="0"/>
              </a:spcBef>
              <a:buClr>
                <a:srgbClr val="A3418E"/>
              </a:buClr>
            </a:pPr>
            <a:r>
              <a:rPr lang="en-US" sz="3200" dirty="0">
                <a:solidFill>
                  <a:schemeClr val="tx1">
                    <a:lumMod val="75000"/>
                    <a:lumOff val="25000"/>
                  </a:schemeClr>
                </a:solidFill>
              </a:rPr>
              <a:t>Physical Activity Environment</a:t>
            </a:r>
            <a:r>
              <a:rPr lang="en-US" dirty="0"/>
              <a:t>	</a:t>
            </a:r>
            <a:r>
              <a:rPr lang="en-US" sz="2400" dirty="0"/>
              <a:t>	</a:t>
            </a:r>
          </a:p>
          <a:p>
            <a:pPr marL="0" indent="0">
              <a:buNone/>
            </a:pPr>
            <a:endParaRPr lang="en-US" dirty="0"/>
          </a:p>
        </p:txBody>
      </p:sp>
      <p:pic>
        <p:nvPicPr>
          <p:cNvPr id="4" name="Picture 3"/>
          <p:cNvPicPr>
            <a:picLocks noChangeAspect="1"/>
          </p:cNvPicPr>
          <p:nvPr/>
        </p:nvPicPr>
        <p:blipFill rotWithShape="1">
          <a:blip r:embed="rId3"/>
          <a:srcRect l="19151"/>
          <a:stretch/>
        </p:blipFill>
        <p:spPr>
          <a:xfrm>
            <a:off x="6002831" y="1677254"/>
            <a:ext cx="2783000" cy="3070592"/>
          </a:xfrm>
          <a:prstGeom prst="rect">
            <a:avLst/>
          </a:prstGeom>
        </p:spPr>
      </p:pic>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5</a:t>
            </a:fld>
            <a:endParaRPr lang="en-US" dirty="0"/>
          </a:p>
        </p:txBody>
      </p:sp>
    </p:spTree>
    <p:extLst>
      <p:ext uri="{BB962C8B-B14F-4D97-AF65-F5344CB8AC3E}">
        <p14:creationId xmlns:p14="http://schemas.microsoft.com/office/powerpoint/2010/main" val="15085616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chemeClr val="accent1"/>
                </a:solidFill>
              </a:rPr>
              <a:t>Screeners</a:t>
            </a:r>
          </a:p>
        </p:txBody>
      </p:sp>
      <p:sp>
        <p:nvSpPr>
          <p:cNvPr id="3" name="Content Placeholder 2"/>
          <p:cNvSpPr>
            <a:spLocks noGrp="1"/>
          </p:cNvSpPr>
          <p:nvPr>
            <p:ph idx="1"/>
          </p:nvPr>
        </p:nvSpPr>
        <p:spPr>
          <a:xfrm>
            <a:off x="457200" y="1066800"/>
            <a:ext cx="8229600" cy="4525963"/>
          </a:xfrm>
        </p:spPr>
        <p:txBody>
          <a:bodyPr/>
          <a:lstStyle/>
          <a:p>
            <a:pPr>
              <a:buClr>
                <a:schemeClr val="accent1"/>
              </a:buClr>
            </a:pPr>
            <a:r>
              <a:rPr lang="en-US" dirty="0"/>
              <a:t>Can be quick to complete</a:t>
            </a:r>
          </a:p>
          <a:p>
            <a:pPr>
              <a:buClr>
                <a:schemeClr val="accent1"/>
              </a:buClr>
            </a:pPr>
            <a:r>
              <a:rPr lang="en-US" dirty="0"/>
              <a:t>Require tailoring to the specific target group, based on commonly consumed foods and drinks</a:t>
            </a:r>
          </a:p>
          <a:p>
            <a:pPr lvl="1">
              <a:buClr>
                <a:schemeClr val="accent1"/>
              </a:buClr>
            </a:pPr>
            <a:r>
              <a:rPr lang="en-US" dirty="0"/>
              <a:t>Can cause difficulties in comparing findings across studies</a:t>
            </a:r>
          </a:p>
          <a:p>
            <a:pPr>
              <a:buClr>
                <a:schemeClr val="accent1"/>
              </a:buClr>
            </a:pPr>
            <a:r>
              <a:rPr lang="en-US" dirty="0"/>
              <a:t>Do not capture contextual factors associated with eating occasions</a:t>
            </a:r>
            <a:endParaRPr lang="en-CA" dirty="0"/>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50</a:t>
            </a:fld>
            <a:endParaRPr lang="en-US" dirty="0"/>
          </a:p>
        </p:txBody>
      </p:sp>
    </p:spTree>
    <p:extLst>
      <p:ext uri="{BB962C8B-B14F-4D97-AF65-F5344CB8AC3E}">
        <p14:creationId xmlns:p14="http://schemas.microsoft.com/office/powerpoint/2010/main" val="20366252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9"/>
          <p:cNvGraphicFramePr>
            <a:graphicFrameLocks noGrp="1"/>
          </p:cNvGraphicFramePr>
          <p:nvPr>
            <p:ph idx="4294967295"/>
            <p:extLst>
              <p:ext uri="{D42A27DB-BD31-4B8C-83A1-F6EECF244321}">
                <p14:modId xmlns:p14="http://schemas.microsoft.com/office/powerpoint/2010/main" val="443809036"/>
              </p:ext>
            </p:extLst>
          </p:nvPr>
        </p:nvGraphicFramePr>
        <p:xfrm>
          <a:off x="0" y="280988"/>
          <a:ext cx="9677400" cy="5541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0"/>
          </p:nvPr>
        </p:nvSpPr>
        <p:spPr/>
        <p:txBody>
          <a:bodyPr/>
          <a:lstStyle/>
          <a:p>
            <a:pPr>
              <a:defRPr/>
            </a:pPr>
            <a:fld id="{3790F591-681A-42EC-9612-07B351728709}" type="slidenum">
              <a:rPr lang="en-US" smtClean="0"/>
              <a:pPr>
                <a:defRPr/>
              </a:pPr>
              <a:t>51</a:t>
            </a:fld>
            <a:endParaRPr lang="en-US" dirty="0"/>
          </a:p>
        </p:txBody>
      </p:sp>
    </p:spTree>
    <p:extLst>
      <p:ext uri="{BB962C8B-B14F-4D97-AF65-F5344CB8AC3E}">
        <p14:creationId xmlns:p14="http://schemas.microsoft.com/office/powerpoint/2010/main" val="1694823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chemeClr val="accent1"/>
                </a:solidFill>
              </a:rPr>
              <a:t>Salient considerations for children</a:t>
            </a:r>
          </a:p>
        </p:txBody>
      </p:sp>
      <p:sp>
        <p:nvSpPr>
          <p:cNvPr id="3" name="Content Placeholder 2"/>
          <p:cNvSpPr>
            <a:spLocks noGrp="1"/>
          </p:cNvSpPr>
          <p:nvPr>
            <p:ph idx="1"/>
          </p:nvPr>
        </p:nvSpPr>
        <p:spPr>
          <a:xfrm>
            <a:off x="457200" y="1143000"/>
            <a:ext cx="8229600" cy="4525963"/>
          </a:xfrm>
        </p:spPr>
        <p:txBody>
          <a:bodyPr/>
          <a:lstStyle/>
          <a:p>
            <a:pPr>
              <a:buClr>
                <a:schemeClr val="accent1"/>
              </a:buClr>
            </a:pPr>
            <a:r>
              <a:rPr lang="en-CA" dirty="0"/>
              <a:t>FFQs and screeners are </a:t>
            </a:r>
            <a:r>
              <a:rPr lang="en-CA" u="sng" dirty="0"/>
              <a:t>not</a:t>
            </a:r>
            <a:r>
              <a:rPr lang="en-CA" dirty="0"/>
              <a:t> well-suited due to demands associated with:</a:t>
            </a:r>
          </a:p>
          <a:p>
            <a:pPr lvl="1">
              <a:buClr>
                <a:schemeClr val="accent1"/>
              </a:buClr>
            </a:pPr>
            <a:r>
              <a:rPr lang="en-CA" sz="3200" dirty="0"/>
              <a:t>Literacy and numeracy</a:t>
            </a:r>
          </a:p>
          <a:p>
            <a:pPr lvl="1">
              <a:buClr>
                <a:schemeClr val="accent1"/>
              </a:buClr>
            </a:pPr>
            <a:r>
              <a:rPr lang="en-CA" sz="3200" dirty="0"/>
              <a:t>Concepts of time</a:t>
            </a:r>
          </a:p>
          <a:p>
            <a:pPr lvl="1">
              <a:buClr>
                <a:schemeClr val="accent1"/>
              </a:buClr>
            </a:pPr>
            <a:r>
              <a:rPr lang="en-CA" sz="3200" dirty="0"/>
              <a:t>Memory</a:t>
            </a:r>
          </a:p>
          <a:p>
            <a:pPr lvl="1">
              <a:buClr>
                <a:schemeClr val="accent1"/>
              </a:buClr>
            </a:pPr>
            <a:r>
              <a:rPr lang="en-CA" sz="3200" dirty="0"/>
              <a:t>Attention span</a:t>
            </a:r>
          </a:p>
          <a:p>
            <a:pPr lvl="1">
              <a:buClr>
                <a:schemeClr val="accent1"/>
              </a:buClr>
            </a:pPr>
            <a:r>
              <a:rPr lang="en-CA" sz="3200" dirty="0"/>
              <a:t>Understanding of composite foods</a:t>
            </a:r>
          </a:p>
          <a:p>
            <a:endParaRPr lang="en-CA" dirty="0"/>
          </a:p>
        </p:txBody>
      </p:sp>
      <p:pic>
        <p:nvPicPr>
          <p:cNvPr id="4" name="Picture 3"/>
          <p:cNvPicPr>
            <a:picLocks noChangeAspect="1"/>
          </p:cNvPicPr>
          <p:nvPr/>
        </p:nvPicPr>
        <p:blipFill>
          <a:blip r:embed="rId3"/>
          <a:stretch>
            <a:fillRect/>
          </a:stretch>
        </p:blipFill>
        <p:spPr>
          <a:xfrm>
            <a:off x="7162252" y="3432747"/>
            <a:ext cx="1524548" cy="1014517"/>
          </a:xfrm>
          <a:prstGeom prst="rect">
            <a:avLst/>
          </a:prstGeom>
        </p:spPr>
      </p:pic>
      <p:pic>
        <p:nvPicPr>
          <p:cNvPr id="5" name="Picture 4"/>
          <p:cNvPicPr>
            <a:picLocks noChangeAspect="1"/>
          </p:cNvPicPr>
          <p:nvPr/>
        </p:nvPicPr>
        <p:blipFill>
          <a:blip r:embed="rId4"/>
          <a:stretch>
            <a:fillRect/>
          </a:stretch>
        </p:blipFill>
        <p:spPr>
          <a:xfrm>
            <a:off x="5409274" y="1814747"/>
            <a:ext cx="1198632" cy="1486303"/>
          </a:xfrm>
          <a:prstGeom prst="rect">
            <a:avLst/>
          </a:prstGeom>
        </p:spPr>
      </p:pic>
      <p:sp>
        <p:nvSpPr>
          <p:cNvPr id="6" name="Slide Number Placeholder 5"/>
          <p:cNvSpPr>
            <a:spLocks noGrp="1"/>
          </p:cNvSpPr>
          <p:nvPr>
            <p:ph type="sldNum" sz="quarter" idx="10"/>
          </p:nvPr>
        </p:nvSpPr>
        <p:spPr/>
        <p:txBody>
          <a:bodyPr/>
          <a:lstStyle/>
          <a:p>
            <a:pPr>
              <a:defRPr/>
            </a:pPr>
            <a:fld id="{8EA45495-9E47-804A-BFAC-1E2103F30733}" type="slidenum">
              <a:rPr lang="en-US" smtClean="0"/>
              <a:pPr>
                <a:defRPr/>
              </a:pPr>
              <a:t>52</a:t>
            </a:fld>
            <a:endParaRPr lang="en-US" dirty="0"/>
          </a:p>
        </p:txBody>
      </p:sp>
    </p:spTree>
    <p:extLst>
      <p:ext uri="{BB962C8B-B14F-4D97-AF65-F5344CB8AC3E}">
        <p14:creationId xmlns:p14="http://schemas.microsoft.com/office/powerpoint/2010/main" val="1120957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Technology-based measures</a:t>
            </a: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016" y="1693709"/>
            <a:ext cx="1574798" cy="3756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5"/>
          <p:cNvPicPr>
            <a:picLocks noChangeAspect="1"/>
          </p:cNvPicPr>
          <p:nvPr/>
        </p:nvPicPr>
        <p:blipFill>
          <a:blip r:embed="rId4"/>
          <a:stretch>
            <a:fillRect/>
          </a:stretch>
        </p:blipFill>
        <p:spPr>
          <a:xfrm>
            <a:off x="457200" y="1993692"/>
            <a:ext cx="5392810" cy="2211895"/>
          </a:xfrm>
          <a:prstGeom prst="rect">
            <a:avLst/>
          </a:prstGeom>
        </p:spPr>
      </p:pic>
      <p:sp>
        <p:nvSpPr>
          <p:cNvPr id="7" name="TextBox 6"/>
          <p:cNvSpPr txBox="1"/>
          <p:nvPr/>
        </p:nvSpPr>
        <p:spPr>
          <a:xfrm>
            <a:off x="1528997" y="4412309"/>
            <a:ext cx="2838469" cy="369332"/>
          </a:xfrm>
          <a:prstGeom prst="rect">
            <a:avLst/>
          </a:prstGeom>
          <a:noFill/>
        </p:spPr>
        <p:txBody>
          <a:bodyPr wrap="none" rtlCol="0">
            <a:spAutoFit/>
          </a:bodyPr>
          <a:lstStyle/>
          <a:p>
            <a:r>
              <a:rPr lang="en-US" dirty="0" err="1"/>
              <a:t>Harray</a:t>
            </a:r>
            <a:r>
              <a:rPr lang="en-US" dirty="0"/>
              <a:t> et al., Nutrients 2015</a:t>
            </a:r>
          </a:p>
        </p:txBody>
      </p:sp>
      <p:sp>
        <p:nvSpPr>
          <p:cNvPr id="8" name="TextBox 7"/>
          <p:cNvSpPr txBox="1"/>
          <p:nvPr/>
        </p:nvSpPr>
        <p:spPr>
          <a:xfrm>
            <a:off x="5368979" y="5656456"/>
            <a:ext cx="3657861" cy="369332"/>
          </a:xfrm>
          <a:prstGeom prst="rect">
            <a:avLst/>
          </a:prstGeom>
          <a:noFill/>
        </p:spPr>
        <p:txBody>
          <a:bodyPr wrap="none" rtlCol="0">
            <a:spAutoFit/>
          </a:bodyPr>
          <a:lstStyle/>
          <a:p>
            <a:r>
              <a:rPr lang="en-US" u="sng" dirty="0"/>
              <a:t>https://epi.grants.cancer.gov/asa24/ </a:t>
            </a:r>
          </a:p>
        </p:txBody>
      </p:sp>
      <p:sp>
        <p:nvSpPr>
          <p:cNvPr id="3" name="Slide Number Placeholder 2"/>
          <p:cNvSpPr>
            <a:spLocks noGrp="1"/>
          </p:cNvSpPr>
          <p:nvPr>
            <p:ph type="sldNum" sz="quarter" idx="10"/>
          </p:nvPr>
        </p:nvSpPr>
        <p:spPr/>
        <p:txBody>
          <a:bodyPr/>
          <a:lstStyle/>
          <a:p>
            <a:pPr>
              <a:defRPr/>
            </a:pPr>
            <a:fld id="{8EA45495-9E47-804A-BFAC-1E2103F30733}" type="slidenum">
              <a:rPr lang="en-US" smtClean="0"/>
              <a:pPr>
                <a:defRPr/>
              </a:pPr>
              <a:t>53</a:t>
            </a:fld>
            <a:endParaRPr lang="en-US" dirty="0"/>
          </a:p>
        </p:txBody>
      </p:sp>
    </p:spTree>
    <p:extLst>
      <p:ext uri="{BB962C8B-B14F-4D97-AF65-F5344CB8AC3E}">
        <p14:creationId xmlns:p14="http://schemas.microsoft.com/office/powerpoint/2010/main" val="6968654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Technology-based measures</a:t>
            </a:r>
          </a:p>
        </p:txBody>
      </p:sp>
      <p:sp>
        <p:nvSpPr>
          <p:cNvPr id="3" name="Content Placeholder 2"/>
          <p:cNvSpPr>
            <a:spLocks noGrp="1"/>
          </p:cNvSpPr>
          <p:nvPr>
            <p:ph idx="1"/>
          </p:nvPr>
        </p:nvSpPr>
        <p:spPr>
          <a:xfrm>
            <a:off x="457200" y="1193800"/>
            <a:ext cx="8229600" cy="4525963"/>
          </a:xfrm>
        </p:spPr>
        <p:txBody>
          <a:bodyPr/>
          <a:lstStyle/>
          <a:p>
            <a:pPr>
              <a:buClr>
                <a:schemeClr val="accent1"/>
              </a:buClr>
            </a:pPr>
            <a:r>
              <a:rPr lang="en-US" dirty="0"/>
              <a:t>Web- and mobile device-based approaches</a:t>
            </a:r>
          </a:p>
          <a:p>
            <a:pPr lvl="1">
              <a:buClr>
                <a:schemeClr val="accent1"/>
              </a:buClr>
            </a:pPr>
            <a:r>
              <a:rPr lang="en-US" dirty="0"/>
              <a:t>Can reduce cost and burden and improve engagement</a:t>
            </a:r>
          </a:p>
          <a:p>
            <a:pPr lvl="2">
              <a:buClr>
                <a:schemeClr val="accent1"/>
              </a:buClr>
              <a:buFont typeface="Arial" panose="020B0604020202020204" pitchFamily="34" charset="0"/>
              <a:buChar char="•"/>
            </a:pPr>
            <a:r>
              <a:rPr lang="en-US" dirty="0"/>
              <a:t>Capture comprehensive data in a range of studies; more comparable data across studies</a:t>
            </a:r>
          </a:p>
          <a:p>
            <a:pPr lvl="1">
              <a:buClr>
                <a:schemeClr val="accent1"/>
              </a:buClr>
            </a:pPr>
            <a:r>
              <a:rPr lang="en-US" dirty="0"/>
              <a:t>Are not a magic bullet</a:t>
            </a:r>
          </a:p>
          <a:p>
            <a:pPr lvl="2">
              <a:buClr>
                <a:schemeClr val="accent1"/>
              </a:buClr>
              <a:buFont typeface="Arial" panose="020B0604020202020204" pitchFamily="34" charset="0"/>
              <a:buChar char="•"/>
            </a:pPr>
            <a:r>
              <a:rPr lang="en-US" dirty="0"/>
              <a:t>Require computer/mobile device literacy in addition to other requirements related to literacy, numeracy, memory, and potential for reactivity with real-time recording</a:t>
            </a:r>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54</a:t>
            </a:fld>
            <a:endParaRPr lang="en-US" dirty="0"/>
          </a:p>
        </p:txBody>
      </p:sp>
    </p:spTree>
    <p:extLst>
      <p:ext uri="{BB962C8B-B14F-4D97-AF65-F5344CB8AC3E}">
        <p14:creationId xmlns:p14="http://schemas.microsoft.com/office/powerpoint/2010/main" val="10469443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Other dietary behaviors</a:t>
            </a:r>
          </a:p>
        </p:txBody>
      </p:sp>
      <p:sp>
        <p:nvSpPr>
          <p:cNvPr id="3" name="Content Placeholder 2"/>
          <p:cNvSpPr>
            <a:spLocks noGrp="1"/>
          </p:cNvSpPr>
          <p:nvPr>
            <p:ph idx="1"/>
          </p:nvPr>
        </p:nvSpPr>
        <p:spPr>
          <a:xfrm>
            <a:off x="457200" y="1143000"/>
            <a:ext cx="8229600" cy="4525963"/>
          </a:xfrm>
        </p:spPr>
        <p:txBody>
          <a:bodyPr/>
          <a:lstStyle/>
          <a:p>
            <a:pPr>
              <a:buClr>
                <a:schemeClr val="accent1"/>
              </a:buClr>
            </a:pPr>
            <a:r>
              <a:rPr lang="en-US" sz="3400" dirty="0"/>
              <a:t>Potential complementary measures related to attitudes, perceptions, etc. </a:t>
            </a:r>
          </a:p>
          <a:p>
            <a:pPr>
              <a:buClr>
                <a:schemeClr val="accent1"/>
              </a:buClr>
            </a:pPr>
            <a:r>
              <a:rPr lang="en-US" sz="3400" dirty="0"/>
              <a:t>Measures vary in length and complexity and may require parental assistance</a:t>
            </a:r>
          </a:p>
          <a:p>
            <a:pPr>
              <a:buClr>
                <a:schemeClr val="accent1"/>
              </a:buClr>
            </a:pPr>
            <a:r>
              <a:rPr lang="en-US" sz="3400" dirty="0"/>
              <a:t>As with intake, responses may be affected by social desirability biases</a:t>
            </a:r>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55</a:t>
            </a:fld>
            <a:endParaRPr lang="en-US" dirty="0"/>
          </a:p>
        </p:txBody>
      </p:sp>
    </p:spTree>
    <p:extLst>
      <p:ext uri="{BB962C8B-B14F-4D97-AF65-F5344CB8AC3E}">
        <p14:creationId xmlns:p14="http://schemas.microsoft.com/office/powerpoint/2010/main" val="6824350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3718" b="11918"/>
          <a:stretch/>
        </p:blipFill>
        <p:spPr>
          <a:xfrm>
            <a:off x="0" y="0"/>
            <a:ext cx="9144000" cy="5099169"/>
          </a:xfrm>
          <a:prstGeom prst="rect">
            <a:avLst/>
          </a:prstGeom>
        </p:spPr>
      </p:pic>
      <p:sp>
        <p:nvSpPr>
          <p:cNvPr id="2" name="Title 1"/>
          <p:cNvSpPr>
            <a:spLocks noGrp="1"/>
          </p:cNvSpPr>
          <p:nvPr>
            <p:ph type="ctrTitle"/>
          </p:nvPr>
        </p:nvSpPr>
        <p:spPr>
          <a:xfrm>
            <a:off x="652729" y="5219091"/>
            <a:ext cx="8176103" cy="1236440"/>
          </a:xfrm>
          <a:noFill/>
        </p:spPr>
        <p:txBody>
          <a:bodyPr>
            <a:normAutofit/>
          </a:bodyPr>
          <a:lstStyle/>
          <a:p>
            <a:pPr algn="l"/>
            <a:r>
              <a:rPr lang="en-US" dirty="0">
                <a:solidFill>
                  <a:srgbClr val="0290B1"/>
                </a:solidFill>
              </a:rPr>
              <a:t>Measurement in Action </a:t>
            </a:r>
          </a:p>
        </p:txBody>
      </p:sp>
    </p:spTree>
    <p:extLst>
      <p:ext uri="{BB962C8B-B14F-4D97-AF65-F5344CB8AC3E}">
        <p14:creationId xmlns:p14="http://schemas.microsoft.com/office/powerpoint/2010/main" val="31152059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sz="4000" dirty="0">
                <a:solidFill>
                  <a:schemeClr val="accent1"/>
                </a:solidFill>
              </a:rPr>
              <a:t>Considerations in selecting measures</a:t>
            </a:r>
          </a:p>
        </p:txBody>
      </p:sp>
      <p:graphicFrame>
        <p:nvGraphicFramePr>
          <p:cNvPr id="5" name="Diagram 4"/>
          <p:cNvGraphicFramePr/>
          <p:nvPr>
            <p:extLst/>
          </p:nvPr>
        </p:nvGraphicFramePr>
        <p:xfrm>
          <a:off x="194873" y="1004341"/>
          <a:ext cx="8784236" cy="4961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4505739" y="5702769"/>
            <a:ext cx="4756943" cy="369332"/>
          </a:xfrm>
          <a:prstGeom prst="rect">
            <a:avLst/>
          </a:prstGeom>
          <a:noFill/>
        </p:spPr>
        <p:txBody>
          <a:bodyPr wrap="none" rtlCol="0">
            <a:spAutoFit/>
          </a:bodyPr>
          <a:lstStyle/>
          <a:p>
            <a:r>
              <a:rPr lang="en-US" dirty="0"/>
              <a:t>Adapted from </a:t>
            </a:r>
            <a:r>
              <a:rPr lang="en-US" dirty="0" err="1"/>
              <a:t>Sternfeld</a:t>
            </a:r>
            <a:r>
              <a:rPr lang="en-US" dirty="0"/>
              <a:t> &amp; Goldberg-Rosas, 2012 </a:t>
            </a:r>
          </a:p>
        </p:txBody>
      </p:sp>
      <p:sp>
        <p:nvSpPr>
          <p:cNvPr id="3" name="Slide Number Placeholder 2"/>
          <p:cNvSpPr>
            <a:spLocks noGrp="1"/>
          </p:cNvSpPr>
          <p:nvPr>
            <p:ph type="sldNum" sz="quarter" idx="10"/>
          </p:nvPr>
        </p:nvSpPr>
        <p:spPr/>
        <p:txBody>
          <a:bodyPr/>
          <a:lstStyle/>
          <a:p>
            <a:pPr>
              <a:defRPr/>
            </a:pPr>
            <a:fld id="{8EA45495-9E47-804A-BFAC-1E2103F30733}" type="slidenum">
              <a:rPr lang="en-US" smtClean="0"/>
              <a:pPr>
                <a:defRPr/>
              </a:pPr>
              <a:t>57</a:t>
            </a:fld>
            <a:endParaRPr lang="en-US" dirty="0"/>
          </a:p>
        </p:txBody>
      </p:sp>
    </p:spTree>
    <p:extLst>
      <p:ext uri="{BB962C8B-B14F-4D97-AF65-F5344CB8AC3E}">
        <p14:creationId xmlns:p14="http://schemas.microsoft.com/office/powerpoint/2010/main" val="2779977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case studies</a:t>
            </a:r>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58</a:t>
            </a:fld>
            <a:endParaRPr lang="en-US" dirty="0"/>
          </a:p>
        </p:txBody>
      </p:sp>
      <p:graphicFrame>
        <p:nvGraphicFramePr>
          <p:cNvPr id="9" name="Diagram 8"/>
          <p:cNvGraphicFramePr/>
          <p:nvPr>
            <p:extLst/>
          </p:nvPr>
        </p:nvGraphicFramePr>
        <p:xfrm>
          <a:off x="899410" y="1267737"/>
          <a:ext cx="7420131" cy="4578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extLst>
              <p:ext uri="{D42A27DB-BD31-4B8C-83A1-F6EECF244321}">
                <p14:modId xmlns:p14="http://schemas.microsoft.com/office/powerpoint/2010/main" val="1352144916"/>
              </p:ext>
            </p:extLst>
          </p:nvPr>
        </p:nvGraphicFramePr>
        <p:xfrm>
          <a:off x="899410" y="1267737"/>
          <a:ext cx="7420131" cy="45784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6891096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1</a:t>
            </a:r>
          </a:p>
        </p:txBody>
      </p:sp>
      <p:cxnSp>
        <p:nvCxnSpPr>
          <p:cNvPr id="6" name="Elbow Connector 5"/>
          <p:cNvCxnSpPr/>
          <p:nvPr/>
        </p:nvCxnSpPr>
        <p:spPr>
          <a:xfrm rot="16200000" flipH="1">
            <a:off x="1714500" y="3275312"/>
            <a:ext cx="381000" cy="30480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4931" y="3771273"/>
            <a:ext cx="3691329" cy="2246769"/>
          </a:xfrm>
          <a:prstGeom prst="rect">
            <a:avLst/>
          </a:prstGeom>
          <a:noFill/>
        </p:spPr>
        <p:txBody>
          <a:bodyPr wrap="square" rtlCol="0">
            <a:spAutoFit/>
          </a:bodyPr>
          <a:lstStyle/>
          <a:p>
            <a:r>
              <a:rPr lang="en-US" sz="2800" dirty="0">
                <a:latin typeface="+mj-lt"/>
              </a:rPr>
              <a:t>Estimate average intake and main sources of food groups in relation to </a:t>
            </a:r>
            <a:r>
              <a:rPr lang="en-US" sz="2800" dirty="0" err="1">
                <a:latin typeface="+mj-lt"/>
              </a:rPr>
              <a:t>sociodemographics</a:t>
            </a:r>
            <a:r>
              <a:rPr lang="en-US" sz="2800" dirty="0">
                <a:latin typeface="+mj-lt"/>
              </a:rPr>
              <a:t>; children of varying ages</a:t>
            </a:r>
          </a:p>
        </p:txBody>
      </p:sp>
      <p:graphicFrame>
        <p:nvGraphicFramePr>
          <p:cNvPr id="10" name="Content Placeholder 4"/>
          <p:cNvGraphicFramePr>
            <a:graphicFrameLocks/>
          </p:cNvGraphicFramePr>
          <p:nvPr>
            <p:extLst/>
          </p:nvPr>
        </p:nvGraphicFramePr>
        <p:xfrm>
          <a:off x="457200" y="1417637"/>
          <a:ext cx="8229600" cy="18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rotWithShape="1">
          <a:blip r:embed="rId8"/>
          <a:srcRect b="37726"/>
          <a:stretch/>
        </p:blipFill>
        <p:spPr>
          <a:xfrm>
            <a:off x="3641589" y="323327"/>
            <a:ext cx="1268738" cy="1142998"/>
          </a:xfrm>
          <a:prstGeom prst="rect">
            <a:avLst/>
          </a:prstGeom>
        </p:spPr>
      </p:pic>
      <p:sp>
        <p:nvSpPr>
          <p:cNvPr id="3" name="Slide Number Placeholder 2"/>
          <p:cNvSpPr>
            <a:spLocks noGrp="1"/>
          </p:cNvSpPr>
          <p:nvPr>
            <p:ph type="sldNum" sz="quarter" idx="10"/>
          </p:nvPr>
        </p:nvSpPr>
        <p:spPr/>
        <p:txBody>
          <a:bodyPr/>
          <a:lstStyle/>
          <a:p>
            <a:pPr>
              <a:defRPr/>
            </a:pPr>
            <a:fld id="{8EA45495-9E47-804A-BFAC-1E2103F30733}" type="slidenum">
              <a:rPr lang="en-US" smtClean="0"/>
              <a:pPr>
                <a:defRPr/>
              </a:pPr>
              <a:t>59</a:t>
            </a:fld>
            <a:endParaRPr lang="en-US" dirty="0"/>
          </a:p>
        </p:txBody>
      </p:sp>
    </p:spTree>
    <p:extLst>
      <p:ext uri="{BB962C8B-B14F-4D97-AF65-F5344CB8AC3E}">
        <p14:creationId xmlns:p14="http://schemas.microsoft.com/office/powerpoint/2010/main" val="724977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Overview of this presentation</a:t>
            </a:r>
          </a:p>
        </p:txBody>
      </p:sp>
      <p:sp>
        <p:nvSpPr>
          <p:cNvPr id="5" name="Content Placeholder 4"/>
          <p:cNvSpPr>
            <a:spLocks noGrp="1"/>
          </p:cNvSpPr>
          <p:nvPr>
            <p:ph idx="1"/>
          </p:nvPr>
        </p:nvSpPr>
        <p:spPr>
          <a:xfrm>
            <a:off x="457200" y="1324992"/>
            <a:ext cx="8229600" cy="4525963"/>
          </a:xfrm>
        </p:spPr>
        <p:txBody>
          <a:bodyPr>
            <a:normAutofit fontScale="85000" lnSpcReduction="10000"/>
          </a:bodyPr>
          <a:lstStyle/>
          <a:p>
            <a:pPr marL="457200" indent="-457200">
              <a:buClr>
                <a:schemeClr val="accent1"/>
              </a:buClr>
              <a:buFont typeface="+mj-lt"/>
              <a:buAutoNum type="arabicPeriod"/>
            </a:pPr>
            <a:r>
              <a:rPr lang="en-US" dirty="0"/>
              <a:t>Introduction to NCCOR and the Measures Registry</a:t>
            </a:r>
          </a:p>
          <a:p>
            <a:pPr marL="457200" indent="-457200">
              <a:lnSpc>
                <a:spcPct val="150000"/>
              </a:lnSpc>
              <a:buClr>
                <a:schemeClr val="accent1"/>
              </a:buClr>
              <a:buFont typeface="+mj-lt"/>
              <a:buAutoNum type="arabicPeriod"/>
            </a:pPr>
            <a:r>
              <a:rPr lang="en-US" dirty="0"/>
              <a:t>Conceptualizing individual diet</a:t>
            </a:r>
          </a:p>
          <a:p>
            <a:pPr marL="457200" indent="-457200">
              <a:lnSpc>
                <a:spcPct val="150000"/>
              </a:lnSpc>
              <a:buClr>
                <a:schemeClr val="accent1"/>
              </a:buClr>
              <a:buFont typeface="+mj-lt"/>
              <a:buAutoNum type="arabicPeriod"/>
            </a:pPr>
            <a:r>
              <a:rPr lang="en-US" dirty="0"/>
              <a:t>Measurement characteristics</a:t>
            </a:r>
          </a:p>
          <a:p>
            <a:pPr marL="457200" indent="-457200">
              <a:lnSpc>
                <a:spcPct val="150000"/>
              </a:lnSpc>
              <a:buClr>
                <a:schemeClr val="accent1"/>
              </a:buClr>
              <a:buFont typeface="+mj-lt"/>
              <a:buAutoNum type="arabicPeriod"/>
            </a:pPr>
            <a:r>
              <a:rPr lang="en-US" dirty="0"/>
              <a:t>Measuring individual diet</a:t>
            </a:r>
          </a:p>
          <a:p>
            <a:pPr marL="457200" indent="-457200">
              <a:lnSpc>
                <a:spcPct val="150000"/>
              </a:lnSpc>
              <a:buClr>
                <a:schemeClr val="accent1"/>
              </a:buClr>
              <a:buFont typeface="+mj-lt"/>
              <a:buAutoNum type="arabicPeriod"/>
            </a:pPr>
            <a:r>
              <a:rPr lang="en-US" dirty="0"/>
              <a:t>Measurement in action</a:t>
            </a:r>
          </a:p>
          <a:p>
            <a:pPr marL="457200" indent="-457200">
              <a:lnSpc>
                <a:spcPct val="150000"/>
              </a:lnSpc>
              <a:buClr>
                <a:schemeClr val="accent1"/>
              </a:buClr>
              <a:buFont typeface="+mj-lt"/>
              <a:buAutoNum type="arabicPeriod"/>
            </a:pPr>
            <a:r>
              <a:rPr lang="en-US" dirty="0"/>
              <a:t>Additional considerations</a:t>
            </a:r>
          </a:p>
          <a:p>
            <a:pPr marL="457200" indent="-457200">
              <a:lnSpc>
                <a:spcPct val="150000"/>
              </a:lnSpc>
              <a:buClr>
                <a:schemeClr val="accent1"/>
              </a:buClr>
              <a:buFont typeface="+mj-lt"/>
              <a:buAutoNum type="arabicPeriod"/>
            </a:pPr>
            <a:r>
              <a:rPr lang="en-US" dirty="0"/>
              <a:t>Putting it all together</a:t>
            </a:r>
          </a:p>
        </p:txBody>
      </p:sp>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6</a:t>
            </a:fld>
            <a:endParaRPr lang="en-US" dirty="0"/>
          </a:p>
        </p:txBody>
      </p:sp>
    </p:spTree>
    <p:extLst>
      <p:ext uri="{BB962C8B-B14F-4D97-AF65-F5344CB8AC3E}">
        <p14:creationId xmlns:p14="http://schemas.microsoft.com/office/powerpoint/2010/main" val="42278906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1</a:t>
            </a:r>
          </a:p>
        </p:txBody>
      </p:sp>
      <p:sp>
        <p:nvSpPr>
          <p:cNvPr id="8" name="TextBox 7"/>
          <p:cNvSpPr txBox="1"/>
          <p:nvPr/>
        </p:nvSpPr>
        <p:spPr>
          <a:xfrm>
            <a:off x="2834508" y="3777849"/>
            <a:ext cx="3941267" cy="2677656"/>
          </a:xfrm>
          <a:prstGeom prst="rect">
            <a:avLst/>
          </a:prstGeom>
          <a:noFill/>
        </p:spPr>
        <p:txBody>
          <a:bodyPr wrap="square" rtlCol="0">
            <a:spAutoFit/>
          </a:bodyPr>
          <a:lstStyle/>
          <a:p>
            <a:pPr marL="457200" indent="-457200">
              <a:buFont typeface="Arial" charset="0"/>
              <a:buChar char="•"/>
            </a:pPr>
            <a:r>
              <a:rPr lang="en-US" sz="2800" dirty="0">
                <a:latin typeface="+mj-lt"/>
              </a:rPr>
              <a:t>Need quantification of multiple components</a:t>
            </a:r>
          </a:p>
          <a:p>
            <a:pPr marL="457200" indent="-457200">
              <a:buFont typeface="Arial" charset="0"/>
              <a:buChar char="•"/>
            </a:pPr>
            <a:r>
              <a:rPr lang="en-US" sz="2800" dirty="0">
                <a:latin typeface="+mj-lt"/>
              </a:rPr>
              <a:t>Possibility of differential bias</a:t>
            </a:r>
          </a:p>
          <a:p>
            <a:pPr marL="457200" indent="-457200">
              <a:buFont typeface="Arial" charset="0"/>
              <a:buChar char="•"/>
            </a:pPr>
            <a:r>
              <a:rPr lang="en-US" sz="2800" dirty="0"/>
              <a:t>Varying ages</a:t>
            </a:r>
          </a:p>
          <a:p>
            <a:pPr marL="457200" indent="-457200" algn="ctr">
              <a:buFont typeface="Arial" charset="0"/>
              <a:buChar char="•"/>
            </a:pPr>
            <a:endParaRPr lang="en-US" sz="2800" dirty="0">
              <a:solidFill>
                <a:schemeClr val="tx2"/>
              </a:solidFill>
              <a:latin typeface="+mj-lt"/>
            </a:endParaRPr>
          </a:p>
        </p:txBody>
      </p:sp>
      <p:cxnSp>
        <p:nvCxnSpPr>
          <p:cNvPr id="9" name="Elbow Connector 8"/>
          <p:cNvCxnSpPr/>
          <p:nvPr/>
        </p:nvCxnSpPr>
        <p:spPr>
          <a:xfrm rot="16200000" flipH="1">
            <a:off x="4457700" y="3275312"/>
            <a:ext cx="381000" cy="304800"/>
          </a:xfrm>
          <a:prstGeom prst="bentConnector3">
            <a:avLst/>
          </a:prstGeom>
        </p:spPr>
        <p:style>
          <a:lnRef idx="1">
            <a:schemeClr val="accent1"/>
          </a:lnRef>
          <a:fillRef idx="0">
            <a:schemeClr val="accent1"/>
          </a:fillRef>
          <a:effectRef idx="0">
            <a:schemeClr val="accent1"/>
          </a:effectRef>
          <a:fontRef idx="minor">
            <a:schemeClr val="tx1"/>
          </a:fontRef>
        </p:style>
      </p:cxnSp>
      <p:graphicFrame>
        <p:nvGraphicFramePr>
          <p:cNvPr id="12" name="Content Placeholder 4"/>
          <p:cNvGraphicFramePr>
            <a:graphicFrameLocks/>
          </p:cNvGraphicFramePr>
          <p:nvPr>
            <p:extLst/>
          </p:nvPr>
        </p:nvGraphicFramePr>
        <p:xfrm>
          <a:off x="457200" y="1417637"/>
          <a:ext cx="8229600" cy="18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p:cNvPicPr>
            <a:picLocks noChangeAspect="1"/>
          </p:cNvPicPr>
          <p:nvPr/>
        </p:nvPicPr>
        <p:blipFill rotWithShape="1">
          <a:blip r:embed="rId8"/>
          <a:srcRect b="37726"/>
          <a:stretch/>
        </p:blipFill>
        <p:spPr>
          <a:xfrm>
            <a:off x="3641589" y="323327"/>
            <a:ext cx="1268738" cy="1142998"/>
          </a:xfrm>
          <a:prstGeom prst="rect">
            <a:avLst/>
          </a:prstGeom>
        </p:spPr>
      </p:pic>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60</a:t>
            </a:fld>
            <a:endParaRPr lang="en-US" dirty="0"/>
          </a:p>
        </p:txBody>
      </p:sp>
    </p:spTree>
    <p:extLst>
      <p:ext uri="{BB962C8B-B14F-4D97-AF65-F5344CB8AC3E}">
        <p14:creationId xmlns:p14="http://schemas.microsoft.com/office/powerpoint/2010/main" val="12043504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1</a:t>
            </a:r>
          </a:p>
        </p:txBody>
      </p:sp>
      <p:sp>
        <p:nvSpPr>
          <p:cNvPr id="8" name="TextBox 7"/>
          <p:cNvSpPr txBox="1"/>
          <p:nvPr/>
        </p:nvSpPr>
        <p:spPr>
          <a:xfrm>
            <a:off x="5530111" y="3741289"/>
            <a:ext cx="3666352" cy="2677656"/>
          </a:xfrm>
          <a:prstGeom prst="rect">
            <a:avLst/>
          </a:prstGeom>
          <a:noFill/>
        </p:spPr>
        <p:txBody>
          <a:bodyPr wrap="square" rtlCol="0">
            <a:spAutoFit/>
          </a:bodyPr>
          <a:lstStyle/>
          <a:p>
            <a:r>
              <a:rPr lang="en-US" sz="2800" dirty="0">
                <a:latin typeface="+mj-lt"/>
              </a:rPr>
              <a:t>Possibilities:</a:t>
            </a:r>
          </a:p>
          <a:p>
            <a:pPr marL="457200" indent="-457200">
              <a:buFont typeface="Arial" charset="0"/>
              <a:buChar char="•"/>
            </a:pPr>
            <a:r>
              <a:rPr lang="en-US" sz="2800" dirty="0">
                <a:latin typeface="+mj-lt"/>
              </a:rPr>
              <a:t>Interviewer/web-based 24HR</a:t>
            </a:r>
          </a:p>
          <a:p>
            <a:pPr marL="457200" indent="-457200">
              <a:buFont typeface="Arial" charset="0"/>
              <a:buChar char="•"/>
            </a:pPr>
            <a:r>
              <a:rPr lang="en-US" sz="2800" dirty="0">
                <a:latin typeface="+mj-lt"/>
              </a:rPr>
              <a:t>Record or mobile record</a:t>
            </a:r>
          </a:p>
          <a:p>
            <a:pPr marL="457200" indent="-457200" algn="ctr">
              <a:buFont typeface="Arial" charset="0"/>
              <a:buChar char="•"/>
            </a:pPr>
            <a:endParaRPr lang="en-US" sz="2800" dirty="0">
              <a:solidFill>
                <a:schemeClr val="tx2"/>
              </a:solidFill>
              <a:latin typeface="+mj-lt"/>
            </a:endParaRPr>
          </a:p>
        </p:txBody>
      </p:sp>
      <p:cxnSp>
        <p:nvCxnSpPr>
          <p:cNvPr id="9" name="Elbow Connector 8"/>
          <p:cNvCxnSpPr/>
          <p:nvPr/>
        </p:nvCxnSpPr>
        <p:spPr>
          <a:xfrm rot="16200000" flipH="1">
            <a:off x="7006022" y="3275312"/>
            <a:ext cx="381000" cy="304800"/>
          </a:xfrm>
          <a:prstGeom prst="bentConnector3">
            <a:avLst/>
          </a:prstGeom>
        </p:spPr>
        <p:style>
          <a:lnRef idx="1">
            <a:schemeClr val="accent1"/>
          </a:lnRef>
          <a:fillRef idx="0">
            <a:schemeClr val="accent1"/>
          </a:fillRef>
          <a:effectRef idx="0">
            <a:schemeClr val="accent1"/>
          </a:effectRef>
          <a:fontRef idx="minor">
            <a:schemeClr val="tx1"/>
          </a:fontRef>
        </p:style>
      </p:cxnSp>
      <p:graphicFrame>
        <p:nvGraphicFramePr>
          <p:cNvPr id="7" name="Content Placeholder 4"/>
          <p:cNvGraphicFramePr>
            <a:graphicFrameLocks/>
          </p:cNvGraphicFramePr>
          <p:nvPr>
            <p:extLst/>
          </p:nvPr>
        </p:nvGraphicFramePr>
        <p:xfrm>
          <a:off x="457200" y="1417637"/>
          <a:ext cx="8229600" cy="18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p:cNvPicPr>
            <a:picLocks noChangeAspect="1"/>
          </p:cNvPicPr>
          <p:nvPr/>
        </p:nvPicPr>
        <p:blipFill rotWithShape="1">
          <a:blip r:embed="rId8"/>
          <a:srcRect b="37726"/>
          <a:stretch/>
        </p:blipFill>
        <p:spPr>
          <a:xfrm>
            <a:off x="3641589" y="323327"/>
            <a:ext cx="1268738" cy="1142998"/>
          </a:xfrm>
          <a:prstGeom prst="rect">
            <a:avLst/>
          </a:prstGeom>
        </p:spPr>
      </p:pic>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61</a:t>
            </a:fld>
            <a:endParaRPr lang="en-US" dirty="0"/>
          </a:p>
        </p:txBody>
      </p:sp>
    </p:spTree>
    <p:extLst>
      <p:ext uri="{BB962C8B-B14F-4D97-AF65-F5344CB8AC3E}">
        <p14:creationId xmlns:p14="http://schemas.microsoft.com/office/powerpoint/2010/main" val="11297203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1: Summary Table</a:t>
            </a:r>
          </a:p>
        </p:txBody>
      </p:sp>
      <p:graphicFrame>
        <p:nvGraphicFramePr>
          <p:cNvPr id="11" name="Content Placeholder 5"/>
          <p:cNvGraphicFramePr>
            <a:graphicFrameLocks noGrp="1"/>
          </p:cNvGraphicFramePr>
          <p:nvPr>
            <p:ph idx="1"/>
            <p:extLst>
              <p:ext uri="{D42A27DB-BD31-4B8C-83A1-F6EECF244321}">
                <p14:modId xmlns:p14="http://schemas.microsoft.com/office/powerpoint/2010/main" val="84016293"/>
              </p:ext>
            </p:extLst>
          </p:nvPr>
        </p:nvGraphicFramePr>
        <p:xfrm>
          <a:off x="457200" y="1219200"/>
          <a:ext cx="8229785" cy="4184681"/>
        </p:xfrm>
        <a:graphic>
          <a:graphicData uri="http://schemas.openxmlformats.org/drawingml/2006/table">
            <a:tbl>
              <a:tblPr firstRow="1" bandRow="1">
                <a:tableStyleId>{9D7B26C5-4107-4FEC-AEDC-1716B250A1EF}</a:tableStyleId>
              </a:tblPr>
              <a:tblGrid>
                <a:gridCol w="1568316">
                  <a:extLst>
                    <a:ext uri="{9D8B030D-6E8A-4147-A177-3AD203B41FA5}">
                      <a16:colId xmlns:a16="http://schemas.microsoft.com/office/drawing/2014/main" val="20000"/>
                    </a:ext>
                  </a:extLst>
                </a:gridCol>
                <a:gridCol w="6661469">
                  <a:extLst>
                    <a:ext uri="{9D8B030D-6E8A-4147-A177-3AD203B41FA5}">
                      <a16:colId xmlns:a16="http://schemas.microsoft.com/office/drawing/2014/main" val="20001"/>
                    </a:ext>
                  </a:extLst>
                </a:gridCol>
              </a:tblGrid>
              <a:tr h="725527">
                <a:tc gridSpan="2">
                  <a:txBody>
                    <a:bodyPr/>
                    <a:lstStyle/>
                    <a:p>
                      <a:r>
                        <a:rPr lang="en-US" sz="2000" dirty="0"/>
                        <a:t>Examine influences on diet among population subgroups </a:t>
                      </a:r>
                    </a:p>
                  </a:txBody>
                  <a:tcPr marL="90566" marR="90566"/>
                </a:tc>
                <a:tc hMerge="1">
                  <a:txBody>
                    <a:bodyPr/>
                    <a:lstStyle/>
                    <a:p>
                      <a:endParaRPr lang="en-US" dirty="0">
                        <a:solidFill>
                          <a:srgbClr val="000000"/>
                        </a:solidFill>
                      </a:endParaRPr>
                    </a:p>
                  </a:txBody>
                  <a:tcPr/>
                </a:tc>
                <a:extLst>
                  <a:ext uri="{0D108BD9-81ED-4DB2-BD59-A6C34878D82A}">
                    <a16:rowId xmlns:a16="http://schemas.microsoft.com/office/drawing/2014/main" val="10000"/>
                  </a:ext>
                </a:extLst>
              </a:tr>
              <a:tr h="8151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Type of Case Study</a:t>
                      </a:r>
                      <a:r>
                        <a:rPr lang="en-US" sz="1800" baseline="0" dirty="0"/>
                        <a:t> </a:t>
                      </a:r>
                      <a:endParaRPr lang="en-US" sz="1800" b="0" i="0" dirty="0">
                        <a:solidFill>
                          <a:srgbClr val="000000"/>
                        </a:solidFill>
                      </a:endParaRPr>
                    </a:p>
                  </a:txBody>
                  <a:tcPr marL="90566" marR="90566"/>
                </a:tc>
                <a:tc>
                  <a:txBody>
                    <a:bodyPr/>
                    <a:lstStyle/>
                    <a:p>
                      <a:pPr marL="285750" indent="-285750">
                        <a:buFont typeface="Arial" charset="0"/>
                        <a:buChar char="•"/>
                      </a:pPr>
                      <a:r>
                        <a:rPr lang="en-US" dirty="0"/>
                        <a:t>Surveillance</a:t>
                      </a:r>
                    </a:p>
                  </a:txBody>
                  <a:tcPr marL="90566" marR="90566"/>
                </a:tc>
                <a:extLst>
                  <a:ext uri="{0D108BD9-81ED-4DB2-BD59-A6C34878D82A}">
                    <a16:rowId xmlns:a16="http://schemas.microsoft.com/office/drawing/2014/main" val="3842807702"/>
                  </a:ext>
                </a:extLst>
              </a:tr>
              <a:tr h="815177">
                <a:tc>
                  <a:txBody>
                    <a:bodyPr/>
                    <a:lstStyle/>
                    <a:p>
                      <a:r>
                        <a:rPr lang="en-US" dirty="0"/>
                        <a:t>Background</a:t>
                      </a:r>
                      <a:endParaRPr lang="en-US" dirty="0">
                        <a:solidFill>
                          <a:srgbClr val="000000"/>
                        </a:solidFill>
                      </a:endParaRPr>
                    </a:p>
                  </a:txBody>
                  <a:tcPr marL="90566" marR="90566"/>
                </a:tc>
                <a:tc>
                  <a:txBody>
                    <a:bodyPr/>
                    <a:lstStyle/>
                    <a:p>
                      <a:pPr marL="285750" indent="-285750">
                        <a:buFont typeface="Arial"/>
                        <a:buChar char="•"/>
                      </a:pPr>
                      <a:r>
                        <a:rPr lang="en-CA" baseline="0" dirty="0"/>
                        <a:t>Estimate average intake and main sources of dietary guidance-based food groups among children of varying ages, differentiated by sociodemographic characteristics</a:t>
                      </a:r>
                      <a:endParaRPr lang="en-US" baseline="0" dirty="0">
                        <a:solidFill>
                          <a:srgbClr val="000000"/>
                        </a:solidFill>
                      </a:endParaRPr>
                    </a:p>
                  </a:txBody>
                  <a:tcPr marL="90566" marR="90566"/>
                </a:tc>
                <a:extLst>
                  <a:ext uri="{0D108BD9-81ED-4DB2-BD59-A6C34878D82A}">
                    <a16:rowId xmlns:a16="http://schemas.microsoft.com/office/drawing/2014/main" val="10001"/>
                  </a:ext>
                </a:extLst>
              </a:tr>
              <a:tr h="815177">
                <a:tc>
                  <a:txBody>
                    <a:bodyPr/>
                    <a:lstStyle/>
                    <a:p>
                      <a:r>
                        <a:rPr lang="en-US" dirty="0"/>
                        <a:t>Considerations</a:t>
                      </a:r>
                      <a:endParaRPr lang="en-US" dirty="0">
                        <a:solidFill>
                          <a:srgbClr val="000000"/>
                        </a:solidFill>
                      </a:endParaRPr>
                    </a:p>
                  </a:txBody>
                  <a:tcPr marL="90566" marR="90566"/>
                </a:tc>
                <a:tc>
                  <a:txBody>
                    <a:bodyPr/>
                    <a:lstStyle/>
                    <a:p>
                      <a:pPr marL="285750" indent="-285750">
                        <a:buFont typeface="Arial" panose="020B0604020202020204" pitchFamily="34" charset="0"/>
                        <a:buChar char="•"/>
                      </a:pPr>
                      <a:r>
                        <a:rPr lang="en-CA" dirty="0"/>
                        <a:t>Need for a measure that can capture various dietary components and estimate mean intakes among populations of varied ages</a:t>
                      </a:r>
                      <a:endParaRPr lang="en-US" dirty="0">
                        <a:solidFill>
                          <a:srgbClr val="000000"/>
                        </a:solidFill>
                      </a:endParaRPr>
                    </a:p>
                  </a:txBody>
                  <a:tcPr marL="90566" marR="90566"/>
                </a:tc>
                <a:extLst>
                  <a:ext uri="{0D108BD9-81ED-4DB2-BD59-A6C34878D82A}">
                    <a16:rowId xmlns:a16="http://schemas.microsoft.com/office/drawing/2014/main" val="10002"/>
                  </a:ext>
                </a:extLst>
              </a:tr>
              <a:tr h="815177">
                <a:tc>
                  <a:txBody>
                    <a:bodyPr/>
                    <a:lstStyle/>
                    <a:p>
                      <a:r>
                        <a:rPr lang="en-US" dirty="0"/>
                        <a:t>Measure Selection</a:t>
                      </a:r>
                      <a:endParaRPr lang="en-US" dirty="0">
                        <a:solidFill>
                          <a:srgbClr val="000000"/>
                        </a:solidFill>
                      </a:endParaRPr>
                    </a:p>
                  </a:txBody>
                  <a:tcPr marL="90566" marR="90566"/>
                </a:tc>
                <a:tc>
                  <a:txBody>
                    <a:bodyPr/>
                    <a:lstStyle/>
                    <a:p>
                      <a:pPr marL="285750" indent="-285750">
                        <a:buFont typeface="Arial" panose="020B0604020202020204" pitchFamily="34" charset="0"/>
                        <a:buChar char="•"/>
                      </a:pPr>
                      <a:r>
                        <a:rPr lang="en-US" dirty="0">
                          <a:solidFill>
                            <a:srgbClr val="000000"/>
                          </a:solidFill>
                        </a:rPr>
                        <a:t>Short-term measure</a:t>
                      </a:r>
                      <a:r>
                        <a:rPr lang="en-US" baseline="0" dirty="0">
                          <a:solidFill>
                            <a:srgbClr val="000000"/>
                          </a:solidFill>
                        </a:rPr>
                        <a:t> (recall or record/diary) preferred for the purpose of quantifying intake with less bias compared to FFQs; a single administration is sufficient for estimating mean intakes</a:t>
                      </a:r>
                      <a:endParaRPr lang="en-US" dirty="0">
                        <a:solidFill>
                          <a:srgbClr val="000000"/>
                        </a:solidFill>
                      </a:endParaRPr>
                    </a:p>
                  </a:txBody>
                  <a:tcPr marL="90566" marR="90566"/>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62</a:t>
            </a:fld>
            <a:endParaRPr lang="en-US" dirty="0"/>
          </a:p>
        </p:txBody>
      </p:sp>
    </p:spTree>
    <p:extLst>
      <p:ext uri="{BB962C8B-B14F-4D97-AF65-F5344CB8AC3E}">
        <p14:creationId xmlns:p14="http://schemas.microsoft.com/office/powerpoint/2010/main" val="39410734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2</a:t>
            </a:r>
          </a:p>
        </p:txBody>
      </p:sp>
      <p:cxnSp>
        <p:nvCxnSpPr>
          <p:cNvPr id="6" name="Elbow Connector 5"/>
          <p:cNvCxnSpPr/>
          <p:nvPr/>
        </p:nvCxnSpPr>
        <p:spPr>
          <a:xfrm rot="16200000" flipH="1">
            <a:off x="1714500" y="3275312"/>
            <a:ext cx="381000" cy="30480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4931" y="3771273"/>
            <a:ext cx="3691329" cy="2246769"/>
          </a:xfrm>
          <a:prstGeom prst="rect">
            <a:avLst/>
          </a:prstGeom>
          <a:noFill/>
        </p:spPr>
        <p:txBody>
          <a:bodyPr wrap="square" rtlCol="0">
            <a:spAutoFit/>
          </a:bodyPr>
          <a:lstStyle/>
          <a:p>
            <a:r>
              <a:rPr lang="en-US" sz="2800" dirty="0"/>
              <a:t>Elucidate the relation between diet quality of adolescents and proximal markers of disease</a:t>
            </a:r>
            <a:endParaRPr lang="en-US" sz="2800" dirty="0">
              <a:latin typeface="+mj-lt"/>
            </a:endParaRPr>
          </a:p>
        </p:txBody>
      </p:sp>
      <p:graphicFrame>
        <p:nvGraphicFramePr>
          <p:cNvPr id="10" name="Content Placeholder 4"/>
          <p:cNvGraphicFramePr>
            <a:graphicFrameLocks/>
          </p:cNvGraphicFramePr>
          <p:nvPr>
            <p:extLst/>
          </p:nvPr>
        </p:nvGraphicFramePr>
        <p:xfrm>
          <a:off x="457200" y="1417637"/>
          <a:ext cx="8229600" cy="18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rotWithShape="1">
          <a:blip r:embed="rId8"/>
          <a:srcRect r="15458"/>
          <a:stretch/>
        </p:blipFill>
        <p:spPr>
          <a:xfrm>
            <a:off x="3935896" y="204600"/>
            <a:ext cx="1484244" cy="1283075"/>
          </a:xfrm>
          <a:prstGeom prst="rect">
            <a:avLst/>
          </a:prstGeom>
        </p:spPr>
      </p:pic>
      <p:sp>
        <p:nvSpPr>
          <p:cNvPr id="3" name="Slide Number Placeholder 2"/>
          <p:cNvSpPr>
            <a:spLocks noGrp="1"/>
          </p:cNvSpPr>
          <p:nvPr>
            <p:ph type="sldNum" sz="quarter" idx="10"/>
          </p:nvPr>
        </p:nvSpPr>
        <p:spPr/>
        <p:txBody>
          <a:bodyPr/>
          <a:lstStyle/>
          <a:p>
            <a:pPr>
              <a:defRPr/>
            </a:pPr>
            <a:fld id="{8EA45495-9E47-804A-BFAC-1E2103F30733}" type="slidenum">
              <a:rPr lang="en-US" smtClean="0"/>
              <a:pPr>
                <a:defRPr/>
              </a:pPr>
              <a:t>63</a:t>
            </a:fld>
            <a:endParaRPr lang="en-US" dirty="0"/>
          </a:p>
        </p:txBody>
      </p:sp>
    </p:spTree>
    <p:extLst>
      <p:ext uri="{BB962C8B-B14F-4D97-AF65-F5344CB8AC3E}">
        <p14:creationId xmlns:p14="http://schemas.microsoft.com/office/powerpoint/2010/main" val="19379251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2</a:t>
            </a:r>
          </a:p>
        </p:txBody>
      </p:sp>
      <p:sp>
        <p:nvSpPr>
          <p:cNvPr id="8" name="TextBox 7"/>
          <p:cNvSpPr txBox="1"/>
          <p:nvPr/>
        </p:nvSpPr>
        <p:spPr>
          <a:xfrm>
            <a:off x="2263515" y="3771270"/>
            <a:ext cx="5111646" cy="2677656"/>
          </a:xfrm>
          <a:prstGeom prst="rect">
            <a:avLst/>
          </a:prstGeom>
          <a:noFill/>
        </p:spPr>
        <p:txBody>
          <a:bodyPr wrap="square" rtlCol="0">
            <a:spAutoFit/>
          </a:bodyPr>
          <a:lstStyle/>
          <a:p>
            <a:pPr marL="457200" indent="-457200">
              <a:buFont typeface="Arial" charset="0"/>
              <a:buChar char="•"/>
            </a:pPr>
            <a:r>
              <a:rPr lang="en-US" sz="2800" dirty="0">
                <a:latin typeface="+mj-lt"/>
              </a:rPr>
              <a:t>Multiple dietary components</a:t>
            </a:r>
          </a:p>
          <a:p>
            <a:pPr marL="457200" indent="-457200">
              <a:buFont typeface="Arial" charset="0"/>
              <a:buChar char="•"/>
            </a:pPr>
            <a:r>
              <a:rPr lang="en-US" sz="2800" dirty="0">
                <a:latin typeface="+mj-lt"/>
              </a:rPr>
              <a:t>Consider strategies to mitigate error (e.g., multiple measures)</a:t>
            </a:r>
          </a:p>
          <a:p>
            <a:pPr marL="457200" indent="-457200">
              <a:buFont typeface="Arial" charset="0"/>
              <a:buChar char="•"/>
            </a:pPr>
            <a:r>
              <a:rPr lang="en-US" sz="2800" dirty="0"/>
              <a:t>Adolescents: consider burden and potential for boredom</a:t>
            </a:r>
          </a:p>
          <a:p>
            <a:pPr marL="457200" indent="-457200" algn="ctr">
              <a:buFont typeface="Arial" charset="0"/>
              <a:buChar char="•"/>
            </a:pPr>
            <a:endParaRPr lang="en-US" sz="2800" dirty="0">
              <a:solidFill>
                <a:schemeClr val="tx2"/>
              </a:solidFill>
              <a:latin typeface="+mj-lt"/>
            </a:endParaRPr>
          </a:p>
        </p:txBody>
      </p:sp>
      <p:cxnSp>
        <p:nvCxnSpPr>
          <p:cNvPr id="9" name="Elbow Connector 8"/>
          <p:cNvCxnSpPr/>
          <p:nvPr/>
        </p:nvCxnSpPr>
        <p:spPr>
          <a:xfrm rot="16200000" flipH="1">
            <a:off x="4457700" y="3275312"/>
            <a:ext cx="381000" cy="304800"/>
          </a:xfrm>
          <a:prstGeom prst="bentConnector3">
            <a:avLst/>
          </a:prstGeom>
        </p:spPr>
        <p:style>
          <a:lnRef idx="1">
            <a:schemeClr val="accent1"/>
          </a:lnRef>
          <a:fillRef idx="0">
            <a:schemeClr val="accent1"/>
          </a:fillRef>
          <a:effectRef idx="0">
            <a:schemeClr val="accent1"/>
          </a:effectRef>
          <a:fontRef idx="minor">
            <a:schemeClr val="tx1"/>
          </a:fontRef>
        </p:style>
      </p:cxnSp>
      <p:graphicFrame>
        <p:nvGraphicFramePr>
          <p:cNvPr id="12" name="Content Placeholder 4"/>
          <p:cNvGraphicFramePr>
            <a:graphicFrameLocks/>
          </p:cNvGraphicFramePr>
          <p:nvPr>
            <p:extLst/>
          </p:nvPr>
        </p:nvGraphicFramePr>
        <p:xfrm>
          <a:off x="457200" y="1417637"/>
          <a:ext cx="8229600" cy="18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rotWithShape="1">
          <a:blip r:embed="rId8"/>
          <a:srcRect r="15458"/>
          <a:stretch/>
        </p:blipFill>
        <p:spPr>
          <a:xfrm>
            <a:off x="3935896" y="204600"/>
            <a:ext cx="1484244" cy="1283075"/>
          </a:xfrm>
          <a:prstGeom prst="rect">
            <a:avLst/>
          </a:prstGeom>
        </p:spPr>
      </p:pic>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64</a:t>
            </a:fld>
            <a:endParaRPr lang="en-US" dirty="0"/>
          </a:p>
        </p:txBody>
      </p:sp>
    </p:spTree>
    <p:extLst>
      <p:ext uri="{BB962C8B-B14F-4D97-AF65-F5344CB8AC3E}">
        <p14:creationId xmlns:p14="http://schemas.microsoft.com/office/powerpoint/2010/main" val="11950792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2</a:t>
            </a:r>
          </a:p>
        </p:txBody>
      </p:sp>
      <p:sp>
        <p:nvSpPr>
          <p:cNvPr id="8" name="TextBox 7"/>
          <p:cNvSpPr txBox="1"/>
          <p:nvPr/>
        </p:nvSpPr>
        <p:spPr>
          <a:xfrm>
            <a:off x="5530111" y="3741289"/>
            <a:ext cx="3666352" cy="2677656"/>
          </a:xfrm>
          <a:prstGeom prst="rect">
            <a:avLst/>
          </a:prstGeom>
          <a:noFill/>
        </p:spPr>
        <p:txBody>
          <a:bodyPr wrap="square" rtlCol="0">
            <a:spAutoFit/>
          </a:bodyPr>
          <a:lstStyle/>
          <a:p>
            <a:r>
              <a:rPr lang="en-US" sz="2800" dirty="0">
                <a:latin typeface="+mj-lt"/>
              </a:rPr>
              <a:t>Possibilities:</a:t>
            </a:r>
          </a:p>
          <a:p>
            <a:pPr marL="457200" indent="-457200">
              <a:buFont typeface="Arial" charset="0"/>
              <a:buChar char="•"/>
            </a:pPr>
            <a:r>
              <a:rPr lang="en-US" sz="2800" dirty="0">
                <a:latin typeface="+mj-lt"/>
              </a:rPr>
              <a:t>Web-based 24HR</a:t>
            </a:r>
          </a:p>
          <a:p>
            <a:pPr marL="457200" indent="-457200">
              <a:buFont typeface="Arial" charset="0"/>
              <a:buChar char="•"/>
            </a:pPr>
            <a:r>
              <a:rPr lang="en-US" sz="2800" dirty="0">
                <a:latin typeface="+mj-lt"/>
              </a:rPr>
              <a:t>Mobile record</a:t>
            </a:r>
          </a:p>
          <a:p>
            <a:pPr marL="457200" indent="-457200">
              <a:buFont typeface="Arial" charset="0"/>
              <a:buChar char="•"/>
            </a:pPr>
            <a:r>
              <a:rPr lang="en-US" sz="2800" dirty="0">
                <a:latin typeface="+mj-lt"/>
              </a:rPr>
              <a:t>FFQ</a:t>
            </a:r>
          </a:p>
          <a:p>
            <a:pPr marL="457200" indent="-457200" algn="ctr">
              <a:buFont typeface="Arial" charset="0"/>
              <a:buChar char="•"/>
            </a:pPr>
            <a:endParaRPr lang="en-US" sz="2800" dirty="0">
              <a:solidFill>
                <a:schemeClr val="tx2"/>
              </a:solidFill>
              <a:latin typeface="+mj-lt"/>
            </a:endParaRPr>
          </a:p>
          <a:p>
            <a:pPr marL="457200" indent="-457200" algn="ctr">
              <a:buFont typeface="Arial" charset="0"/>
              <a:buChar char="•"/>
            </a:pPr>
            <a:endParaRPr lang="en-US" sz="2800" dirty="0">
              <a:solidFill>
                <a:schemeClr val="tx2"/>
              </a:solidFill>
              <a:latin typeface="+mj-lt"/>
            </a:endParaRPr>
          </a:p>
        </p:txBody>
      </p:sp>
      <p:cxnSp>
        <p:nvCxnSpPr>
          <p:cNvPr id="9" name="Elbow Connector 8"/>
          <p:cNvCxnSpPr/>
          <p:nvPr/>
        </p:nvCxnSpPr>
        <p:spPr>
          <a:xfrm rot="16200000" flipH="1">
            <a:off x="7006022" y="3275312"/>
            <a:ext cx="381000" cy="304800"/>
          </a:xfrm>
          <a:prstGeom prst="bentConnector3">
            <a:avLst/>
          </a:prstGeom>
        </p:spPr>
        <p:style>
          <a:lnRef idx="1">
            <a:schemeClr val="accent1"/>
          </a:lnRef>
          <a:fillRef idx="0">
            <a:schemeClr val="accent1"/>
          </a:fillRef>
          <a:effectRef idx="0">
            <a:schemeClr val="accent1"/>
          </a:effectRef>
          <a:fontRef idx="minor">
            <a:schemeClr val="tx1"/>
          </a:fontRef>
        </p:style>
      </p:cxnSp>
      <p:graphicFrame>
        <p:nvGraphicFramePr>
          <p:cNvPr id="7" name="Content Placeholder 4"/>
          <p:cNvGraphicFramePr>
            <a:graphicFrameLocks/>
          </p:cNvGraphicFramePr>
          <p:nvPr>
            <p:extLst/>
          </p:nvPr>
        </p:nvGraphicFramePr>
        <p:xfrm>
          <a:off x="457200" y="1417637"/>
          <a:ext cx="8229600" cy="18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rotWithShape="1">
          <a:blip r:embed="rId8"/>
          <a:srcRect r="15458"/>
          <a:stretch/>
        </p:blipFill>
        <p:spPr>
          <a:xfrm>
            <a:off x="3935896" y="204600"/>
            <a:ext cx="1484244" cy="1283075"/>
          </a:xfrm>
          <a:prstGeom prst="rect">
            <a:avLst/>
          </a:prstGeom>
        </p:spPr>
      </p:pic>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65</a:t>
            </a:fld>
            <a:endParaRPr lang="en-US" dirty="0"/>
          </a:p>
        </p:txBody>
      </p:sp>
    </p:spTree>
    <p:extLst>
      <p:ext uri="{BB962C8B-B14F-4D97-AF65-F5344CB8AC3E}">
        <p14:creationId xmlns:p14="http://schemas.microsoft.com/office/powerpoint/2010/main" val="7715156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2: Summary Table</a:t>
            </a:r>
          </a:p>
        </p:txBody>
      </p:sp>
      <p:graphicFrame>
        <p:nvGraphicFramePr>
          <p:cNvPr id="11" name="Content Placeholder 5"/>
          <p:cNvGraphicFramePr>
            <a:graphicFrameLocks noGrp="1"/>
          </p:cNvGraphicFramePr>
          <p:nvPr>
            <p:ph idx="1"/>
            <p:extLst>
              <p:ext uri="{D42A27DB-BD31-4B8C-83A1-F6EECF244321}">
                <p14:modId xmlns:p14="http://schemas.microsoft.com/office/powerpoint/2010/main" val="3310930429"/>
              </p:ext>
            </p:extLst>
          </p:nvPr>
        </p:nvGraphicFramePr>
        <p:xfrm>
          <a:off x="457200" y="1206500"/>
          <a:ext cx="8229785" cy="4184681"/>
        </p:xfrm>
        <a:graphic>
          <a:graphicData uri="http://schemas.openxmlformats.org/drawingml/2006/table">
            <a:tbl>
              <a:tblPr firstRow="1" bandRow="1">
                <a:tableStyleId>{9D7B26C5-4107-4FEC-AEDC-1716B250A1EF}</a:tableStyleId>
              </a:tblPr>
              <a:tblGrid>
                <a:gridCol w="1568316">
                  <a:extLst>
                    <a:ext uri="{9D8B030D-6E8A-4147-A177-3AD203B41FA5}">
                      <a16:colId xmlns:a16="http://schemas.microsoft.com/office/drawing/2014/main" val="20000"/>
                    </a:ext>
                  </a:extLst>
                </a:gridCol>
                <a:gridCol w="6661469">
                  <a:extLst>
                    <a:ext uri="{9D8B030D-6E8A-4147-A177-3AD203B41FA5}">
                      <a16:colId xmlns:a16="http://schemas.microsoft.com/office/drawing/2014/main" val="20001"/>
                    </a:ext>
                  </a:extLst>
                </a:gridCol>
              </a:tblGrid>
              <a:tr h="725527">
                <a:tc gridSpan="2">
                  <a:txBody>
                    <a:bodyPr/>
                    <a:lstStyle/>
                    <a:p>
                      <a:r>
                        <a:rPr lang="en-US" sz="2000" dirty="0"/>
                        <a:t>Examine associations between diet quality and markers of disease</a:t>
                      </a:r>
                    </a:p>
                  </a:txBody>
                  <a:tcPr marL="90566" marR="90566"/>
                </a:tc>
                <a:tc hMerge="1">
                  <a:txBody>
                    <a:bodyPr/>
                    <a:lstStyle/>
                    <a:p>
                      <a:endParaRPr lang="en-US" dirty="0">
                        <a:solidFill>
                          <a:srgbClr val="000000"/>
                        </a:solidFill>
                      </a:endParaRPr>
                    </a:p>
                  </a:txBody>
                  <a:tcPr/>
                </a:tc>
                <a:extLst>
                  <a:ext uri="{0D108BD9-81ED-4DB2-BD59-A6C34878D82A}">
                    <a16:rowId xmlns:a16="http://schemas.microsoft.com/office/drawing/2014/main" val="10000"/>
                  </a:ext>
                </a:extLst>
              </a:tr>
              <a:tr h="8151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Type of Case Study</a:t>
                      </a:r>
                      <a:r>
                        <a:rPr lang="en-US" sz="1800" baseline="0" dirty="0"/>
                        <a:t> </a:t>
                      </a:r>
                      <a:endParaRPr lang="en-US" sz="1800" b="0" i="0" dirty="0">
                        <a:solidFill>
                          <a:srgbClr val="000000"/>
                        </a:solidFill>
                      </a:endParaRPr>
                    </a:p>
                  </a:txBody>
                  <a:tcPr marL="90566" marR="90566"/>
                </a:tc>
                <a:tc>
                  <a:txBody>
                    <a:bodyPr/>
                    <a:lstStyle/>
                    <a:p>
                      <a:pPr marL="285750" indent="-285750">
                        <a:buFont typeface="Arial" charset="0"/>
                        <a:buChar char="•"/>
                      </a:pPr>
                      <a:r>
                        <a:rPr lang="en-US" baseline="0" dirty="0"/>
                        <a:t>Epidemiologic</a:t>
                      </a:r>
                      <a:endParaRPr lang="en-US" dirty="0"/>
                    </a:p>
                  </a:txBody>
                  <a:tcPr marL="90566" marR="90566"/>
                </a:tc>
                <a:extLst>
                  <a:ext uri="{0D108BD9-81ED-4DB2-BD59-A6C34878D82A}">
                    <a16:rowId xmlns:a16="http://schemas.microsoft.com/office/drawing/2014/main" val="3842807702"/>
                  </a:ext>
                </a:extLst>
              </a:tr>
              <a:tr h="815177">
                <a:tc>
                  <a:txBody>
                    <a:bodyPr/>
                    <a:lstStyle/>
                    <a:p>
                      <a:r>
                        <a:rPr lang="en-US" dirty="0"/>
                        <a:t>Background</a:t>
                      </a:r>
                      <a:endParaRPr lang="en-US" dirty="0">
                        <a:solidFill>
                          <a:srgbClr val="000000"/>
                        </a:solidFill>
                      </a:endParaRPr>
                    </a:p>
                  </a:txBody>
                  <a:tcPr marL="90566" marR="90566"/>
                </a:tc>
                <a:tc>
                  <a:txBody>
                    <a:bodyPr/>
                    <a:lstStyle/>
                    <a:p>
                      <a:pPr marL="285750" indent="-285750">
                        <a:buFont typeface="Arial"/>
                        <a:buChar char="•"/>
                      </a:pPr>
                      <a:r>
                        <a:rPr lang="en-CA" baseline="0" dirty="0"/>
                        <a:t>Prospective cohort study to investigate the relationship between diet quality of adolescents and proximal markers of disease</a:t>
                      </a:r>
                      <a:endParaRPr lang="en-US" baseline="0" dirty="0">
                        <a:solidFill>
                          <a:srgbClr val="000000"/>
                        </a:solidFill>
                      </a:endParaRPr>
                    </a:p>
                  </a:txBody>
                  <a:tcPr marL="90566" marR="90566"/>
                </a:tc>
                <a:extLst>
                  <a:ext uri="{0D108BD9-81ED-4DB2-BD59-A6C34878D82A}">
                    <a16:rowId xmlns:a16="http://schemas.microsoft.com/office/drawing/2014/main" val="10001"/>
                  </a:ext>
                </a:extLst>
              </a:tr>
              <a:tr h="815177">
                <a:tc>
                  <a:txBody>
                    <a:bodyPr/>
                    <a:lstStyle/>
                    <a:p>
                      <a:r>
                        <a:rPr lang="en-US" dirty="0"/>
                        <a:t>Considerations</a:t>
                      </a:r>
                      <a:endParaRPr lang="en-US" dirty="0">
                        <a:solidFill>
                          <a:srgbClr val="000000"/>
                        </a:solidFill>
                      </a:endParaRPr>
                    </a:p>
                  </a:txBody>
                  <a:tcPr marL="90566" marR="90566"/>
                </a:tc>
                <a:tc>
                  <a:txBody>
                    <a:bodyPr/>
                    <a:lstStyle/>
                    <a:p>
                      <a:pPr marL="285750" indent="-285750">
                        <a:buFont typeface="Arial" panose="020B0604020202020204" pitchFamily="34" charset="0"/>
                        <a:buChar char="•"/>
                      </a:pPr>
                      <a:r>
                        <a:rPr lang="en-CA" dirty="0"/>
                        <a:t>Short-term measure to quantify intake of multiple dietary components preferred</a:t>
                      </a:r>
                    </a:p>
                    <a:p>
                      <a:pPr marL="285750" indent="-285750">
                        <a:buFont typeface="Arial" panose="020B0604020202020204" pitchFamily="34" charset="0"/>
                        <a:buChar char="•"/>
                      </a:pPr>
                      <a:r>
                        <a:rPr lang="en-CA" dirty="0"/>
                        <a:t>Burden and potential</a:t>
                      </a:r>
                      <a:r>
                        <a:rPr lang="en-CA" baseline="0" dirty="0"/>
                        <a:t> for boredom</a:t>
                      </a:r>
                      <a:endParaRPr lang="en-US" dirty="0">
                        <a:solidFill>
                          <a:srgbClr val="000000"/>
                        </a:solidFill>
                      </a:endParaRPr>
                    </a:p>
                  </a:txBody>
                  <a:tcPr marL="90566" marR="90566"/>
                </a:tc>
                <a:extLst>
                  <a:ext uri="{0D108BD9-81ED-4DB2-BD59-A6C34878D82A}">
                    <a16:rowId xmlns:a16="http://schemas.microsoft.com/office/drawing/2014/main" val="10002"/>
                  </a:ext>
                </a:extLst>
              </a:tr>
              <a:tr h="815177">
                <a:tc>
                  <a:txBody>
                    <a:bodyPr/>
                    <a:lstStyle/>
                    <a:p>
                      <a:r>
                        <a:rPr lang="en-US" dirty="0"/>
                        <a:t>Measure Selection</a:t>
                      </a:r>
                      <a:endParaRPr lang="en-US" dirty="0">
                        <a:solidFill>
                          <a:srgbClr val="000000"/>
                        </a:solidFill>
                      </a:endParaRPr>
                    </a:p>
                  </a:txBody>
                  <a:tcPr marL="90566" marR="90566"/>
                </a:tc>
                <a:tc>
                  <a:txBody>
                    <a:bodyPr/>
                    <a:lstStyle/>
                    <a:p>
                      <a:pPr marL="285750" indent="-285750">
                        <a:buFont typeface="Arial" panose="020B0604020202020204" pitchFamily="34" charset="0"/>
                        <a:buChar char="•"/>
                      </a:pPr>
                      <a:r>
                        <a:rPr lang="en-CA" dirty="0"/>
                        <a:t>Preferred methods including recalls and records;</a:t>
                      </a:r>
                      <a:r>
                        <a:rPr lang="en-CA" baseline="0" dirty="0"/>
                        <a:t> traditional method is food frequency questionnaire</a:t>
                      </a:r>
                      <a:endParaRPr lang="en-US" baseline="0" dirty="0"/>
                    </a:p>
                    <a:p>
                      <a:pPr marL="285750" indent="-285750">
                        <a:buFont typeface="Arial" panose="020B0604020202020204" pitchFamily="34" charset="0"/>
                        <a:buChar char="•"/>
                      </a:pPr>
                      <a:r>
                        <a:rPr lang="en-US" baseline="0" dirty="0">
                          <a:solidFill>
                            <a:srgbClr val="000000"/>
                          </a:solidFill>
                        </a:rPr>
                        <a:t>Analytic techniques (e.g., regression calibration) to reduce error</a:t>
                      </a:r>
                      <a:endParaRPr lang="en-US" dirty="0">
                        <a:solidFill>
                          <a:srgbClr val="000000"/>
                        </a:solidFill>
                      </a:endParaRPr>
                    </a:p>
                  </a:txBody>
                  <a:tcPr marL="90566" marR="90566"/>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66</a:t>
            </a:fld>
            <a:endParaRPr lang="en-US" dirty="0"/>
          </a:p>
        </p:txBody>
      </p:sp>
    </p:spTree>
    <p:extLst>
      <p:ext uri="{BB962C8B-B14F-4D97-AF65-F5344CB8AC3E}">
        <p14:creationId xmlns:p14="http://schemas.microsoft.com/office/powerpoint/2010/main" val="858767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3</a:t>
            </a:r>
          </a:p>
        </p:txBody>
      </p:sp>
      <p:cxnSp>
        <p:nvCxnSpPr>
          <p:cNvPr id="6" name="Elbow Connector 5"/>
          <p:cNvCxnSpPr/>
          <p:nvPr/>
        </p:nvCxnSpPr>
        <p:spPr>
          <a:xfrm rot="16200000" flipH="1">
            <a:off x="1714500" y="3275312"/>
            <a:ext cx="381000" cy="30480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4931" y="3771273"/>
            <a:ext cx="4149017" cy="2246769"/>
          </a:xfrm>
          <a:prstGeom prst="rect">
            <a:avLst/>
          </a:prstGeom>
          <a:noFill/>
        </p:spPr>
        <p:txBody>
          <a:bodyPr wrap="square" rtlCol="0">
            <a:spAutoFit/>
          </a:bodyPr>
          <a:lstStyle/>
          <a:p>
            <a:r>
              <a:rPr lang="en-US" sz="2800" dirty="0"/>
              <a:t>Assess intake of sugar-sweetened beverages and alternatives before and after changes to vending machine policies</a:t>
            </a:r>
            <a:endParaRPr lang="en-US" sz="2800" dirty="0">
              <a:latin typeface="+mj-lt"/>
            </a:endParaRPr>
          </a:p>
        </p:txBody>
      </p:sp>
      <p:graphicFrame>
        <p:nvGraphicFramePr>
          <p:cNvPr id="10" name="Content Placeholder 4"/>
          <p:cNvGraphicFramePr>
            <a:graphicFrameLocks/>
          </p:cNvGraphicFramePr>
          <p:nvPr>
            <p:extLst/>
          </p:nvPr>
        </p:nvGraphicFramePr>
        <p:xfrm>
          <a:off x="457200" y="1417637"/>
          <a:ext cx="8229600" cy="18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Image result for sugary drinks">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7483" y="495331"/>
            <a:ext cx="1589034" cy="8457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67</a:t>
            </a:fld>
            <a:endParaRPr lang="en-US" dirty="0"/>
          </a:p>
        </p:txBody>
      </p:sp>
    </p:spTree>
    <p:extLst>
      <p:ext uri="{BB962C8B-B14F-4D97-AF65-F5344CB8AC3E}">
        <p14:creationId xmlns:p14="http://schemas.microsoft.com/office/powerpoint/2010/main" val="5376761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3</a:t>
            </a:r>
          </a:p>
        </p:txBody>
      </p:sp>
      <p:sp>
        <p:nvSpPr>
          <p:cNvPr id="8" name="TextBox 7"/>
          <p:cNvSpPr txBox="1"/>
          <p:nvPr/>
        </p:nvSpPr>
        <p:spPr>
          <a:xfrm>
            <a:off x="2144246" y="3771270"/>
            <a:ext cx="5329981" cy="2246769"/>
          </a:xfrm>
          <a:prstGeom prst="rect">
            <a:avLst/>
          </a:prstGeom>
          <a:noFill/>
        </p:spPr>
        <p:txBody>
          <a:bodyPr wrap="square" rtlCol="0">
            <a:spAutoFit/>
          </a:bodyPr>
          <a:lstStyle/>
          <a:p>
            <a:pPr marL="457200" indent="-457200">
              <a:buFont typeface="Arial" charset="0"/>
              <a:buChar char="•"/>
            </a:pPr>
            <a:r>
              <a:rPr lang="en-US" sz="2800" dirty="0">
                <a:latin typeface="+mj-lt"/>
              </a:rPr>
              <a:t>SSBs only or total diet more broadly</a:t>
            </a:r>
          </a:p>
          <a:p>
            <a:pPr marL="457200" indent="-457200">
              <a:buFont typeface="Arial" charset="0"/>
              <a:buChar char="•"/>
            </a:pPr>
            <a:r>
              <a:rPr lang="en-US" sz="2800" dirty="0">
                <a:latin typeface="+mj-lt"/>
              </a:rPr>
              <a:t>Quantification versus frequency</a:t>
            </a:r>
          </a:p>
          <a:p>
            <a:pPr marL="457200" indent="-457200">
              <a:buFont typeface="Arial" charset="0"/>
              <a:buChar char="•"/>
            </a:pPr>
            <a:r>
              <a:rPr lang="en-US" sz="2800" dirty="0">
                <a:latin typeface="+mj-lt"/>
              </a:rPr>
              <a:t>Self- versus proxy-reporting</a:t>
            </a:r>
          </a:p>
          <a:p>
            <a:pPr marL="457200" indent="-457200">
              <a:buFont typeface="Arial" charset="0"/>
              <a:buChar char="•"/>
            </a:pPr>
            <a:r>
              <a:rPr lang="en-US" sz="2800" dirty="0">
                <a:latin typeface="+mj-lt"/>
              </a:rPr>
              <a:t>Intervention-related biases?</a:t>
            </a:r>
          </a:p>
        </p:txBody>
      </p:sp>
      <p:cxnSp>
        <p:nvCxnSpPr>
          <p:cNvPr id="9" name="Elbow Connector 8"/>
          <p:cNvCxnSpPr/>
          <p:nvPr/>
        </p:nvCxnSpPr>
        <p:spPr>
          <a:xfrm rot="16200000" flipH="1">
            <a:off x="4457700" y="3275312"/>
            <a:ext cx="381000" cy="304800"/>
          </a:xfrm>
          <a:prstGeom prst="bentConnector3">
            <a:avLst/>
          </a:prstGeom>
        </p:spPr>
        <p:style>
          <a:lnRef idx="1">
            <a:schemeClr val="accent1"/>
          </a:lnRef>
          <a:fillRef idx="0">
            <a:schemeClr val="accent1"/>
          </a:fillRef>
          <a:effectRef idx="0">
            <a:schemeClr val="accent1"/>
          </a:effectRef>
          <a:fontRef idx="minor">
            <a:schemeClr val="tx1"/>
          </a:fontRef>
        </p:style>
      </p:cxnSp>
      <p:graphicFrame>
        <p:nvGraphicFramePr>
          <p:cNvPr id="12" name="Content Placeholder 4"/>
          <p:cNvGraphicFramePr>
            <a:graphicFrameLocks/>
          </p:cNvGraphicFramePr>
          <p:nvPr>
            <p:extLst/>
          </p:nvPr>
        </p:nvGraphicFramePr>
        <p:xfrm>
          <a:off x="457200" y="1417637"/>
          <a:ext cx="8229600" cy="18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Image result for sugary drinks">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7483" y="495331"/>
            <a:ext cx="1589034" cy="8457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68</a:t>
            </a:fld>
            <a:endParaRPr lang="en-US" dirty="0"/>
          </a:p>
        </p:txBody>
      </p:sp>
    </p:spTree>
    <p:extLst>
      <p:ext uri="{BB962C8B-B14F-4D97-AF65-F5344CB8AC3E}">
        <p14:creationId xmlns:p14="http://schemas.microsoft.com/office/powerpoint/2010/main" val="2408528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3</a:t>
            </a:r>
          </a:p>
        </p:txBody>
      </p:sp>
      <p:sp>
        <p:nvSpPr>
          <p:cNvPr id="8" name="TextBox 7"/>
          <p:cNvSpPr txBox="1"/>
          <p:nvPr/>
        </p:nvSpPr>
        <p:spPr>
          <a:xfrm>
            <a:off x="4744278" y="3741289"/>
            <a:ext cx="4452185" cy="2677656"/>
          </a:xfrm>
          <a:prstGeom prst="rect">
            <a:avLst/>
          </a:prstGeom>
          <a:noFill/>
        </p:spPr>
        <p:txBody>
          <a:bodyPr wrap="square" rtlCol="0">
            <a:spAutoFit/>
          </a:bodyPr>
          <a:lstStyle/>
          <a:p>
            <a:r>
              <a:rPr lang="en-US" sz="2800" dirty="0">
                <a:latin typeface="+mj-lt"/>
              </a:rPr>
              <a:t>Possibilities:</a:t>
            </a:r>
          </a:p>
          <a:p>
            <a:pPr marL="457200" indent="-457200">
              <a:buFont typeface="Arial" charset="0"/>
              <a:buChar char="•"/>
            </a:pPr>
            <a:r>
              <a:rPr lang="en-US" sz="2800" i="1" dirty="0">
                <a:latin typeface="+mj-lt"/>
              </a:rPr>
              <a:t>Narrow</a:t>
            </a:r>
            <a:r>
              <a:rPr lang="en-US" sz="2800" dirty="0">
                <a:latin typeface="+mj-lt"/>
              </a:rPr>
              <a:t>: screener</a:t>
            </a:r>
          </a:p>
          <a:p>
            <a:pPr marL="457200" indent="-457200">
              <a:buFont typeface="Arial" charset="0"/>
              <a:buChar char="•"/>
            </a:pPr>
            <a:r>
              <a:rPr lang="en-US" sz="2800" i="1" dirty="0">
                <a:latin typeface="+mj-lt"/>
              </a:rPr>
              <a:t>Broad</a:t>
            </a:r>
            <a:r>
              <a:rPr lang="en-US" sz="2800" dirty="0">
                <a:latin typeface="+mj-lt"/>
              </a:rPr>
              <a:t>: 24HR, record, FFQ</a:t>
            </a:r>
          </a:p>
          <a:p>
            <a:pPr marL="457200" indent="-457200">
              <a:buFont typeface="Arial" charset="0"/>
              <a:buChar char="•"/>
            </a:pPr>
            <a:r>
              <a:rPr lang="en-US" sz="2800" dirty="0">
                <a:latin typeface="+mj-lt"/>
              </a:rPr>
              <a:t>Consider complementary data sources</a:t>
            </a:r>
          </a:p>
          <a:p>
            <a:pPr marL="457200" indent="-457200" algn="ctr">
              <a:buFont typeface="Arial" charset="0"/>
              <a:buChar char="•"/>
            </a:pPr>
            <a:endParaRPr lang="en-US" sz="2800" dirty="0">
              <a:solidFill>
                <a:schemeClr val="tx2"/>
              </a:solidFill>
              <a:latin typeface="+mj-lt"/>
            </a:endParaRPr>
          </a:p>
        </p:txBody>
      </p:sp>
      <p:cxnSp>
        <p:nvCxnSpPr>
          <p:cNvPr id="9" name="Elbow Connector 8"/>
          <p:cNvCxnSpPr/>
          <p:nvPr/>
        </p:nvCxnSpPr>
        <p:spPr>
          <a:xfrm rot="16200000" flipH="1">
            <a:off x="6701222" y="3275311"/>
            <a:ext cx="381000" cy="304800"/>
          </a:xfrm>
          <a:prstGeom prst="bentConnector3">
            <a:avLst/>
          </a:prstGeom>
        </p:spPr>
        <p:style>
          <a:lnRef idx="1">
            <a:schemeClr val="accent1"/>
          </a:lnRef>
          <a:fillRef idx="0">
            <a:schemeClr val="accent1"/>
          </a:fillRef>
          <a:effectRef idx="0">
            <a:schemeClr val="accent1"/>
          </a:effectRef>
          <a:fontRef idx="minor">
            <a:schemeClr val="tx1"/>
          </a:fontRef>
        </p:style>
      </p:cxnSp>
      <p:graphicFrame>
        <p:nvGraphicFramePr>
          <p:cNvPr id="7" name="Content Placeholder 4"/>
          <p:cNvGraphicFramePr>
            <a:graphicFrameLocks/>
          </p:cNvGraphicFramePr>
          <p:nvPr>
            <p:extLst/>
          </p:nvPr>
        </p:nvGraphicFramePr>
        <p:xfrm>
          <a:off x="457200" y="1417637"/>
          <a:ext cx="8229600" cy="18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Image result for sugary drinks">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7483" y="495331"/>
            <a:ext cx="1589034" cy="8457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69</a:t>
            </a:fld>
            <a:endParaRPr lang="en-US" dirty="0"/>
          </a:p>
        </p:txBody>
      </p:sp>
    </p:spTree>
    <p:extLst>
      <p:ext uri="{BB962C8B-B14F-4D97-AF65-F5344CB8AC3E}">
        <p14:creationId xmlns:p14="http://schemas.microsoft.com/office/powerpoint/2010/main" val="391587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7437" b="10821"/>
          <a:stretch/>
        </p:blipFill>
        <p:spPr>
          <a:xfrm>
            <a:off x="0" y="-70338"/>
            <a:ext cx="9144000" cy="4981554"/>
          </a:xfrm>
          <a:prstGeom prst="rect">
            <a:avLst/>
          </a:prstGeom>
        </p:spPr>
      </p:pic>
      <p:sp>
        <p:nvSpPr>
          <p:cNvPr id="2" name="Title 1"/>
          <p:cNvSpPr>
            <a:spLocks noGrp="1"/>
          </p:cNvSpPr>
          <p:nvPr>
            <p:ph type="ctrTitle"/>
          </p:nvPr>
        </p:nvSpPr>
        <p:spPr>
          <a:xfrm>
            <a:off x="487837" y="4869085"/>
            <a:ext cx="8176103" cy="1236440"/>
          </a:xfrm>
          <a:noFill/>
        </p:spPr>
        <p:txBody>
          <a:bodyPr>
            <a:normAutofit fontScale="90000"/>
          </a:bodyPr>
          <a:lstStyle/>
          <a:p>
            <a:pPr algn="l"/>
            <a:r>
              <a:rPr lang="en-US" dirty="0">
                <a:solidFill>
                  <a:schemeClr val="accent2"/>
                </a:solidFill>
              </a:rPr>
              <a:t>Introduction to NCCOR and the Measures Registry </a:t>
            </a:r>
          </a:p>
        </p:txBody>
      </p:sp>
    </p:spTree>
    <p:extLst>
      <p:ext uri="{BB962C8B-B14F-4D97-AF65-F5344CB8AC3E}">
        <p14:creationId xmlns:p14="http://schemas.microsoft.com/office/powerpoint/2010/main" val="24231482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3: Summary Table</a:t>
            </a:r>
          </a:p>
        </p:txBody>
      </p:sp>
      <p:graphicFrame>
        <p:nvGraphicFramePr>
          <p:cNvPr id="11" name="Content Placeholder 5"/>
          <p:cNvGraphicFramePr>
            <a:graphicFrameLocks noGrp="1"/>
          </p:cNvGraphicFramePr>
          <p:nvPr>
            <p:ph idx="1"/>
            <p:extLst>
              <p:ext uri="{D42A27DB-BD31-4B8C-83A1-F6EECF244321}">
                <p14:modId xmlns:p14="http://schemas.microsoft.com/office/powerpoint/2010/main" val="3730940635"/>
              </p:ext>
            </p:extLst>
          </p:nvPr>
        </p:nvGraphicFramePr>
        <p:xfrm>
          <a:off x="457015" y="1206500"/>
          <a:ext cx="8229785" cy="4184681"/>
        </p:xfrm>
        <a:graphic>
          <a:graphicData uri="http://schemas.openxmlformats.org/drawingml/2006/table">
            <a:tbl>
              <a:tblPr firstRow="1" bandRow="1">
                <a:tableStyleId>{9D7B26C5-4107-4FEC-AEDC-1716B250A1EF}</a:tableStyleId>
              </a:tblPr>
              <a:tblGrid>
                <a:gridCol w="1568316">
                  <a:extLst>
                    <a:ext uri="{9D8B030D-6E8A-4147-A177-3AD203B41FA5}">
                      <a16:colId xmlns:a16="http://schemas.microsoft.com/office/drawing/2014/main" val="20000"/>
                    </a:ext>
                  </a:extLst>
                </a:gridCol>
                <a:gridCol w="6661469">
                  <a:extLst>
                    <a:ext uri="{9D8B030D-6E8A-4147-A177-3AD203B41FA5}">
                      <a16:colId xmlns:a16="http://schemas.microsoft.com/office/drawing/2014/main" val="20001"/>
                    </a:ext>
                  </a:extLst>
                </a:gridCol>
              </a:tblGrid>
              <a:tr h="725527">
                <a:tc gridSpan="2">
                  <a:txBody>
                    <a:bodyPr/>
                    <a:lstStyle/>
                    <a:p>
                      <a:r>
                        <a:rPr lang="en-US" sz="2000" dirty="0"/>
                        <a:t>Examine implications of modifications to foods offered for sale in vending machines within an institution</a:t>
                      </a:r>
                    </a:p>
                  </a:txBody>
                  <a:tcPr marL="90566" marR="90566"/>
                </a:tc>
                <a:tc hMerge="1">
                  <a:txBody>
                    <a:bodyPr/>
                    <a:lstStyle/>
                    <a:p>
                      <a:endParaRPr lang="en-US" dirty="0">
                        <a:solidFill>
                          <a:srgbClr val="000000"/>
                        </a:solidFill>
                      </a:endParaRPr>
                    </a:p>
                  </a:txBody>
                  <a:tcPr/>
                </a:tc>
                <a:extLst>
                  <a:ext uri="{0D108BD9-81ED-4DB2-BD59-A6C34878D82A}">
                    <a16:rowId xmlns:a16="http://schemas.microsoft.com/office/drawing/2014/main" val="10000"/>
                  </a:ext>
                </a:extLst>
              </a:tr>
              <a:tr h="8151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Type of Case Study</a:t>
                      </a:r>
                      <a:r>
                        <a:rPr lang="en-US" sz="1800" baseline="0" dirty="0"/>
                        <a:t> </a:t>
                      </a:r>
                      <a:endParaRPr lang="en-US" sz="1800" b="0" i="0" dirty="0">
                        <a:solidFill>
                          <a:srgbClr val="000000"/>
                        </a:solidFill>
                      </a:endParaRPr>
                    </a:p>
                  </a:txBody>
                  <a:tcPr marL="90566" marR="90566"/>
                </a:tc>
                <a:tc>
                  <a:txBody>
                    <a:bodyPr/>
                    <a:lstStyle/>
                    <a:p>
                      <a:pPr marL="285750" indent="-285750">
                        <a:buFont typeface="Arial" charset="0"/>
                        <a:buChar char="•"/>
                      </a:pPr>
                      <a:r>
                        <a:rPr lang="en-US" dirty="0"/>
                        <a:t>Intervention</a:t>
                      </a:r>
                    </a:p>
                  </a:txBody>
                  <a:tcPr marL="90566" marR="90566"/>
                </a:tc>
                <a:extLst>
                  <a:ext uri="{0D108BD9-81ED-4DB2-BD59-A6C34878D82A}">
                    <a16:rowId xmlns:a16="http://schemas.microsoft.com/office/drawing/2014/main" val="3842807702"/>
                  </a:ext>
                </a:extLst>
              </a:tr>
              <a:tr h="815177">
                <a:tc>
                  <a:txBody>
                    <a:bodyPr/>
                    <a:lstStyle/>
                    <a:p>
                      <a:r>
                        <a:rPr lang="en-US" dirty="0"/>
                        <a:t>Background</a:t>
                      </a:r>
                      <a:endParaRPr lang="en-US" dirty="0">
                        <a:solidFill>
                          <a:srgbClr val="000000"/>
                        </a:solidFill>
                      </a:endParaRPr>
                    </a:p>
                  </a:txBody>
                  <a:tcPr marL="90566" marR="90566"/>
                </a:tc>
                <a:tc>
                  <a:txBody>
                    <a:bodyPr/>
                    <a:lstStyle/>
                    <a:p>
                      <a:pPr marL="285750" indent="-285750">
                        <a:buFont typeface="Arial"/>
                        <a:buChar char="•"/>
                      </a:pPr>
                      <a:r>
                        <a:rPr lang="en-CA" baseline="0" dirty="0"/>
                        <a:t>Assess intake of sugar-sweetened beverages and alternatives before and after changes to vending machine policies</a:t>
                      </a:r>
                      <a:endParaRPr lang="en-US" baseline="0" dirty="0">
                        <a:solidFill>
                          <a:srgbClr val="000000"/>
                        </a:solidFill>
                      </a:endParaRPr>
                    </a:p>
                  </a:txBody>
                  <a:tcPr marL="90566" marR="90566"/>
                </a:tc>
                <a:extLst>
                  <a:ext uri="{0D108BD9-81ED-4DB2-BD59-A6C34878D82A}">
                    <a16:rowId xmlns:a16="http://schemas.microsoft.com/office/drawing/2014/main" val="10001"/>
                  </a:ext>
                </a:extLst>
              </a:tr>
              <a:tr h="815177">
                <a:tc>
                  <a:txBody>
                    <a:bodyPr/>
                    <a:lstStyle/>
                    <a:p>
                      <a:r>
                        <a:rPr lang="en-US" dirty="0"/>
                        <a:t>Considerations</a:t>
                      </a:r>
                      <a:endParaRPr lang="en-US" dirty="0">
                        <a:solidFill>
                          <a:srgbClr val="000000"/>
                        </a:solidFill>
                      </a:endParaRPr>
                    </a:p>
                  </a:txBody>
                  <a:tcPr marL="90566" marR="90566"/>
                </a:tc>
                <a:tc>
                  <a:txBody>
                    <a:bodyPr/>
                    <a:lstStyle/>
                    <a:p>
                      <a:pPr marL="285750" indent="-285750">
                        <a:buFont typeface="Arial" panose="020B0604020202020204" pitchFamily="34" charset="0"/>
                        <a:buChar char="•"/>
                      </a:pPr>
                      <a:r>
                        <a:rPr lang="en-CA" dirty="0"/>
                        <a:t>The dietary behavior of interest could be conceptualized narrowly or broadly, and the target population will</a:t>
                      </a:r>
                      <a:r>
                        <a:rPr lang="en-CA" baseline="0" dirty="0"/>
                        <a:t> </a:t>
                      </a:r>
                      <a:r>
                        <a:rPr lang="en-CA" dirty="0"/>
                        <a:t>influence the measure to be selected</a:t>
                      </a:r>
                      <a:endParaRPr lang="en-US" dirty="0">
                        <a:solidFill>
                          <a:srgbClr val="000000"/>
                        </a:solidFill>
                      </a:endParaRPr>
                    </a:p>
                  </a:txBody>
                  <a:tcPr marL="90566" marR="90566"/>
                </a:tc>
                <a:extLst>
                  <a:ext uri="{0D108BD9-81ED-4DB2-BD59-A6C34878D82A}">
                    <a16:rowId xmlns:a16="http://schemas.microsoft.com/office/drawing/2014/main" val="10002"/>
                  </a:ext>
                </a:extLst>
              </a:tr>
              <a:tr h="815177">
                <a:tc>
                  <a:txBody>
                    <a:bodyPr/>
                    <a:lstStyle/>
                    <a:p>
                      <a:r>
                        <a:rPr lang="en-US" dirty="0"/>
                        <a:t>Measure Selection</a:t>
                      </a:r>
                      <a:endParaRPr lang="en-US" dirty="0">
                        <a:solidFill>
                          <a:srgbClr val="000000"/>
                        </a:solidFill>
                      </a:endParaRPr>
                    </a:p>
                  </a:txBody>
                  <a:tcPr marL="90566" marR="90566"/>
                </a:tc>
                <a:tc>
                  <a:txBody>
                    <a:bodyPr/>
                    <a:lstStyle/>
                    <a:p>
                      <a:pPr marL="285750" indent="-285750">
                        <a:buFont typeface="Arial" panose="020B0604020202020204" pitchFamily="34" charset="0"/>
                        <a:buChar char="•"/>
                      </a:pPr>
                      <a:r>
                        <a:rPr lang="en-CA" dirty="0"/>
                        <a:t>Depends on focus: narrower (screener</a:t>
                      </a:r>
                      <a:r>
                        <a:rPr lang="en-CA" baseline="0" dirty="0"/>
                        <a:t> possible</a:t>
                      </a:r>
                      <a:r>
                        <a:rPr lang="en-CA" dirty="0"/>
                        <a:t>) or broader (24-hour dietary recalls, food records, or food frequency questionnaire possible)</a:t>
                      </a:r>
                      <a:r>
                        <a:rPr lang="en-CA" baseline="0" dirty="0"/>
                        <a:t> with different implications for burden, bias, etc.</a:t>
                      </a:r>
                      <a:endParaRPr lang="en-US" dirty="0">
                        <a:solidFill>
                          <a:srgbClr val="000000"/>
                        </a:solidFill>
                      </a:endParaRPr>
                    </a:p>
                  </a:txBody>
                  <a:tcPr marL="90566" marR="90566"/>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70</a:t>
            </a:fld>
            <a:endParaRPr lang="en-US" dirty="0"/>
          </a:p>
        </p:txBody>
      </p:sp>
    </p:spTree>
    <p:extLst>
      <p:ext uri="{BB962C8B-B14F-4D97-AF65-F5344CB8AC3E}">
        <p14:creationId xmlns:p14="http://schemas.microsoft.com/office/powerpoint/2010/main" val="20429145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4</a:t>
            </a:r>
          </a:p>
        </p:txBody>
      </p:sp>
      <p:cxnSp>
        <p:nvCxnSpPr>
          <p:cNvPr id="6" name="Elbow Connector 5"/>
          <p:cNvCxnSpPr/>
          <p:nvPr/>
        </p:nvCxnSpPr>
        <p:spPr>
          <a:xfrm rot="16200000" flipH="1">
            <a:off x="1714500" y="3275312"/>
            <a:ext cx="381000" cy="30480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4931" y="3771273"/>
            <a:ext cx="3691329" cy="2246769"/>
          </a:xfrm>
          <a:prstGeom prst="rect">
            <a:avLst/>
          </a:prstGeom>
          <a:noFill/>
        </p:spPr>
        <p:txBody>
          <a:bodyPr wrap="square" rtlCol="0">
            <a:spAutoFit/>
          </a:bodyPr>
          <a:lstStyle/>
          <a:p>
            <a:r>
              <a:rPr lang="en-CA" sz="2800" dirty="0">
                <a:latin typeface="+mj-lt"/>
              </a:rPr>
              <a:t>Assess the effects of a </a:t>
            </a:r>
            <a:br>
              <a:rPr lang="en-CA" sz="2800" dirty="0">
                <a:latin typeface="+mj-lt"/>
              </a:rPr>
            </a:br>
            <a:r>
              <a:rPr lang="en-CA" sz="2800" dirty="0">
                <a:latin typeface="+mj-lt"/>
              </a:rPr>
              <a:t>home-based obesity prevention program on pre-school children’s dietary behaviors</a:t>
            </a:r>
            <a:endParaRPr lang="en-US" sz="2800" dirty="0">
              <a:latin typeface="+mj-lt"/>
            </a:endParaRPr>
          </a:p>
        </p:txBody>
      </p:sp>
      <p:graphicFrame>
        <p:nvGraphicFramePr>
          <p:cNvPr id="10" name="Content Placeholder 4"/>
          <p:cNvGraphicFramePr>
            <a:graphicFrameLocks/>
          </p:cNvGraphicFramePr>
          <p:nvPr>
            <p:extLst/>
          </p:nvPr>
        </p:nvGraphicFramePr>
        <p:xfrm>
          <a:off x="457200" y="1417637"/>
          <a:ext cx="8229600" cy="18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Image result for snacks for kid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24654" y="329341"/>
            <a:ext cx="1185673" cy="118567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71</a:t>
            </a:fld>
            <a:endParaRPr lang="en-US" dirty="0"/>
          </a:p>
        </p:txBody>
      </p:sp>
    </p:spTree>
    <p:extLst>
      <p:ext uri="{BB962C8B-B14F-4D97-AF65-F5344CB8AC3E}">
        <p14:creationId xmlns:p14="http://schemas.microsoft.com/office/powerpoint/2010/main" val="26452919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4</a:t>
            </a:r>
          </a:p>
        </p:txBody>
      </p:sp>
      <p:sp>
        <p:nvSpPr>
          <p:cNvPr id="8" name="TextBox 7"/>
          <p:cNvSpPr txBox="1"/>
          <p:nvPr/>
        </p:nvSpPr>
        <p:spPr>
          <a:xfrm>
            <a:off x="2834508" y="3777849"/>
            <a:ext cx="3941267" cy="1815882"/>
          </a:xfrm>
          <a:prstGeom prst="rect">
            <a:avLst/>
          </a:prstGeom>
          <a:noFill/>
        </p:spPr>
        <p:txBody>
          <a:bodyPr wrap="square" rtlCol="0">
            <a:spAutoFit/>
          </a:bodyPr>
          <a:lstStyle/>
          <a:p>
            <a:pPr marL="457200" indent="-457200">
              <a:buFont typeface="Arial" charset="0"/>
              <a:buChar char="•"/>
            </a:pPr>
            <a:r>
              <a:rPr lang="en-US" sz="2800" dirty="0"/>
              <a:t>Proxy-reporting is needed</a:t>
            </a:r>
          </a:p>
          <a:p>
            <a:pPr marL="457200" indent="-457200">
              <a:buFont typeface="Arial" charset="0"/>
              <a:buChar char="•"/>
            </a:pPr>
            <a:r>
              <a:rPr lang="en-US" sz="2800" dirty="0"/>
              <a:t>Potential intervention-related biases</a:t>
            </a:r>
          </a:p>
        </p:txBody>
      </p:sp>
      <p:cxnSp>
        <p:nvCxnSpPr>
          <p:cNvPr id="9" name="Elbow Connector 8"/>
          <p:cNvCxnSpPr/>
          <p:nvPr/>
        </p:nvCxnSpPr>
        <p:spPr>
          <a:xfrm rot="16200000" flipH="1">
            <a:off x="4457700" y="3275312"/>
            <a:ext cx="381000" cy="304800"/>
          </a:xfrm>
          <a:prstGeom prst="bentConnector3">
            <a:avLst/>
          </a:prstGeom>
        </p:spPr>
        <p:style>
          <a:lnRef idx="1">
            <a:schemeClr val="accent1"/>
          </a:lnRef>
          <a:fillRef idx="0">
            <a:schemeClr val="accent1"/>
          </a:fillRef>
          <a:effectRef idx="0">
            <a:schemeClr val="accent1"/>
          </a:effectRef>
          <a:fontRef idx="minor">
            <a:schemeClr val="tx1"/>
          </a:fontRef>
        </p:style>
      </p:cxnSp>
      <p:graphicFrame>
        <p:nvGraphicFramePr>
          <p:cNvPr id="12" name="Content Placeholder 4"/>
          <p:cNvGraphicFramePr>
            <a:graphicFrameLocks/>
          </p:cNvGraphicFramePr>
          <p:nvPr>
            <p:extLst/>
          </p:nvPr>
        </p:nvGraphicFramePr>
        <p:xfrm>
          <a:off x="457200" y="1417637"/>
          <a:ext cx="8229600" cy="18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Image result for snacks for kid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24654" y="329341"/>
            <a:ext cx="1185673" cy="118567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72</a:t>
            </a:fld>
            <a:endParaRPr lang="en-US" dirty="0"/>
          </a:p>
        </p:txBody>
      </p:sp>
    </p:spTree>
    <p:extLst>
      <p:ext uri="{BB962C8B-B14F-4D97-AF65-F5344CB8AC3E}">
        <p14:creationId xmlns:p14="http://schemas.microsoft.com/office/powerpoint/2010/main" val="6972539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4</a:t>
            </a:r>
          </a:p>
        </p:txBody>
      </p:sp>
      <p:sp>
        <p:nvSpPr>
          <p:cNvPr id="8" name="TextBox 7"/>
          <p:cNvSpPr txBox="1"/>
          <p:nvPr/>
        </p:nvSpPr>
        <p:spPr>
          <a:xfrm>
            <a:off x="4545367" y="3741289"/>
            <a:ext cx="4651096" cy="2677656"/>
          </a:xfrm>
          <a:prstGeom prst="rect">
            <a:avLst/>
          </a:prstGeom>
          <a:noFill/>
        </p:spPr>
        <p:txBody>
          <a:bodyPr wrap="square" rtlCol="0">
            <a:spAutoFit/>
          </a:bodyPr>
          <a:lstStyle/>
          <a:p>
            <a:r>
              <a:rPr lang="en-US" sz="2800" dirty="0">
                <a:latin typeface="+mj-lt"/>
              </a:rPr>
              <a:t>Possibilities:</a:t>
            </a:r>
          </a:p>
          <a:p>
            <a:pPr marL="457200" indent="-457200">
              <a:buFont typeface="Arial" charset="0"/>
              <a:buChar char="•"/>
            </a:pPr>
            <a:r>
              <a:rPr lang="en-US" sz="2800" dirty="0">
                <a:latin typeface="+mj-lt"/>
              </a:rPr>
              <a:t>Questionnaire re: meal/snacking behaviors</a:t>
            </a:r>
          </a:p>
          <a:p>
            <a:pPr marL="457200" indent="-457200">
              <a:buFont typeface="Arial" charset="0"/>
              <a:buChar char="•"/>
            </a:pPr>
            <a:r>
              <a:rPr lang="en-US" sz="2800" dirty="0">
                <a:latin typeface="+mj-lt"/>
              </a:rPr>
              <a:t>Dietary intake (24HR, FFQ)</a:t>
            </a:r>
          </a:p>
          <a:p>
            <a:pPr marL="457200" indent="-457200">
              <a:buFont typeface="Arial" charset="0"/>
              <a:buChar char="•"/>
            </a:pPr>
            <a:r>
              <a:rPr lang="en-US" sz="2800" dirty="0">
                <a:latin typeface="+mj-lt"/>
              </a:rPr>
              <a:t>In-home observations</a:t>
            </a:r>
          </a:p>
          <a:p>
            <a:pPr marL="457200" indent="-457200" algn="ctr">
              <a:buFont typeface="Arial" charset="0"/>
              <a:buChar char="•"/>
            </a:pPr>
            <a:endParaRPr lang="en-US" sz="2800" dirty="0">
              <a:solidFill>
                <a:schemeClr val="tx2"/>
              </a:solidFill>
              <a:latin typeface="+mj-lt"/>
            </a:endParaRPr>
          </a:p>
        </p:txBody>
      </p:sp>
      <p:cxnSp>
        <p:nvCxnSpPr>
          <p:cNvPr id="9" name="Elbow Connector 8"/>
          <p:cNvCxnSpPr/>
          <p:nvPr/>
        </p:nvCxnSpPr>
        <p:spPr>
          <a:xfrm rot="16200000" flipH="1">
            <a:off x="6516767" y="3275312"/>
            <a:ext cx="381000" cy="304800"/>
          </a:xfrm>
          <a:prstGeom prst="bentConnector3">
            <a:avLst/>
          </a:prstGeom>
        </p:spPr>
        <p:style>
          <a:lnRef idx="1">
            <a:schemeClr val="accent1"/>
          </a:lnRef>
          <a:fillRef idx="0">
            <a:schemeClr val="accent1"/>
          </a:fillRef>
          <a:effectRef idx="0">
            <a:schemeClr val="accent1"/>
          </a:effectRef>
          <a:fontRef idx="minor">
            <a:schemeClr val="tx1"/>
          </a:fontRef>
        </p:style>
      </p:cxnSp>
      <p:graphicFrame>
        <p:nvGraphicFramePr>
          <p:cNvPr id="7" name="Content Placeholder 4"/>
          <p:cNvGraphicFramePr>
            <a:graphicFrameLocks/>
          </p:cNvGraphicFramePr>
          <p:nvPr>
            <p:extLst/>
          </p:nvPr>
        </p:nvGraphicFramePr>
        <p:xfrm>
          <a:off x="457200" y="1417637"/>
          <a:ext cx="8229600" cy="18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2" descr="Image result for snacks for kid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24654" y="329341"/>
            <a:ext cx="1185673" cy="118567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73</a:t>
            </a:fld>
            <a:endParaRPr lang="en-US" dirty="0"/>
          </a:p>
        </p:txBody>
      </p:sp>
    </p:spTree>
    <p:extLst>
      <p:ext uri="{BB962C8B-B14F-4D97-AF65-F5344CB8AC3E}">
        <p14:creationId xmlns:p14="http://schemas.microsoft.com/office/powerpoint/2010/main" val="21259468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4: Summary Table</a:t>
            </a:r>
          </a:p>
        </p:txBody>
      </p:sp>
      <p:graphicFrame>
        <p:nvGraphicFramePr>
          <p:cNvPr id="11" name="Content Placeholder 5"/>
          <p:cNvGraphicFramePr>
            <a:graphicFrameLocks noGrp="1"/>
          </p:cNvGraphicFramePr>
          <p:nvPr>
            <p:ph idx="1"/>
            <p:extLst>
              <p:ext uri="{D42A27DB-BD31-4B8C-83A1-F6EECF244321}">
                <p14:modId xmlns:p14="http://schemas.microsoft.com/office/powerpoint/2010/main" val="2134223672"/>
              </p:ext>
            </p:extLst>
          </p:nvPr>
        </p:nvGraphicFramePr>
        <p:xfrm>
          <a:off x="457015" y="1193800"/>
          <a:ext cx="8229785" cy="5007641"/>
        </p:xfrm>
        <a:graphic>
          <a:graphicData uri="http://schemas.openxmlformats.org/drawingml/2006/table">
            <a:tbl>
              <a:tblPr firstRow="1" bandRow="1">
                <a:tableStyleId>{9D7B26C5-4107-4FEC-AEDC-1716B250A1EF}</a:tableStyleId>
              </a:tblPr>
              <a:tblGrid>
                <a:gridCol w="1568316">
                  <a:extLst>
                    <a:ext uri="{9D8B030D-6E8A-4147-A177-3AD203B41FA5}">
                      <a16:colId xmlns:a16="http://schemas.microsoft.com/office/drawing/2014/main" val="20000"/>
                    </a:ext>
                  </a:extLst>
                </a:gridCol>
                <a:gridCol w="6661469">
                  <a:extLst>
                    <a:ext uri="{9D8B030D-6E8A-4147-A177-3AD203B41FA5}">
                      <a16:colId xmlns:a16="http://schemas.microsoft.com/office/drawing/2014/main" val="20001"/>
                    </a:ext>
                  </a:extLst>
                </a:gridCol>
              </a:tblGrid>
              <a:tr h="725527">
                <a:tc gridSpan="2">
                  <a:txBody>
                    <a:bodyPr/>
                    <a:lstStyle/>
                    <a:p>
                      <a:r>
                        <a:rPr lang="en-US" sz="2000" dirty="0"/>
                        <a:t>Assess the effects of a home-based obesity prevention program on pre-school children’s dietary behaviors</a:t>
                      </a:r>
                    </a:p>
                  </a:txBody>
                  <a:tcPr marL="90566" marR="90566"/>
                </a:tc>
                <a:tc hMerge="1">
                  <a:txBody>
                    <a:bodyPr/>
                    <a:lstStyle/>
                    <a:p>
                      <a:endParaRPr lang="en-US" dirty="0">
                        <a:solidFill>
                          <a:srgbClr val="000000"/>
                        </a:solidFill>
                      </a:endParaRPr>
                    </a:p>
                  </a:txBody>
                  <a:tcPr/>
                </a:tc>
                <a:extLst>
                  <a:ext uri="{0D108BD9-81ED-4DB2-BD59-A6C34878D82A}">
                    <a16:rowId xmlns:a16="http://schemas.microsoft.com/office/drawing/2014/main" val="10000"/>
                  </a:ext>
                </a:extLst>
              </a:tr>
              <a:tr h="8151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Type of Case Study</a:t>
                      </a:r>
                      <a:r>
                        <a:rPr lang="en-US" sz="1800" baseline="0" dirty="0"/>
                        <a:t> </a:t>
                      </a:r>
                      <a:endParaRPr lang="en-US" sz="1800" b="0" i="0" dirty="0">
                        <a:solidFill>
                          <a:srgbClr val="000000"/>
                        </a:solidFill>
                      </a:endParaRPr>
                    </a:p>
                  </a:txBody>
                  <a:tcPr marL="90566" marR="90566"/>
                </a:tc>
                <a:tc>
                  <a:txBody>
                    <a:bodyPr/>
                    <a:lstStyle/>
                    <a:p>
                      <a:pPr marL="285750" indent="-285750">
                        <a:buFont typeface="Arial" charset="0"/>
                        <a:buChar char="•"/>
                      </a:pPr>
                      <a:r>
                        <a:rPr lang="en-US" dirty="0"/>
                        <a:t>Intervention</a:t>
                      </a:r>
                    </a:p>
                  </a:txBody>
                  <a:tcPr marL="90566" marR="90566"/>
                </a:tc>
                <a:extLst>
                  <a:ext uri="{0D108BD9-81ED-4DB2-BD59-A6C34878D82A}">
                    <a16:rowId xmlns:a16="http://schemas.microsoft.com/office/drawing/2014/main" val="3842807702"/>
                  </a:ext>
                </a:extLst>
              </a:tr>
              <a:tr h="815177">
                <a:tc>
                  <a:txBody>
                    <a:bodyPr/>
                    <a:lstStyle/>
                    <a:p>
                      <a:r>
                        <a:rPr lang="en-US" dirty="0"/>
                        <a:t>Background</a:t>
                      </a:r>
                      <a:endParaRPr lang="en-US" dirty="0">
                        <a:solidFill>
                          <a:srgbClr val="000000"/>
                        </a:solidFill>
                      </a:endParaRPr>
                    </a:p>
                  </a:txBody>
                  <a:tcPr marL="90566" marR="90566"/>
                </a:tc>
                <a:tc>
                  <a:txBody>
                    <a:bodyPr/>
                    <a:lstStyle/>
                    <a:p>
                      <a:pPr marL="285750" indent="-285750">
                        <a:buFont typeface="Arial"/>
                        <a:buChar char="•"/>
                      </a:pPr>
                      <a:r>
                        <a:rPr lang="en-CA" baseline="0" dirty="0"/>
                        <a:t>Assess impact of home-based obesity prevention program on pre-school children’s meal and snacking behaviors</a:t>
                      </a:r>
                      <a:endParaRPr lang="en-US" baseline="0" dirty="0">
                        <a:solidFill>
                          <a:srgbClr val="000000"/>
                        </a:solidFill>
                      </a:endParaRPr>
                    </a:p>
                  </a:txBody>
                  <a:tcPr marL="90566" marR="90566"/>
                </a:tc>
                <a:extLst>
                  <a:ext uri="{0D108BD9-81ED-4DB2-BD59-A6C34878D82A}">
                    <a16:rowId xmlns:a16="http://schemas.microsoft.com/office/drawing/2014/main" val="10001"/>
                  </a:ext>
                </a:extLst>
              </a:tr>
              <a:tr h="815177">
                <a:tc>
                  <a:txBody>
                    <a:bodyPr/>
                    <a:lstStyle/>
                    <a:p>
                      <a:r>
                        <a:rPr lang="en-US" dirty="0"/>
                        <a:t>Considerations</a:t>
                      </a:r>
                      <a:endParaRPr lang="en-US" dirty="0">
                        <a:solidFill>
                          <a:srgbClr val="000000"/>
                        </a:solidFill>
                      </a:endParaRPr>
                    </a:p>
                  </a:txBody>
                  <a:tcPr marL="90566" marR="90566"/>
                </a:tc>
                <a:tc>
                  <a:txBody>
                    <a:bodyPr/>
                    <a:lstStyle/>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Questionnaires need to be completed by proxy-reporters/parents, who may report their children’s diets differently following the intervention compared to baseline</a:t>
                      </a:r>
                      <a:endParaRPr lang="en-US" dirty="0">
                        <a:solidFill>
                          <a:srgbClr val="000000"/>
                        </a:solidFill>
                      </a:endParaRPr>
                    </a:p>
                  </a:txBody>
                  <a:tcPr marL="90566" marR="90566"/>
                </a:tc>
                <a:extLst>
                  <a:ext uri="{0D108BD9-81ED-4DB2-BD59-A6C34878D82A}">
                    <a16:rowId xmlns:a16="http://schemas.microsoft.com/office/drawing/2014/main" val="10002"/>
                  </a:ext>
                </a:extLst>
              </a:tr>
              <a:tr h="815177">
                <a:tc>
                  <a:txBody>
                    <a:bodyPr/>
                    <a:lstStyle/>
                    <a:p>
                      <a:r>
                        <a:rPr lang="en-US" dirty="0"/>
                        <a:t>Measure Selection</a:t>
                      </a:r>
                      <a:endParaRPr lang="en-US" dirty="0">
                        <a:solidFill>
                          <a:srgbClr val="000000"/>
                        </a:solidFill>
                      </a:endParaRPr>
                    </a:p>
                  </a:txBody>
                  <a:tcPr marL="90566" marR="90566"/>
                </a:tc>
                <a:tc>
                  <a:txBody>
                    <a:bodyPr/>
                    <a:lstStyle/>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Dietary behaviors of interest could be conceptualized as patterns (e.g.,</a:t>
                      </a:r>
                      <a:r>
                        <a:rPr lang="en-CA" baseline="0" dirty="0"/>
                        <a:t> meal and snack timing)</a:t>
                      </a:r>
                      <a:r>
                        <a:rPr lang="en-CA" dirty="0"/>
                        <a:t> and captured by a questionnaire</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Collection</a:t>
                      </a:r>
                      <a:r>
                        <a:rPr lang="en-CA" baseline="0" dirty="0"/>
                        <a:t> of intake data using </a:t>
                      </a:r>
                      <a:r>
                        <a:rPr lang="en-CA" dirty="0"/>
                        <a:t>24-hour recalls and records</a:t>
                      </a:r>
                      <a:r>
                        <a:rPr lang="en-CA" baseline="0" dirty="0"/>
                        <a:t> or </a:t>
                      </a:r>
                      <a:r>
                        <a:rPr lang="en-CA" dirty="0"/>
                        <a:t>a food-frequency questionnaire</a:t>
                      </a:r>
                      <a:r>
                        <a:rPr lang="en-CA" baseline="0" dirty="0"/>
                        <a:t> would allow more intensive analysis</a:t>
                      </a:r>
                      <a:endParaRPr lang="en-CA" dirty="0"/>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Home observation could be used to capture</a:t>
                      </a:r>
                      <a:r>
                        <a:rPr lang="en-CA" baseline="0" dirty="0"/>
                        <a:t> behaviors</a:t>
                      </a:r>
                      <a:endParaRPr lang="en-US" dirty="0">
                        <a:solidFill>
                          <a:srgbClr val="000000"/>
                        </a:solidFill>
                      </a:endParaRP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endParaRPr>
                    </a:p>
                  </a:txBody>
                  <a:tcPr marL="90566" marR="90566"/>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74</a:t>
            </a:fld>
            <a:endParaRPr lang="en-US" dirty="0"/>
          </a:p>
        </p:txBody>
      </p:sp>
    </p:spTree>
    <p:extLst>
      <p:ext uri="{BB962C8B-B14F-4D97-AF65-F5344CB8AC3E}">
        <p14:creationId xmlns:p14="http://schemas.microsoft.com/office/powerpoint/2010/main" val="31647922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5</a:t>
            </a:r>
          </a:p>
        </p:txBody>
      </p:sp>
      <p:cxnSp>
        <p:nvCxnSpPr>
          <p:cNvPr id="6" name="Elbow Connector 5"/>
          <p:cNvCxnSpPr/>
          <p:nvPr/>
        </p:nvCxnSpPr>
        <p:spPr>
          <a:xfrm rot="16200000" flipH="1">
            <a:off x="1714500" y="3275312"/>
            <a:ext cx="381000" cy="30480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15169" y="3771273"/>
            <a:ext cx="4168534" cy="2246769"/>
          </a:xfrm>
          <a:prstGeom prst="rect">
            <a:avLst/>
          </a:prstGeom>
          <a:noFill/>
        </p:spPr>
        <p:txBody>
          <a:bodyPr wrap="square" rtlCol="0">
            <a:spAutoFit/>
          </a:bodyPr>
          <a:lstStyle/>
          <a:p>
            <a:r>
              <a:rPr lang="en-CA" sz="2800" dirty="0">
                <a:latin typeface="+mj-lt"/>
              </a:rPr>
              <a:t>Assess differences in diet quality among subgroups with different rates of obesity (using NHANES data)</a:t>
            </a:r>
            <a:endParaRPr lang="en-US" sz="2800" dirty="0">
              <a:latin typeface="+mj-lt"/>
            </a:endParaRPr>
          </a:p>
        </p:txBody>
      </p:sp>
      <p:graphicFrame>
        <p:nvGraphicFramePr>
          <p:cNvPr id="10" name="Content Placeholder 4"/>
          <p:cNvGraphicFramePr>
            <a:graphicFrameLocks/>
          </p:cNvGraphicFramePr>
          <p:nvPr>
            <p:extLst/>
          </p:nvPr>
        </p:nvGraphicFramePr>
        <p:xfrm>
          <a:off x="457200" y="1417637"/>
          <a:ext cx="8229600" cy="18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Image result for weight sca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5460" y="256583"/>
            <a:ext cx="1276486" cy="127648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75</a:t>
            </a:fld>
            <a:endParaRPr lang="en-US" dirty="0"/>
          </a:p>
        </p:txBody>
      </p:sp>
    </p:spTree>
    <p:extLst>
      <p:ext uri="{BB962C8B-B14F-4D97-AF65-F5344CB8AC3E}">
        <p14:creationId xmlns:p14="http://schemas.microsoft.com/office/powerpoint/2010/main" val="12045220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5</a:t>
            </a:r>
          </a:p>
        </p:txBody>
      </p:sp>
      <p:sp>
        <p:nvSpPr>
          <p:cNvPr id="8" name="TextBox 7"/>
          <p:cNvSpPr txBox="1"/>
          <p:nvPr/>
        </p:nvSpPr>
        <p:spPr>
          <a:xfrm>
            <a:off x="2834508" y="3777849"/>
            <a:ext cx="4300810" cy="2246769"/>
          </a:xfrm>
          <a:prstGeom prst="rect">
            <a:avLst/>
          </a:prstGeom>
          <a:noFill/>
        </p:spPr>
        <p:txBody>
          <a:bodyPr wrap="square" rtlCol="0">
            <a:spAutoFit/>
          </a:bodyPr>
          <a:lstStyle/>
          <a:p>
            <a:pPr marL="457200" indent="-457200">
              <a:buFont typeface="Arial" charset="0"/>
              <a:buChar char="•"/>
            </a:pPr>
            <a:r>
              <a:rPr lang="en-US" sz="2800" dirty="0">
                <a:latin typeface="+mj-lt"/>
              </a:rPr>
              <a:t>Body weight strongly associated with misreporting</a:t>
            </a:r>
          </a:p>
          <a:p>
            <a:r>
              <a:rPr lang="en-US" sz="2800" dirty="0">
                <a:latin typeface="+mj-lt"/>
                <a:sym typeface="Wingdings"/>
              </a:rPr>
              <a:t> </a:t>
            </a:r>
            <a:r>
              <a:rPr lang="en-US" sz="2800" dirty="0">
                <a:latin typeface="+mj-lt"/>
              </a:rPr>
              <a:t>Differential misreporting</a:t>
            </a:r>
            <a:endParaRPr lang="en-US" sz="2800" dirty="0"/>
          </a:p>
          <a:p>
            <a:pPr marL="457200" indent="-457200" algn="ctr">
              <a:buFont typeface="Arial" charset="0"/>
              <a:buChar char="•"/>
            </a:pPr>
            <a:endParaRPr lang="en-US" sz="2800" dirty="0">
              <a:solidFill>
                <a:schemeClr val="tx2"/>
              </a:solidFill>
              <a:latin typeface="+mj-lt"/>
            </a:endParaRPr>
          </a:p>
        </p:txBody>
      </p:sp>
      <p:cxnSp>
        <p:nvCxnSpPr>
          <p:cNvPr id="9" name="Elbow Connector 8"/>
          <p:cNvCxnSpPr/>
          <p:nvPr/>
        </p:nvCxnSpPr>
        <p:spPr>
          <a:xfrm rot="16200000" flipH="1">
            <a:off x="4457700" y="3275312"/>
            <a:ext cx="381000" cy="304800"/>
          </a:xfrm>
          <a:prstGeom prst="bentConnector3">
            <a:avLst/>
          </a:prstGeom>
        </p:spPr>
        <p:style>
          <a:lnRef idx="1">
            <a:schemeClr val="accent1"/>
          </a:lnRef>
          <a:fillRef idx="0">
            <a:schemeClr val="accent1"/>
          </a:fillRef>
          <a:effectRef idx="0">
            <a:schemeClr val="accent1"/>
          </a:effectRef>
          <a:fontRef idx="minor">
            <a:schemeClr val="tx1"/>
          </a:fontRef>
        </p:style>
      </p:cxnSp>
      <p:graphicFrame>
        <p:nvGraphicFramePr>
          <p:cNvPr id="12" name="Content Placeholder 4"/>
          <p:cNvGraphicFramePr>
            <a:graphicFrameLocks/>
          </p:cNvGraphicFramePr>
          <p:nvPr>
            <p:extLst/>
          </p:nvPr>
        </p:nvGraphicFramePr>
        <p:xfrm>
          <a:off x="457200" y="1417637"/>
          <a:ext cx="8229600" cy="18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Image result for weight sca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5460" y="256583"/>
            <a:ext cx="1276486" cy="127648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76</a:t>
            </a:fld>
            <a:endParaRPr lang="en-US" dirty="0"/>
          </a:p>
        </p:txBody>
      </p:sp>
    </p:spTree>
    <p:extLst>
      <p:ext uri="{BB962C8B-B14F-4D97-AF65-F5344CB8AC3E}">
        <p14:creationId xmlns:p14="http://schemas.microsoft.com/office/powerpoint/2010/main" val="18566182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5</a:t>
            </a:r>
          </a:p>
        </p:txBody>
      </p:sp>
      <p:sp>
        <p:nvSpPr>
          <p:cNvPr id="8" name="TextBox 7"/>
          <p:cNvSpPr txBox="1"/>
          <p:nvPr/>
        </p:nvSpPr>
        <p:spPr>
          <a:xfrm>
            <a:off x="5218981" y="3741289"/>
            <a:ext cx="3977482" cy="2677656"/>
          </a:xfrm>
          <a:prstGeom prst="rect">
            <a:avLst/>
          </a:prstGeom>
          <a:noFill/>
        </p:spPr>
        <p:txBody>
          <a:bodyPr wrap="square" rtlCol="0">
            <a:spAutoFit/>
          </a:bodyPr>
          <a:lstStyle/>
          <a:p>
            <a:pPr marL="457200" indent="-457200">
              <a:buFont typeface="Arial" charset="0"/>
              <a:buChar char="•"/>
            </a:pPr>
            <a:r>
              <a:rPr lang="en-US" sz="2800" dirty="0">
                <a:latin typeface="+mj-lt"/>
              </a:rPr>
              <a:t>Measure is predetermined (24HR)</a:t>
            </a:r>
          </a:p>
          <a:p>
            <a:pPr marL="457200" indent="-457200">
              <a:buFont typeface="Arial" charset="0"/>
              <a:buChar char="•"/>
            </a:pPr>
            <a:r>
              <a:rPr lang="en-US" sz="2800" dirty="0">
                <a:latin typeface="+mj-lt"/>
              </a:rPr>
              <a:t>Need to interpret comparisons across groups carefully</a:t>
            </a:r>
          </a:p>
          <a:p>
            <a:pPr marL="457200" indent="-457200" algn="ctr">
              <a:buFont typeface="Arial" charset="0"/>
              <a:buChar char="•"/>
            </a:pPr>
            <a:endParaRPr lang="en-US" sz="2800" dirty="0">
              <a:solidFill>
                <a:schemeClr val="tx2"/>
              </a:solidFill>
              <a:latin typeface="+mj-lt"/>
            </a:endParaRPr>
          </a:p>
        </p:txBody>
      </p:sp>
      <p:cxnSp>
        <p:nvCxnSpPr>
          <p:cNvPr id="9" name="Elbow Connector 8"/>
          <p:cNvCxnSpPr/>
          <p:nvPr/>
        </p:nvCxnSpPr>
        <p:spPr>
          <a:xfrm rot="16200000" flipH="1">
            <a:off x="7006022" y="3275312"/>
            <a:ext cx="381000" cy="304800"/>
          </a:xfrm>
          <a:prstGeom prst="bentConnector3">
            <a:avLst/>
          </a:prstGeom>
        </p:spPr>
        <p:style>
          <a:lnRef idx="1">
            <a:schemeClr val="accent1"/>
          </a:lnRef>
          <a:fillRef idx="0">
            <a:schemeClr val="accent1"/>
          </a:fillRef>
          <a:effectRef idx="0">
            <a:schemeClr val="accent1"/>
          </a:effectRef>
          <a:fontRef idx="minor">
            <a:schemeClr val="tx1"/>
          </a:fontRef>
        </p:style>
      </p:cxnSp>
      <p:graphicFrame>
        <p:nvGraphicFramePr>
          <p:cNvPr id="7" name="Content Placeholder 4"/>
          <p:cNvGraphicFramePr>
            <a:graphicFrameLocks/>
          </p:cNvGraphicFramePr>
          <p:nvPr>
            <p:extLst/>
          </p:nvPr>
        </p:nvGraphicFramePr>
        <p:xfrm>
          <a:off x="457200" y="1417637"/>
          <a:ext cx="8229600" cy="18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2" descr="Image result for weight sca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5460" y="256583"/>
            <a:ext cx="1276486" cy="127648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77</a:t>
            </a:fld>
            <a:endParaRPr lang="en-US" dirty="0"/>
          </a:p>
        </p:txBody>
      </p:sp>
    </p:spTree>
    <p:extLst>
      <p:ext uri="{BB962C8B-B14F-4D97-AF65-F5344CB8AC3E}">
        <p14:creationId xmlns:p14="http://schemas.microsoft.com/office/powerpoint/2010/main" val="41769930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5: Summary Table</a:t>
            </a:r>
          </a:p>
        </p:txBody>
      </p:sp>
      <p:graphicFrame>
        <p:nvGraphicFramePr>
          <p:cNvPr id="11" name="Content Placeholder 5"/>
          <p:cNvGraphicFramePr>
            <a:graphicFrameLocks noGrp="1"/>
          </p:cNvGraphicFramePr>
          <p:nvPr>
            <p:ph idx="1"/>
            <p:extLst>
              <p:ext uri="{D42A27DB-BD31-4B8C-83A1-F6EECF244321}">
                <p14:modId xmlns:p14="http://schemas.microsoft.com/office/powerpoint/2010/main" val="3045709843"/>
              </p:ext>
            </p:extLst>
          </p:nvPr>
        </p:nvGraphicFramePr>
        <p:xfrm>
          <a:off x="457015" y="1270000"/>
          <a:ext cx="8229785" cy="4085458"/>
        </p:xfrm>
        <a:graphic>
          <a:graphicData uri="http://schemas.openxmlformats.org/drawingml/2006/table">
            <a:tbl>
              <a:tblPr firstRow="1" bandRow="1">
                <a:tableStyleId>{9D7B26C5-4107-4FEC-AEDC-1716B250A1EF}</a:tableStyleId>
              </a:tblPr>
              <a:tblGrid>
                <a:gridCol w="1568316">
                  <a:extLst>
                    <a:ext uri="{9D8B030D-6E8A-4147-A177-3AD203B41FA5}">
                      <a16:colId xmlns:a16="http://schemas.microsoft.com/office/drawing/2014/main" val="20000"/>
                    </a:ext>
                  </a:extLst>
                </a:gridCol>
                <a:gridCol w="6661469">
                  <a:extLst>
                    <a:ext uri="{9D8B030D-6E8A-4147-A177-3AD203B41FA5}">
                      <a16:colId xmlns:a16="http://schemas.microsoft.com/office/drawing/2014/main" val="20001"/>
                    </a:ext>
                  </a:extLst>
                </a:gridCol>
              </a:tblGrid>
              <a:tr h="725527">
                <a:tc gridSpan="2">
                  <a:txBody>
                    <a:bodyPr/>
                    <a:lstStyle/>
                    <a:p>
                      <a:r>
                        <a:rPr lang="en-US" sz="2000" dirty="0"/>
                        <a:t>Assess differences in diet quality among subgroups with different rates of obesity</a:t>
                      </a:r>
                    </a:p>
                  </a:txBody>
                  <a:tcPr marL="90566" marR="90566"/>
                </a:tc>
                <a:tc hMerge="1">
                  <a:txBody>
                    <a:bodyPr/>
                    <a:lstStyle/>
                    <a:p>
                      <a:endParaRPr lang="en-US" dirty="0">
                        <a:solidFill>
                          <a:srgbClr val="000000"/>
                        </a:solidFill>
                      </a:endParaRPr>
                    </a:p>
                  </a:txBody>
                  <a:tcPr/>
                </a:tc>
                <a:extLst>
                  <a:ext uri="{0D108BD9-81ED-4DB2-BD59-A6C34878D82A}">
                    <a16:rowId xmlns:a16="http://schemas.microsoft.com/office/drawing/2014/main" val="10000"/>
                  </a:ext>
                </a:extLst>
              </a:tr>
              <a:tr h="8151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Type of Case Study</a:t>
                      </a:r>
                      <a:r>
                        <a:rPr lang="en-US" sz="1800" baseline="0" dirty="0"/>
                        <a:t> </a:t>
                      </a:r>
                      <a:endParaRPr lang="en-US" sz="1800" b="0" i="0" dirty="0">
                        <a:solidFill>
                          <a:srgbClr val="000000"/>
                        </a:solidFill>
                      </a:endParaRPr>
                    </a:p>
                  </a:txBody>
                  <a:tcPr marL="90566" marR="90566"/>
                </a:tc>
                <a:tc>
                  <a:txBody>
                    <a:bodyPr/>
                    <a:lstStyle/>
                    <a:p>
                      <a:pPr marL="285750" indent="-285750">
                        <a:buFont typeface="Arial" charset="0"/>
                        <a:buChar char="•"/>
                      </a:pPr>
                      <a:r>
                        <a:rPr lang="en-US" dirty="0"/>
                        <a:t>Surveillance</a:t>
                      </a:r>
                    </a:p>
                  </a:txBody>
                  <a:tcPr marL="90566" marR="90566"/>
                </a:tc>
                <a:extLst>
                  <a:ext uri="{0D108BD9-81ED-4DB2-BD59-A6C34878D82A}">
                    <a16:rowId xmlns:a16="http://schemas.microsoft.com/office/drawing/2014/main" val="3842807702"/>
                  </a:ext>
                </a:extLst>
              </a:tr>
              <a:tr h="815177">
                <a:tc>
                  <a:txBody>
                    <a:bodyPr/>
                    <a:lstStyle/>
                    <a:p>
                      <a:r>
                        <a:rPr lang="en-US" dirty="0"/>
                        <a:t>Background</a:t>
                      </a:r>
                      <a:endParaRPr lang="en-US" dirty="0">
                        <a:solidFill>
                          <a:srgbClr val="000000"/>
                        </a:solidFill>
                      </a:endParaRPr>
                    </a:p>
                  </a:txBody>
                  <a:tcPr marL="90566" marR="90566"/>
                </a:tc>
                <a:tc>
                  <a:txBody>
                    <a:bodyPr/>
                    <a:lstStyle/>
                    <a:p>
                      <a:pPr marL="285750" indent="-285750">
                        <a:buFont typeface="Arial"/>
                        <a:buChar char="•"/>
                      </a:pPr>
                      <a:r>
                        <a:rPr lang="en-CA" baseline="0" dirty="0"/>
                        <a:t>Use NHANES data to assess whether diet quality differs among adolescent children with varying rates of obesity who are from different racial and ethnic subpopulations</a:t>
                      </a:r>
                      <a:endParaRPr lang="en-US" baseline="0" dirty="0">
                        <a:solidFill>
                          <a:srgbClr val="000000"/>
                        </a:solidFill>
                      </a:endParaRPr>
                    </a:p>
                  </a:txBody>
                  <a:tcPr marL="90566" marR="90566"/>
                </a:tc>
                <a:extLst>
                  <a:ext uri="{0D108BD9-81ED-4DB2-BD59-A6C34878D82A}">
                    <a16:rowId xmlns:a16="http://schemas.microsoft.com/office/drawing/2014/main" val="10001"/>
                  </a:ext>
                </a:extLst>
              </a:tr>
              <a:tr h="815177">
                <a:tc>
                  <a:txBody>
                    <a:bodyPr/>
                    <a:lstStyle/>
                    <a:p>
                      <a:r>
                        <a:rPr lang="en-US" dirty="0"/>
                        <a:t>Considerations</a:t>
                      </a:r>
                      <a:endParaRPr lang="en-US" dirty="0">
                        <a:solidFill>
                          <a:srgbClr val="000000"/>
                        </a:solidFill>
                      </a:endParaRPr>
                    </a:p>
                  </a:txBody>
                  <a:tcPr marL="90566" marR="90566"/>
                </a:tc>
                <a:tc>
                  <a:txBody>
                    <a:bodyPr/>
                    <a:lstStyle/>
                    <a:p>
                      <a:pPr marL="285750" indent="-285750">
                        <a:buFont typeface="Arial" panose="020B0604020202020204" pitchFamily="34" charset="0"/>
                        <a:buChar char="•"/>
                      </a:pPr>
                      <a:r>
                        <a:rPr lang="en-US" dirty="0"/>
                        <a:t>Since body weight is associated with misreporting, </a:t>
                      </a:r>
                      <a:r>
                        <a:rPr lang="en-CA" dirty="0"/>
                        <a:t>the team will need to interpret the analyses cautiously</a:t>
                      </a:r>
                      <a:endParaRPr lang="en-US" dirty="0">
                        <a:solidFill>
                          <a:srgbClr val="000000"/>
                        </a:solidFill>
                      </a:endParaRPr>
                    </a:p>
                  </a:txBody>
                  <a:tcPr marL="90566" marR="90566"/>
                </a:tc>
                <a:extLst>
                  <a:ext uri="{0D108BD9-81ED-4DB2-BD59-A6C34878D82A}">
                    <a16:rowId xmlns:a16="http://schemas.microsoft.com/office/drawing/2014/main" val="10002"/>
                  </a:ext>
                </a:extLst>
              </a:tr>
              <a:tr h="815177">
                <a:tc>
                  <a:txBody>
                    <a:bodyPr/>
                    <a:lstStyle/>
                    <a:p>
                      <a:r>
                        <a:rPr lang="en-US" dirty="0"/>
                        <a:t>Measure Selection</a:t>
                      </a:r>
                      <a:endParaRPr lang="en-US" dirty="0">
                        <a:solidFill>
                          <a:srgbClr val="000000"/>
                        </a:solidFill>
                      </a:endParaRPr>
                    </a:p>
                  </a:txBody>
                  <a:tcPr marL="90566" marR="90566"/>
                </a:tc>
                <a:tc>
                  <a:txBody>
                    <a:bodyPr/>
                    <a:lstStyle/>
                    <a:p>
                      <a:pPr marL="285750" indent="-285750">
                        <a:buFont typeface="Arial" panose="020B0604020202020204" pitchFamily="34" charset="0"/>
                        <a:buChar char="•"/>
                      </a:pPr>
                      <a:r>
                        <a:rPr lang="en-US" dirty="0"/>
                        <a:t>NHANES data are collected using 24-hour recalls (pre-determined</a:t>
                      </a:r>
                      <a:r>
                        <a:rPr lang="en-US" baseline="0" dirty="0"/>
                        <a:t> for this illustration of possible differential error across groups)</a:t>
                      </a:r>
                      <a:endParaRPr lang="en-US" dirty="0">
                        <a:solidFill>
                          <a:srgbClr val="000000"/>
                        </a:solidFill>
                      </a:endParaRPr>
                    </a:p>
                  </a:txBody>
                  <a:tcPr marL="90566" marR="90566"/>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78</a:t>
            </a:fld>
            <a:endParaRPr lang="en-US" dirty="0"/>
          </a:p>
        </p:txBody>
      </p:sp>
    </p:spTree>
    <p:extLst>
      <p:ext uri="{BB962C8B-B14F-4D97-AF65-F5344CB8AC3E}">
        <p14:creationId xmlns:p14="http://schemas.microsoft.com/office/powerpoint/2010/main" val="36598831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6</a:t>
            </a:r>
          </a:p>
        </p:txBody>
      </p:sp>
      <p:cxnSp>
        <p:nvCxnSpPr>
          <p:cNvPr id="6" name="Elbow Connector 5"/>
          <p:cNvCxnSpPr/>
          <p:nvPr/>
        </p:nvCxnSpPr>
        <p:spPr>
          <a:xfrm rot="16200000" flipH="1">
            <a:off x="1714500" y="3275312"/>
            <a:ext cx="381000" cy="30480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4931" y="3771273"/>
            <a:ext cx="3691329" cy="1384995"/>
          </a:xfrm>
          <a:prstGeom prst="rect">
            <a:avLst/>
          </a:prstGeom>
          <a:noFill/>
        </p:spPr>
        <p:txBody>
          <a:bodyPr wrap="square" rtlCol="0">
            <a:spAutoFit/>
          </a:bodyPr>
          <a:lstStyle/>
          <a:p>
            <a:r>
              <a:rPr lang="en-CA" sz="2800" dirty="0">
                <a:latin typeface="+mj-lt"/>
              </a:rPr>
              <a:t>Evaluate the effects of calorie labeling on energy intake</a:t>
            </a:r>
            <a:endParaRPr lang="en-US" sz="2800" dirty="0">
              <a:latin typeface="+mj-lt"/>
            </a:endParaRPr>
          </a:p>
        </p:txBody>
      </p:sp>
      <p:graphicFrame>
        <p:nvGraphicFramePr>
          <p:cNvPr id="10" name="Content Placeholder 4"/>
          <p:cNvGraphicFramePr>
            <a:graphicFrameLocks/>
          </p:cNvGraphicFramePr>
          <p:nvPr>
            <p:extLst/>
          </p:nvPr>
        </p:nvGraphicFramePr>
        <p:xfrm>
          <a:off x="457200" y="1417637"/>
          <a:ext cx="8229600" cy="18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descr="Image result for menu label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6260" y="282248"/>
            <a:ext cx="1901825" cy="106977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79</a:t>
            </a:fld>
            <a:endParaRPr lang="en-US" dirty="0"/>
          </a:p>
        </p:txBody>
      </p:sp>
    </p:spTree>
    <p:extLst>
      <p:ext uri="{BB962C8B-B14F-4D97-AF65-F5344CB8AC3E}">
        <p14:creationId xmlns:p14="http://schemas.microsoft.com/office/powerpoint/2010/main" val="1575534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NCCOR Mission and Goals</a:t>
            </a:r>
          </a:p>
        </p:txBody>
      </p:sp>
      <p:sp>
        <p:nvSpPr>
          <p:cNvPr id="3" name="Content Placeholder 2"/>
          <p:cNvSpPr>
            <a:spLocks noGrp="1"/>
          </p:cNvSpPr>
          <p:nvPr>
            <p:ph idx="1"/>
          </p:nvPr>
        </p:nvSpPr>
        <p:spPr>
          <a:xfrm>
            <a:off x="457200" y="1054100"/>
            <a:ext cx="8229600" cy="5047762"/>
          </a:xfrm>
        </p:spPr>
        <p:txBody>
          <a:bodyPr>
            <a:normAutofit lnSpcReduction="10000"/>
          </a:bodyPr>
          <a:lstStyle/>
          <a:p>
            <a:pPr fontAlgn="base">
              <a:buClr>
                <a:schemeClr val="accent1"/>
              </a:buClr>
            </a:pPr>
            <a:r>
              <a:rPr lang="en-US" sz="2800" b="1" dirty="0"/>
              <a:t>Mission</a:t>
            </a:r>
            <a:r>
              <a:rPr lang="en-US" sz="2800" dirty="0"/>
              <a:t>: </a:t>
            </a:r>
          </a:p>
          <a:p>
            <a:pPr lvl="1" fontAlgn="base">
              <a:buClr>
                <a:schemeClr val="accent1"/>
              </a:buClr>
            </a:pPr>
            <a:r>
              <a:rPr lang="en-US" sz="2400" dirty="0">
                <a:solidFill>
                  <a:schemeClr val="tx1"/>
                </a:solidFill>
              </a:rPr>
              <a:t>Accelerate progress</a:t>
            </a:r>
            <a:r>
              <a:rPr lang="en-US" sz="2400" dirty="0">
                <a:solidFill>
                  <a:schemeClr val="accent1"/>
                </a:solidFill>
              </a:rPr>
              <a:t> </a:t>
            </a:r>
            <a:r>
              <a:rPr lang="en-US" sz="2400" dirty="0"/>
              <a:t>in reducing childhood obesity</a:t>
            </a:r>
          </a:p>
          <a:p>
            <a:pPr fontAlgn="base">
              <a:buClr>
                <a:schemeClr val="accent1"/>
              </a:buClr>
            </a:pPr>
            <a:r>
              <a:rPr lang="en-US" sz="2800" b="1" dirty="0"/>
              <a:t>Goals</a:t>
            </a:r>
            <a:r>
              <a:rPr lang="en-US" sz="2800" dirty="0"/>
              <a:t>:</a:t>
            </a:r>
          </a:p>
          <a:p>
            <a:pPr lvl="1" fontAlgn="base">
              <a:buClr>
                <a:schemeClr val="accent1"/>
              </a:buClr>
            </a:pPr>
            <a:r>
              <a:rPr lang="en-US" sz="2000" dirty="0">
                <a:solidFill>
                  <a:schemeClr val="tx1"/>
                </a:solidFill>
              </a:rPr>
              <a:t>Collaborating to turn the tide on childhood obesity</a:t>
            </a:r>
          </a:p>
          <a:p>
            <a:pPr lvl="1" fontAlgn="base">
              <a:buClr>
                <a:schemeClr val="accent1"/>
              </a:buClr>
            </a:pPr>
            <a:r>
              <a:rPr lang="en-US" sz="2000" dirty="0">
                <a:solidFill>
                  <a:schemeClr val="tx1"/>
                </a:solidFill>
              </a:rPr>
              <a:t>Supporting researchers with tools that help build capacity for research and surveillance</a:t>
            </a:r>
          </a:p>
          <a:p>
            <a:pPr lvl="1" fontAlgn="base">
              <a:buClr>
                <a:schemeClr val="accent1"/>
              </a:buClr>
            </a:pPr>
            <a:r>
              <a:rPr lang="en-US" sz="2000" dirty="0">
                <a:solidFill>
                  <a:schemeClr val="tx1"/>
                </a:solidFill>
              </a:rPr>
              <a:t>Maximizing outcomes from research and supporting evaluations</a:t>
            </a:r>
          </a:p>
          <a:p>
            <a:pPr lvl="1" fontAlgn="base">
              <a:buClr>
                <a:schemeClr val="accent1"/>
              </a:buClr>
            </a:pPr>
            <a:r>
              <a:rPr lang="en-US" sz="2000" dirty="0">
                <a:solidFill>
                  <a:schemeClr val="tx1"/>
                </a:solidFill>
              </a:rPr>
              <a:t>Using innovation to stimulate broad thinking to generate fresh, synergistic ideas</a:t>
            </a:r>
          </a:p>
          <a:p>
            <a:pPr lvl="1" fontAlgn="base">
              <a:buClr>
                <a:schemeClr val="accent1"/>
              </a:buClr>
            </a:pPr>
            <a:r>
              <a:rPr lang="en-US" sz="2000" dirty="0">
                <a:solidFill>
                  <a:schemeClr val="tx1"/>
                </a:solidFill>
              </a:rPr>
              <a:t>Increasing knowledge to find solutions by promoting new research funding mechanisms and translating and disseminating research findings</a:t>
            </a:r>
          </a:p>
          <a:p>
            <a:pPr lvl="1" fontAlgn="base">
              <a:buClr>
                <a:schemeClr val="accent1"/>
              </a:buClr>
            </a:pPr>
            <a:r>
              <a:rPr lang="en-US" sz="2000" dirty="0">
                <a:solidFill>
                  <a:schemeClr val="tx1"/>
                </a:solidFill>
              </a:rPr>
              <a:t>Looking to the road ahead and building new partnerships to solve problems</a:t>
            </a:r>
          </a:p>
          <a:p>
            <a:endParaRPr lang="en-US" dirty="0"/>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8</a:t>
            </a:fld>
            <a:endParaRPr lang="en-US" dirty="0"/>
          </a:p>
        </p:txBody>
      </p:sp>
    </p:spTree>
    <p:extLst>
      <p:ext uri="{BB962C8B-B14F-4D97-AF65-F5344CB8AC3E}">
        <p14:creationId xmlns:p14="http://schemas.microsoft.com/office/powerpoint/2010/main" val="1037937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6</a:t>
            </a:r>
          </a:p>
        </p:txBody>
      </p:sp>
      <p:sp>
        <p:nvSpPr>
          <p:cNvPr id="8" name="TextBox 7"/>
          <p:cNvSpPr txBox="1"/>
          <p:nvPr/>
        </p:nvSpPr>
        <p:spPr>
          <a:xfrm>
            <a:off x="2946399" y="3777849"/>
            <a:ext cx="3556001" cy="2246769"/>
          </a:xfrm>
          <a:prstGeom prst="rect">
            <a:avLst/>
          </a:prstGeom>
          <a:noFill/>
        </p:spPr>
        <p:txBody>
          <a:bodyPr wrap="square" rtlCol="0">
            <a:spAutoFit/>
          </a:bodyPr>
          <a:lstStyle/>
          <a:p>
            <a:pPr marL="457200" indent="-457200">
              <a:buFont typeface="Arial" charset="0"/>
              <a:buChar char="•"/>
            </a:pPr>
            <a:r>
              <a:rPr lang="en-US" sz="2800" dirty="0">
                <a:latin typeface="+mj-lt"/>
              </a:rPr>
              <a:t>Self-report data should not be used for absolute estimates of energy</a:t>
            </a:r>
            <a:endParaRPr lang="en-US" sz="2800" dirty="0"/>
          </a:p>
          <a:p>
            <a:pPr marL="457200" indent="-457200" algn="ctr">
              <a:buFont typeface="Arial" charset="0"/>
              <a:buChar char="•"/>
            </a:pPr>
            <a:endParaRPr lang="en-US" sz="2800" dirty="0">
              <a:solidFill>
                <a:schemeClr val="tx2"/>
              </a:solidFill>
              <a:latin typeface="+mj-lt"/>
            </a:endParaRPr>
          </a:p>
        </p:txBody>
      </p:sp>
      <p:cxnSp>
        <p:nvCxnSpPr>
          <p:cNvPr id="9" name="Elbow Connector 8"/>
          <p:cNvCxnSpPr/>
          <p:nvPr/>
        </p:nvCxnSpPr>
        <p:spPr>
          <a:xfrm rot="16200000" flipH="1">
            <a:off x="4457700" y="3275312"/>
            <a:ext cx="381000" cy="304800"/>
          </a:xfrm>
          <a:prstGeom prst="bentConnector3">
            <a:avLst/>
          </a:prstGeom>
        </p:spPr>
        <p:style>
          <a:lnRef idx="1">
            <a:schemeClr val="accent1"/>
          </a:lnRef>
          <a:fillRef idx="0">
            <a:schemeClr val="accent1"/>
          </a:fillRef>
          <a:effectRef idx="0">
            <a:schemeClr val="accent1"/>
          </a:effectRef>
          <a:fontRef idx="minor">
            <a:schemeClr val="tx1"/>
          </a:fontRef>
        </p:style>
      </p:cxnSp>
      <p:graphicFrame>
        <p:nvGraphicFramePr>
          <p:cNvPr id="12" name="Content Placeholder 4"/>
          <p:cNvGraphicFramePr>
            <a:graphicFrameLocks/>
          </p:cNvGraphicFramePr>
          <p:nvPr>
            <p:extLst/>
          </p:nvPr>
        </p:nvGraphicFramePr>
        <p:xfrm>
          <a:off x="457200" y="1417637"/>
          <a:ext cx="8229600" cy="18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Image result for menu label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6260" y="282248"/>
            <a:ext cx="1901825" cy="106977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80</a:t>
            </a:fld>
            <a:endParaRPr lang="en-US" dirty="0"/>
          </a:p>
        </p:txBody>
      </p:sp>
    </p:spTree>
    <p:extLst>
      <p:ext uri="{BB962C8B-B14F-4D97-AF65-F5344CB8AC3E}">
        <p14:creationId xmlns:p14="http://schemas.microsoft.com/office/powerpoint/2010/main" val="8222147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6</a:t>
            </a:r>
          </a:p>
        </p:txBody>
      </p:sp>
      <p:sp>
        <p:nvSpPr>
          <p:cNvPr id="8" name="TextBox 7"/>
          <p:cNvSpPr txBox="1"/>
          <p:nvPr/>
        </p:nvSpPr>
        <p:spPr>
          <a:xfrm>
            <a:off x="5530111" y="3741289"/>
            <a:ext cx="3666352" cy="2677656"/>
          </a:xfrm>
          <a:prstGeom prst="rect">
            <a:avLst/>
          </a:prstGeom>
          <a:noFill/>
        </p:spPr>
        <p:txBody>
          <a:bodyPr wrap="square" rtlCol="0">
            <a:spAutoFit/>
          </a:bodyPr>
          <a:lstStyle/>
          <a:p>
            <a:r>
              <a:rPr lang="en-US" sz="2800" dirty="0">
                <a:latin typeface="+mj-lt"/>
              </a:rPr>
              <a:t>Possibilities:</a:t>
            </a:r>
          </a:p>
          <a:p>
            <a:pPr marL="457200" indent="-457200">
              <a:buFont typeface="Arial" charset="0"/>
              <a:buChar char="•"/>
            </a:pPr>
            <a:r>
              <a:rPr lang="en-US" sz="2800" dirty="0">
                <a:latin typeface="+mj-lt"/>
              </a:rPr>
              <a:t>Intercept surveys, sales data</a:t>
            </a:r>
          </a:p>
          <a:p>
            <a:pPr marL="457200" indent="-457200">
              <a:buFont typeface="Arial" charset="0"/>
              <a:buChar char="•"/>
            </a:pPr>
            <a:r>
              <a:rPr lang="en-US" sz="2800" dirty="0">
                <a:latin typeface="+mj-lt"/>
              </a:rPr>
              <a:t>Broader measure of dietary intake</a:t>
            </a:r>
          </a:p>
          <a:p>
            <a:pPr marL="457200" indent="-457200" algn="ctr">
              <a:buFont typeface="Arial" charset="0"/>
              <a:buChar char="•"/>
            </a:pPr>
            <a:endParaRPr lang="en-US" sz="2800" dirty="0">
              <a:solidFill>
                <a:schemeClr val="tx2"/>
              </a:solidFill>
              <a:latin typeface="+mj-lt"/>
            </a:endParaRPr>
          </a:p>
        </p:txBody>
      </p:sp>
      <p:cxnSp>
        <p:nvCxnSpPr>
          <p:cNvPr id="9" name="Elbow Connector 8"/>
          <p:cNvCxnSpPr/>
          <p:nvPr/>
        </p:nvCxnSpPr>
        <p:spPr>
          <a:xfrm rot="16200000" flipH="1">
            <a:off x="7006022" y="3275312"/>
            <a:ext cx="381000" cy="304800"/>
          </a:xfrm>
          <a:prstGeom prst="bentConnector3">
            <a:avLst/>
          </a:prstGeom>
        </p:spPr>
        <p:style>
          <a:lnRef idx="1">
            <a:schemeClr val="accent1"/>
          </a:lnRef>
          <a:fillRef idx="0">
            <a:schemeClr val="accent1"/>
          </a:fillRef>
          <a:effectRef idx="0">
            <a:schemeClr val="accent1"/>
          </a:effectRef>
          <a:fontRef idx="minor">
            <a:schemeClr val="tx1"/>
          </a:fontRef>
        </p:style>
      </p:cxnSp>
      <p:graphicFrame>
        <p:nvGraphicFramePr>
          <p:cNvPr id="7" name="Content Placeholder 4"/>
          <p:cNvGraphicFramePr>
            <a:graphicFrameLocks/>
          </p:cNvGraphicFramePr>
          <p:nvPr>
            <p:extLst/>
          </p:nvPr>
        </p:nvGraphicFramePr>
        <p:xfrm>
          <a:off x="457200" y="1417637"/>
          <a:ext cx="8229600" cy="18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2" descr="Image result for menu label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6260" y="282248"/>
            <a:ext cx="1901825" cy="106977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81</a:t>
            </a:fld>
            <a:endParaRPr lang="en-US" dirty="0"/>
          </a:p>
        </p:txBody>
      </p:sp>
    </p:spTree>
    <p:extLst>
      <p:ext uri="{BB962C8B-B14F-4D97-AF65-F5344CB8AC3E}">
        <p14:creationId xmlns:p14="http://schemas.microsoft.com/office/powerpoint/2010/main" val="36325567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6: Summary Table</a:t>
            </a:r>
          </a:p>
        </p:txBody>
      </p:sp>
      <p:graphicFrame>
        <p:nvGraphicFramePr>
          <p:cNvPr id="11" name="Content Placeholder 5"/>
          <p:cNvGraphicFramePr>
            <a:graphicFrameLocks noGrp="1"/>
          </p:cNvGraphicFramePr>
          <p:nvPr>
            <p:ph idx="1"/>
            <p:extLst>
              <p:ext uri="{D42A27DB-BD31-4B8C-83A1-F6EECF244321}">
                <p14:modId xmlns:p14="http://schemas.microsoft.com/office/powerpoint/2010/main" val="4115494984"/>
              </p:ext>
            </p:extLst>
          </p:nvPr>
        </p:nvGraphicFramePr>
        <p:xfrm>
          <a:off x="457015" y="1257300"/>
          <a:ext cx="8229785" cy="4359778"/>
        </p:xfrm>
        <a:graphic>
          <a:graphicData uri="http://schemas.openxmlformats.org/drawingml/2006/table">
            <a:tbl>
              <a:tblPr firstRow="1" bandRow="1">
                <a:tableStyleId>{9D7B26C5-4107-4FEC-AEDC-1716B250A1EF}</a:tableStyleId>
              </a:tblPr>
              <a:tblGrid>
                <a:gridCol w="1568316">
                  <a:extLst>
                    <a:ext uri="{9D8B030D-6E8A-4147-A177-3AD203B41FA5}">
                      <a16:colId xmlns:a16="http://schemas.microsoft.com/office/drawing/2014/main" val="20000"/>
                    </a:ext>
                  </a:extLst>
                </a:gridCol>
                <a:gridCol w="6661469">
                  <a:extLst>
                    <a:ext uri="{9D8B030D-6E8A-4147-A177-3AD203B41FA5}">
                      <a16:colId xmlns:a16="http://schemas.microsoft.com/office/drawing/2014/main" val="20001"/>
                    </a:ext>
                  </a:extLst>
                </a:gridCol>
              </a:tblGrid>
              <a:tr h="725527">
                <a:tc gridSpan="2">
                  <a:txBody>
                    <a:bodyPr/>
                    <a:lstStyle/>
                    <a:p>
                      <a:r>
                        <a:rPr lang="en-US" sz="2000" dirty="0"/>
                        <a:t>Evaluate the effects of calorie-labeling on energy intake</a:t>
                      </a:r>
                    </a:p>
                  </a:txBody>
                  <a:tcPr marL="90566" marR="90566"/>
                </a:tc>
                <a:tc hMerge="1">
                  <a:txBody>
                    <a:bodyPr/>
                    <a:lstStyle/>
                    <a:p>
                      <a:endParaRPr lang="en-US" dirty="0">
                        <a:solidFill>
                          <a:srgbClr val="000000"/>
                        </a:solidFill>
                      </a:endParaRPr>
                    </a:p>
                  </a:txBody>
                  <a:tcPr/>
                </a:tc>
                <a:extLst>
                  <a:ext uri="{0D108BD9-81ED-4DB2-BD59-A6C34878D82A}">
                    <a16:rowId xmlns:a16="http://schemas.microsoft.com/office/drawing/2014/main" val="10000"/>
                  </a:ext>
                </a:extLst>
              </a:tr>
              <a:tr h="8151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Type of Case Study</a:t>
                      </a:r>
                      <a:r>
                        <a:rPr lang="en-US" sz="1800" baseline="0" dirty="0"/>
                        <a:t> </a:t>
                      </a:r>
                      <a:endParaRPr lang="en-US" sz="1800" b="0" i="0" dirty="0">
                        <a:solidFill>
                          <a:srgbClr val="000000"/>
                        </a:solidFill>
                      </a:endParaRPr>
                    </a:p>
                  </a:txBody>
                  <a:tcPr marL="90566" marR="90566"/>
                </a:tc>
                <a:tc>
                  <a:txBody>
                    <a:bodyPr/>
                    <a:lstStyle/>
                    <a:p>
                      <a:pPr marL="285750" indent="-285750">
                        <a:buFont typeface="Arial" charset="0"/>
                        <a:buChar char="•"/>
                      </a:pPr>
                      <a:r>
                        <a:rPr lang="en-US" dirty="0"/>
                        <a:t>Natural experiment</a:t>
                      </a:r>
                    </a:p>
                  </a:txBody>
                  <a:tcPr marL="90566" marR="90566"/>
                </a:tc>
                <a:extLst>
                  <a:ext uri="{0D108BD9-81ED-4DB2-BD59-A6C34878D82A}">
                    <a16:rowId xmlns:a16="http://schemas.microsoft.com/office/drawing/2014/main" val="3842807702"/>
                  </a:ext>
                </a:extLst>
              </a:tr>
              <a:tr h="815177">
                <a:tc>
                  <a:txBody>
                    <a:bodyPr/>
                    <a:lstStyle/>
                    <a:p>
                      <a:r>
                        <a:rPr lang="en-US" dirty="0"/>
                        <a:t>Background</a:t>
                      </a:r>
                      <a:endParaRPr lang="en-US" dirty="0">
                        <a:solidFill>
                          <a:srgbClr val="000000"/>
                        </a:solidFill>
                      </a:endParaRPr>
                    </a:p>
                  </a:txBody>
                  <a:tcPr marL="90566" marR="90566"/>
                </a:tc>
                <a:tc>
                  <a:txBody>
                    <a:bodyPr/>
                    <a:lstStyle/>
                    <a:p>
                      <a:pPr marL="285750" indent="-285750">
                        <a:buFont typeface="Arial"/>
                        <a:buChar char="•"/>
                      </a:pPr>
                      <a:r>
                        <a:rPr lang="en-US" sz="1800" dirty="0"/>
                        <a:t>Examine whether people change their caloric intake after implementation </a:t>
                      </a:r>
                      <a:r>
                        <a:rPr lang="en-US" sz="1800" baseline="0" dirty="0"/>
                        <a:t>of </a:t>
                      </a:r>
                      <a:r>
                        <a:rPr lang="en-US" sz="1800" dirty="0"/>
                        <a:t>menu calorie-labeling</a:t>
                      </a:r>
                      <a:endParaRPr lang="en-US" baseline="0" dirty="0">
                        <a:solidFill>
                          <a:srgbClr val="000000"/>
                        </a:solidFill>
                      </a:endParaRPr>
                    </a:p>
                  </a:txBody>
                  <a:tcPr marL="90566" marR="90566"/>
                </a:tc>
                <a:extLst>
                  <a:ext uri="{0D108BD9-81ED-4DB2-BD59-A6C34878D82A}">
                    <a16:rowId xmlns:a16="http://schemas.microsoft.com/office/drawing/2014/main" val="10001"/>
                  </a:ext>
                </a:extLst>
              </a:tr>
              <a:tr h="815177">
                <a:tc>
                  <a:txBody>
                    <a:bodyPr/>
                    <a:lstStyle/>
                    <a:p>
                      <a:r>
                        <a:rPr lang="en-US" dirty="0"/>
                        <a:t>Considerations</a:t>
                      </a:r>
                      <a:endParaRPr lang="en-US" dirty="0">
                        <a:solidFill>
                          <a:srgbClr val="000000"/>
                        </a:solidFill>
                      </a:endParaRPr>
                    </a:p>
                  </a:txBody>
                  <a:tcPr marL="90566" marR="90566"/>
                </a:tc>
                <a:tc>
                  <a:txBody>
                    <a:bodyPr/>
                    <a:lstStyle/>
                    <a:p>
                      <a:pPr marL="285750" indent="-285750">
                        <a:buFont typeface="Arial" panose="020B0604020202020204" pitchFamily="34" charset="0"/>
                        <a:buChar char="•"/>
                      </a:pPr>
                      <a:r>
                        <a:rPr lang="en-US" dirty="0"/>
                        <a:t>Self-reported data are not </a:t>
                      </a:r>
                      <a:r>
                        <a:rPr lang="en-US" sz="1800" dirty="0"/>
                        <a:t>recommended to arrive at absolute estimates of energy</a:t>
                      </a:r>
                      <a:endParaRPr lang="en-US" dirty="0">
                        <a:solidFill>
                          <a:srgbClr val="000000"/>
                        </a:solidFill>
                      </a:endParaRPr>
                    </a:p>
                  </a:txBody>
                  <a:tcPr marL="90566" marR="90566"/>
                </a:tc>
                <a:extLst>
                  <a:ext uri="{0D108BD9-81ED-4DB2-BD59-A6C34878D82A}">
                    <a16:rowId xmlns:a16="http://schemas.microsoft.com/office/drawing/2014/main" val="10002"/>
                  </a:ext>
                </a:extLst>
              </a:tr>
              <a:tr h="815177">
                <a:tc>
                  <a:txBody>
                    <a:bodyPr/>
                    <a:lstStyle/>
                    <a:p>
                      <a:r>
                        <a:rPr lang="en-US" dirty="0"/>
                        <a:t>Measure Selection</a:t>
                      </a:r>
                      <a:endParaRPr lang="en-US" dirty="0">
                        <a:solidFill>
                          <a:srgbClr val="000000"/>
                        </a:solidFill>
                      </a:endParaRPr>
                    </a:p>
                  </a:txBody>
                  <a:tcPr marL="90566" marR="90566"/>
                </a:tc>
                <a:tc>
                  <a:txBody>
                    <a:bodyPr/>
                    <a:lstStyle/>
                    <a:p>
                      <a:pPr marL="285750" indent="-285750">
                        <a:buFont typeface="Arial" panose="020B0604020202020204" pitchFamily="34" charset="0"/>
                        <a:buChar char="•"/>
                      </a:pPr>
                      <a:r>
                        <a:rPr lang="en-US" dirty="0"/>
                        <a:t>Potential intercept surveys, sales data to assess</a:t>
                      </a:r>
                      <a:r>
                        <a:rPr lang="en-US" baseline="0" dirty="0"/>
                        <a:t> effects of labeling on purchasing</a:t>
                      </a:r>
                    </a:p>
                    <a:p>
                      <a:pPr marL="285750" indent="-285750">
                        <a:buFont typeface="Arial" panose="020B0604020202020204" pitchFamily="34" charset="0"/>
                        <a:buChar char="•"/>
                      </a:pPr>
                      <a:r>
                        <a:rPr lang="en-US" dirty="0"/>
                        <a:t>Dietary intake measures to assess implications for diet quality more</a:t>
                      </a:r>
                      <a:r>
                        <a:rPr lang="en-US" baseline="0" dirty="0"/>
                        <a:t> broadly</a:t>
                      </a:r>
                      <a:endParaRPr lang="en-US" dirty="0">
                        <a:solidFill>
                          <a:srgbClr val="000000"/>
                        </a:solidFill>
                      </a:endParaRPr>
                    </a:p>
                  </a:txBody>
                  <a:tcPr marL="90566" marR="90566"/>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82</a:t>
            </a:fld>
            <a:endParaRPr lang="en-US" dirty="0"/>
          </a:p>
        </p:txBody>
      </p:sp>
    </p:spTree>
    <p:extLst>
      <p:ext uri="{BB962C8B-B14F-4D97-AF65-F5344CB8AC3E}">
        <p14:creationId xmlns:p14="http://schemas.microsoft.com/office/powerpoint/2010/main" val="12671839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7</a:t>
            </a:r>
          </a:p>
        </p:txBody>
      </p:sp>
      <p:cxnSp>
        <p:nvCxnSpPr>
          <p:cNvPr id="6" name="Elbow Connector 5"/>
          <p:cNvCxnSpPr/>
          <p:nvPr/>
        </p:nvCxnSpPr>
        <p:spPr>
          <a:xfrm rot="16200000" flipH="1">
            <a:off x="1714500" y="3275312"/>
            <a:ext cx="381000" cy="30480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4931" y="3771273"/>
            <a:ext cx="3691329" cy="1384995"/>
          </a:xfrm>
          <a:prstGeom prst="rect">
            <a:avLst/>
          </a:prstGeom>
          <a:noFill/>
        </p:spPr>
        <p:txBody>
          <a:bodyPr wrap="square" rtlCol="0">
            <a:spAutoFit/>
          </a:bodyPr>
          <a:lstStyle/>
          <a:p>
            <a:r>
              <a:rPr lang="en-CA" sz="2800" dirty="0">
                <a:latin typeface="+mj-lt"/>
              </a:rPr>
              <a:t>Assess children’s food preferences in relation to advertising</a:t>
            </a:r>
            <a:endParaRPr lang="en-US" sz="2800" dirty="0">
              <a:latin typeface="+mj-lt"/>
            </a:endParaRPr>
          </a:p>
        </p:txBody>
      </p:sp>
      <p:graphicFrame>
        <p:nvGraphicFramePr>
          <p:cNvPr id="10" name="Content Placeholder 4"/>
          <p:cNvGraphicFramePr>
            <a:graphicFrameLocks/>
          </p:cNvGraphicFramePr>
          <p:nvPr>
            <p:extLst/>
          </p:nvPr>
        </p:nvGraphicFramePr>
        <p:xfrm>
          <a:off x="457200" y="1417637"/>
          <a:ext cx="8229600" cy="18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194" name="Picture 2" descr="Image result for tv advertis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1589" y="407837"/>
            <a:ext cx="1476511" cy="11052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83</a:t>
            </a:fld>
            <a:endParaRPr lang="en-US" dirty="0"/>
          </a:p>
        </p:txBody>
      </p:sp>
    </p:spTree>
    <p:extLst>
      <p:ext uri="{BB962C8B-B14F-4D97-AF65-F5344CB8AC3E}">
        <p14:creationId xmlns:p14="http://schemas.microsoft.com/office/powerpoint/2010/main" val="31553493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7</a:t>
            </a:r>
          </a:p>
        </p:txBody>
      </p:sp>
      <p:sp>
        <p:nvSpPr>
          <p:cNvPr id="8" name="TextBox 7"/>
          <p:cNvSpPr txBox="1"/>
          <p:nvPr/>
        </p:nvSpPr>
        <p:spPr>
          <a:xfrm>
            <a:off x="2834508" y="3777849"/>
            <a:ext cx="3941267" cy="954107"/>
          </a:xfrm>
          <a:prstGeom prst="rect">
            <a:avLst/>
          </a:prstGeom>
          <a:noFill/>
        </p:spPr>
        <p:txBody>
          <a:bodyPr wrap="square" rtlCol="0">
            <a:spAutoFit/>
          </a:bodyPr>
          <a:lstStyle/>
          <a:p>
            <a:pPr marL="457200" indent="-457200" algn="ctr">
              <a:buFont typeface="Arial" charset="0"/>
              <a:buChar char="•"/>
            </a:pPr>
            <a:r>
              <a:rPr lang="en-US" sz="2800" dirty="0">
                <a:latin typeface="+mj-lt"/>
              </a:rPr>
              <a:t>Age of children</a:t>
            </a:r>
            <a:endParaRPr lang="en-US" sz="2800" dirty="0"/>
          </a:p>
          <a:p>
            <a:pPr marL="457200" indent="-457200" algn="ctr">
              <a:buFont typeface="Arial" charset="0"/>
              <a:buChar char="•"/>
            </a:pPr>
            <a:endParaRPr lang="en-US" sz="2800" dirty="0">
              <a:solidFill>
                <a:schemeClr val="tx2"/>
              </a:solidFill>
              <a:latin typeface="+mj-lt"/>
            </a:endParaRPr>
          </a:p>
        </p:txBody>
      </p:sp>
      <p:cxnSp>
        <p:nvCxnSpPr>
          <p:cNvPr id="9" name="Elbow Connector 8"/>
          <p:cNvCxnSpPr/>
          <p:nvPr/>
        </p:nvCxnSpPr>
        <p:spPr>
          <a:xfrm rot="16200000" flipH="1">
            <a:off x="4457700" y="3275312"/>
            <a:ext cx="381000" cy="304800"/>
          </a:xfrm>
          <a:prstGeom prst="bentConnector3">
            <a:avLst/>
          </a:prstGeom>
        </p:spPr>
        <p:style>
          <a:lnRef idx="1">
            <a:schemeClr val="accent1"/>
          </a:lnRef>
          <a:fillRef idx="0">
            <a:schemeClr val="accent1"/>
          </a:fillRef>
          <a:effectRef idx="0">
            <a:schemeClr val="accent1"/>
          </a:effectRef>
          <a:fontRef idx="minor">
            <a:schemeClr val="tx1"/>
          </a:fontRef>
        </p:style>
      </p:cxnSp>
      <p:graphicFrame>
        <p:nvGraphicFramePr>
          <p:cNvPr id="12" name="Content Placeholder 4"/>
          <p:cNvGraphicFramePr>
            <a:graphicFrameLocks/>
          </p:cNvGraphicFramePr>
          <p:nvPr>
            <p:extLst/>
          </p:nvPr>
        </p:nvGraphicFramePr>
        <p:xfrm>
          <a:off x="457200" y="1417637"/>
          <a:ext cx="8229600" cy="18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Image result for tv advertis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1589" y="407837"/>
            <a:ext cx="1476511" cy="11052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84</a:t>
            </a:fld>
            <a:endParaRPr lang="en-US" dirty="0"/>
          </a:p>
        </p:txBody>
      </p:sp>
    </p:spTree>
    <p:extLst>
      <p:ext uri="{BB962C8B-B14F-4D97-AF65-F5344CB8AC3E}">
        <p14:creationId xmlns:p14="http://schemas.microsoft.com/office/powerpoint/2010/main" val="36989705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7</a:t>
            </a:r>
          </a:p>
        </p:txBody>
      </p:sp>
      <p:sp>
        <p:nvSpPr>
          <p:cNvPr id="8" name="TextBox 7"/>
          <p:cNvSpPr txBox="1"/>
          <p:nvPr/>
        </p:nvSpPr>
        <p:spPr>
          <a:xfrm>
            <a:off x="5530111" y="3741289"/>
            <a:ext cx="3666352" cy="2677656"/>
          </a:xfrm>
          <a:prstGeom prst="rect">
            <a:avLst/>
          </a:prstGeom>
          <a:noFill/>
        </p:spPr>
        <p:txBody>
          <a:bodyPr wrap="square" rtlCol="0">
            <a:spAutoFit/>
          </a:bodyPr>
          <a:lstStyle/>
          <a:p>
            <a:r>
              <a:rPr lang="en-US" sz="2800" dirty="0">
                <a:latin typeface="+mj-lt"/>
              </a:rPr>
              <a:t>Possibilities:</a:t>
            </a:r>
          </a:p>
          <a:p>
            <a:pPr marL="457200" indent="-457200">
              <a:buFont typeface="Arial" charset="0"/>
              <a:buChar char="•"/>
            </a:pPr>
            <a:r>
              <a:rPr lang="en-US" sz="2800" dirty="0">
                <a:latin typeface="+mj-lt"/>
              </a:rPr>
              <a:t>Assess choice using photos of foods or types of snacks</a:t>
            </a:r>
          </a:p>
          <a:p>
            <a:pPr marL="457200" indent="-457200">
              <a:buFont typeface="Arial" charset="0"/>
              <a:buChar char="•"/>
            </a:pPr>
            <a:r>
              <a:rPr lang="en-US" sz="2800" dirty="0">
                <a:latin typeface="+mj-lt"/>
              </a:rPr>
              <a:t>Feeding study</a:t>
            </a:r>
          </a:p>
          <a:p>
            <a:pPr marL="457200" indent="-457200" algn="ctr">
              <a:buFont typeface="Arial" charset="0"/>
              <a:buChar char="•"/>
            </a:pPr>
            <a:endParaRPr lang="en-US" sz="2800" dirty="0">
              <a:solidFill>
                <a:schemeClr val="tx2"/>
              </a:solidFill>
              <a:latin typeface="+mj-lt"/>
            </a:endParaRPr>
          </a:p>
        </p:txBody>
      </p:sp>
      <p:cxnSp>
        <p:nvCxnSpPr>
          <p:cNvPr id="9" name="Elbow Connector 8"/>
          <p:cNvCxnSpPr/>
          <p:nvPr/>
        </p:nvCxnSpPr>
        <p:spPr>
          <a:xfrm rot="16200000" flipH="1">
            <a:off x="7006022" y="3275312"/>
            <a:ext cx="381000" cy="304800"/>
          </a:xfrm>
          <a:prstGeom prst="bentConnector3">
            <a:avLst/>
          </a:prstGeom>
        </p:spPr>
        <p:style>
          <a:lnRef idx="1">
            <a:schemeClr val="accent1"/>
          </a:lnRef>
          <a:fillRef idx="0">
            <a:schemeClr val="accent1"/>
          </a:fillRef>
          <a:effectRef idx="0">
            <a:schemeClr val="accent1"/>
          </a:effectRef>
          <a:fontRef idx="minor">
            <a:schemeClr val="tx1"/>
          </a:fontRef>
        </p:style>
      </p:cxnSp>
      <p:graphicFrame>
        <p:nvGraphicFramePr>
          <p:cNvPr id="7" name="Content Placeholder 4"/>
          <p:cNvGraphicFramePr>
            <a:graphicFrameLocks/>
          </p:cNvGraphicFramePr>
          <p:nvPr>
            <p:extLst/>
          </p:nvPr>
        </p:nvGraphicFramePr>
        <p:xfrm>
          <a:off x="457200" y="1417637"/>
          <a:ext cx="8229600" cy="18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2" descr="Image result for tv advertis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1589" y="407837"/>
            <a:ext cx="1476511" cy="11052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85</a:t>
            </a:fld>
            <a:endParaRPr lang="en-US" dirty="0"/>
          </a:p>
        </p:txBody>
      </p:sp>
    </p:spTree>
    <p:extLst>
      <p:ext uri="{BB962C8B-B14F-4D97-AF65-F5344CB8AC3E}">
        <p14:creationId xmlns:p14="http://schemas.microsoft.com/office/powerpoint/2010/main" val="36492089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7: Summary Table</a:t>
            </a:r>
          </a:p>
        </p:txBody>
      </p:sp>
      <p:graphicFrame>
        <p:nvGraphicFramePr>
          <p:cNvPr id="11" name="Content Placeholder 5"/>
          <p:cNvGraphicFramePr>
            <a:graphicFrameLocks noGrp="1"/>
          </p:cNvGraphicFramePr>
          <p:nvPr>
            <p:ph idx="1"/>
            <p:extLst>
              <p:ext uri="{D42A27DB-BD31-4B8C-83A1-F6EECF244321}">
                <p14:modId xmlns:p14="http://schemas.microsoft.com/office/powerpoint/2010/main" val="1698164298"/>
              </p:ext>
            </p:extLst>
          </p:nvPr>
        </p:nvGraphicFramePr>
        <p:xfrm>
          <a:off x="457015" y="1181100"/>
          <a:ext cx="8229785" cy="4184681"/>
        </p:xfrm>
        <a:graphic>
          <a:graphicData uri="http://schemas.openxmlformats.org/drawingml/2006/table">
            <a:tbl>
              <a:tblPr firstRow="1" bandRow="1">
                <a:tableStyleId>{9D7B26C5-4107-4FEC-AEDC-1716B250A1EF}</a:tableStyleId>
              </a:tblPr>
              <a:tblGrid>
                <a:gridCol w="1568316">
                  <a:extLst>
                    <a:ext uri="{9D8B030D-6E8A-4147-A177-3AD203B41FA5}">
                      <a16:colId xmlns:a16="http://schemas.microsoft.com/office/drawing/2014/main" val="20000"/>
                    </a:ext>
                  </a:extLst>
                </a:gridCol>
                <a:gridCol w="6661469">
                  <a:extLst>
                    <a:ext uri="{9D8B030D-6E8A-4147-A177-3AD203B41FA5}">
                      <a16:colId xmlns:a16="http://schemas.microsoft.com/office/drawing/2014/main" val="20001"/>
                    </a:ext>
                  </a:extLst>
                </a:gridCol>
              </a:tblGrid>
              <a:tr h="725527">
                <a:tc gridSpan="2">
                  <a:txBody>
                    <a:bodyPr/>
                    <a:lstStyle/>
                    <a:p>
                      <a:r>
                        <a:rPr lang="en-US" sz="2000" kern="1200" baseline="0" dirty="0">
                          <a:effectLst/>
                        </a:rPr>
                        <a:t>Title: </a:t>
                      </a:r>
                      <a:r>
                        <a:rPr lang="en-US" sz="2000" dirty="0"/>
                        <a:t>Study to assess children’s food preferences in relation to advertising</a:t>
                      </a:r>
                      <a:endParaRPr lang="en-US" sz="2000" i="1" dirty="0"/>
                    </a:p>
                  </a:txBody>
                  <a:tcPr marL="90566" marR="90566"/>
                </a:tc>
                <a:tc hMerge="1">
                  <a:txBody>
                    <a:bodyPr/>
                    <a:lstStyle/>
                    <a:p>
                      <a:endParaRPr lang="en-US" dirty="0">
                        <a:solidFill>
                          <a:srgbClr val="000000"/>
                        </a:solidFill>
                      </a:endParaRPr>
                    </a:p>
                  </a:txBody>
                  <a:tcPr/>
                </a:tc>
                <a:extLst>
                  <a:ext uri="{0D108BD9-81ED-4DB2-BD59-A6C34878D82A}">
                    <a16:rowId xmlns:a16="http://schemas.microsoft.com/office/drawing/2014/main" val="10000"/>
                  </a:ext>
                </a:extLst>
              </a:tr>
              <a:tr h="8151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Type of Case Study</a:t>
                      </a:r>
                      <a:r>
                        <a:rPr lang="en-US" sz="1800" baseline="0" dirty="0"/>
                        <a:t> </a:t>
                      </a:r>
                      <a:endParaRPr lang="en-US" sz="1800" b="0" i="0" dirty="0">
                        <a:solidFill>
                          <a:srgbClr val="000000"/>
                        </a:solidFill>
                      </a:endParaRPr>
                    </a:p>
                  </a:txBody>
                  <a:tcPr marL="90566" marR="90566"/>
                </a:tc>
                <a:tc>
                  <a:txBody>
                    <a:bodyPr/>
                    <a:lstStyle/>
                    <a:p>
                      <a:pPr marL="285750" indent="-285750">
                        <a:buFont typeface="Arial" charset="0"/>
                        <a:buChar char="•"/>
                      </a:pPr>
                      <a:r>
                        <a:rPr lang="en-US" dirty="0"/>
                        <a:t>Intervention</a:t>
                      </a:r>
                    </a:p>
                  </a:txBody>
                  <a:tcPr marL="90566" marR="90566"/>
                </a:tc>
                <a:extLst>
                  <a:ext uri="{0D108BD9-81ED-4DB2-BD59-A6C34878D82A}">
                    <a16:rowId xmlns:a16="http://schemas.microsoft.com/office/drawing/2014/main" val="3842807702"/>
                  </a:ext>
                </a:extLst>
              </a:tr>
              <a:tr h="815177">
                <a:tc>
                  <a:txBody>
                    <a:bodyPr/>
                    <a:lstStyle/>
                    <a:p>
                      <a:r>
                        <a:rPr lang="en-US" dirty="0"/>
                        <a:t>Background</a:t>
                      </a:r>
                      <a:endParaRPr lang="en-US" dirty="0">
                        <a:solidFill>
                          <a:srgbClr val="000000"/>
                        </a:solidFill>
                      </a:endParaRPr>
                    </a:p>
                  </a:txBody>
                  <a:tcPr marL="90566" marR="90566"/>
                </a:tc>
                <a:tc>
                  <a:txBody>
                    <a:bodyPr/>
                    <a:lstStyle/>
                    <a:p>
                      <a:pPr marL="285750" indent="-285750">
                        <a:buFont typeface="Arial"/>
                        <a:buChar char="•"/>
                      </a:pPr>
                      <a:r>
                        <a:rPr lang="en-US" sz="1800" dirty="0"/>
                        <a:t>Assess the preferences of preschool children for fruits, vegetables, and snacks after exposure to food advertising of different types of foods, with and without cartoon characters and celebrities</a:t>
                      </a:r>
                      <a:endParaRPr lang="en-US" baseline="0" dirty="0">
                        <a:solidFill>
                          <a:srgbClr val="000000"/>
                        </a:solidFill>
                      </a:endParaRPr>
                    </a:p>
                  </a:txBody>
                  <a:tcPr marL="90566" marR="90566"/>
                </a:tc>
                <a:extLst>
                  <a:ext uri="{0D108BD9-81ED-4DB2-BD59-A6C34878D82A}">
                    <a16:rowId xmlns:a16="http://schemas.microsoft.com/office/drawing/2014/main" val="10001"/>
                  </a:ext>
                </a:extLst>
              </a:tr>
              <a:tr h="815177">
                <a:tc>
                  <a:txBody>
                    <a:bodyPr/>
                    <a:lstStyle/>
                    <a:p>
                      <a:r>
                        <a:rPr lang="en-US" dirty="0"/>
                        <a:t>Considerations</a:t>
                      </a:r>
                      <a:endParaRPr lang="en-US" dirty="0">
                        <a:solidFill>
                          <a:srgbClr val="000000"/>
                        </a:solidFill>
                      </a:endParaRPr>
                    </a:p>
                  </a:txBody>
                  <a:tcPr marL="90566" marR="90566"/>
                </a:tc>
                <a:tc>
                  <a:txBody>
                    <a:bodyPr/>
                    <a:lstStyle/>
                    <a:p>
                      <a:pPr marL="285750" indent="-285750">
                        <a:buFont typeface="Arial" panose="020B0604020202020204" pitchFamily="34" charset="0"/>
                        <a:buChar char="•"/>
                      </a:pPr>
                      <a:r>
                        <a:rPr lang="en-US" dirty="0"/>
                        <a:t>A </a:t>
                      </a:r>
                      <a:r>
                        <a:rPr lang="en-US" sz="1800" dirty="0"/>
                        <a:t>questionnaire regarding food preferences is not feasible for the age group</a:t>
                      </a:r>
                      <a:endParaRPr lang="en-US" dirty="0">
                        <a:solidFill>
                          <a:srgbClr val="000000"/>
                        </a:solidFill>
                      </a:endParaRPr>
                    </a:p>
                  </a:txBody>
                  <a:tcPr marL="90566" marR="90566"/>
                </a:tc>
                <a:extLst>
                  <a:ext uri="{0D108BD9-81ED-4DB2-BD59-A6C34878D82A}">
                    <a16:rowId xmlns:a16="http://schemas.microsoft.com/office/drawing/2014/main" val="10002"/>
                  </a:ext>
                </a:extLst>
              </a:tr>
              <a:tr h="815177">
                <a:tc>
                  <a:txBody>
                    <a:bodyPr/>
                    <a:lstStyle/>
                    <a:p>
                      <a:r>
                        <a:rPr lang="en-US" dirty="0"/>
                        <a:t>Measure Selection</a:t>
                      </a:r>
                      <a:endParaRPr lang="en-US" dirty="0">
                        <a:solidFill>
                          <a:srgbClr val="000000"/>
                        </a:solidFill>
                      </a:endParaRPr>
                    </a:p>
                  </a:txBody>
                  <a:tcPr marL="90566" marR="90566"/>
                </a:tc>
                <a:tc>
                  <a:txBody>
                    <a:bodyPr/>
                    <a:lstStyle/>
                    <a:p>
                      <a:pPr marL="285750" indent="-285750">
                        <a:buFont typeface="Arial" panose="020B0604020202020204" pitchFamily="34" charset="0"/>
                        <a:buChar char="•"/>
                      </a:pPr>
                      <a:r>
                        <a:rPr lang="en-US" dirty="0"/>
                        <a:t>Use photos</a:t>
                      </a:r>
                      <a:r>
                        <a:rPr lang="en-US" baseline="0" dirty="0"/>
                        <a:t> to assess preferences</a:t>
                      </a:r>
                    </a:p>
                    <a:p>
                      <a:pPr marL="285750" indent="-285750">
                        <a:buFont typeface="Arial" panose="020B0604020202020204" pitchFamily="34" charset="0"/>
                        <a:buChar char="•"/>
                      </a:pPr>
                      <a:r>
                        <a:rPr lang="en-US" dirty="0"/>
                        <a:t>Offer children different snacks and infer preferences using documented</a:t>
                      </a:r>
                      <a:r>
                        <a:rPr lang="en-US" baseline="0" dirty="0"/>
                        <a:t> </a:t>
                      </a:r>
                      <a:r>
                        <a:rPr lang="en-US" dirty="0"/>
                        <a:t>intake</a:t>
                      </a:r>
                      <a:endParaRPr lang="en-US" dirty="0">
                        <a:solidFill>
                          <a:srgbClr val="000000"/>
                        </a:solidFill>
                      </a:endParaRPr>
                    </a:p>
                  </a:txBody>
                  <a:tcPr marL="90566" marR="90566"/>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86</a:t>
            </a:fld>
            <a:endParaRPr lang="en-US" dirty="0"/>
          </a:p>
        </p:txBody>
      </p:sp>
    </p:spTree>
    <p:extLst>
      <p:ext uri="{BB962C8B-B14F-4D97-AF65-F5344CB8AC3E}">
        <p14:creationId xmlns:p14="http://schemas.microsoft.com/office/powerpoint/2010/main" val="3782272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8</a:t>
            </a:r>
          </a:p>
        </p:txBody>
      </p:sp>
      <p:cxnSp>
        <p:nvCxnSpPr>
          <p:cNvPr id="6" name="Elbow Connector 5"/>
          <p:cNvCxnSpPr/>
          <p:nvPr/>
        </p:nvCxnSpPr>
        <p:spPr>
          <a:xfrm rot="16200000" flipH="1">
            <a:off x="1714500" y="3275312"/>
            <a:ext cx="381000" cy="30480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4931" y="3771273"/>
            <a:ext cx="3691329" cy="1815882"/>
          </a:xfrm>
          <a:prstGeom prst="rect">
            <a:avLst/>
          </a:prstGeom>
          <a:noFill/>
        </p:spPr>
        <p:txBody>
          <a:bodyPr wrap="square" rtlCol="0">
            <a:spAutoFit/>
          </a:bodyPr>
          <a:lstStyle/>
          <a:p>
            <a:r>
              <a:rPr lang="en-CA" sz="2800" dirty="0">
                <a:latin typeface="+mj-lt"/>
              </a:rPr>
              <a:t>Assess the impact of a body image program on adolescents’ dietary behaviors and intake</a:t>
            </a:r>
            <a:endParaRPr lang="en-US" sz="2800" dirty="0">
              <a:latin typeface="+mj-lt"/>
            </a:endParaRPr>
          </a:p>
        </p:txBody>
      </p:sp>
      <p:graphicFrame>
        <p:nvGraphicFramePr>
          <p:cNvPr id="10" name="Content Placeholder 4"/>
          <p:cNvGraphicFramePr>
            <a:graphicFrameLocks/>
          </p:cNvGraphicFramePr>
          <p:nvPr>
            <p:extLst/>
          </p:nvPr>
        </p:nvGraphicFramePr>
        <p:xfrm>
          <a:off x="457200" y="1417637"/>
          <a:ext cx="8229600" cy="18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descr="Image result for body image adolesc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075" y="371031"/>
            <a:ext cx="1348388" cy="104660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87</a:t>
            </a:fld>
            <a:endParaRPr lang="en-US" dirty="0"/>
          </a:p>
        </p:txBody>
      </p:sp>
    </p:spTree>
    <p:extLst>
      <p:ext uri="{BB962C8B-B14F-4D97-AF65-F5344CB8AC3E}">
        <p14:creationId xmlns:p14="http://schemas.microsoft.com/office/powerpoint/2010/main" val="24422681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8</a:t>
            </a:r>
          </a:p>
        </p:txBody>
      </p:sp>
      <p:sp>
        <p:nvSpPr>
          <p:cNvPr id="8" name="TextBox 7"/>
          <p:cNvSpPr txBox="1"/>
          <p:nvPr/>
        </p:nvSpPr>
        <p:spPr>
          <a:xfrm>
            <a:off x="2834508" y="3777849"/>
            <a:ext cx="3941267" cy="2246769"/>
          </a:xfrm>
          <a:prstGeom prst="rect">
            <a:avLst/>
          </a:prstGeom>
          <a:noFill/>
        </p:spPr>
        <p:txBody>
          <a:bodyPr wrap="square" rtlCol="0">
            <a:spAutoFit/>
          </a:bodyPr>
          <a:lstStyle/>
          <a:p>
            <a:pPr marL="457200" indent="-457200">
              <a:buFont typeface="Arial" charset="0"/>
              <a:buChar char="•"/>
            </a:pPr>
            <a:r>
              <a:rPr lang="en-US" sz="2800" dirty="0">
                <a:latin typeface="+mj-lt"/>
              </a:rPr>
              <a:t>Concerns surrounding body image become a greater issue with increasing age</a:t>
            </a:r>
            <a:endParaRPr lang="en-US" sz="2800" dirty="0"/>
          </a:p>
          <a:p>
            <a:pPr marL="457200" indent="-457200" algn="ctr">
              <a:buFont typeface="Arial" charset="0"/>
              <a:buChar char="•"/>
            </a:pPr>
            <a:endParaRPr lang="en-US" sz="2800" dirty="0">
              <a:solidFill>
                <a:schemeClr val="tx2"/>
              </a:solidFill>
              <a:latin typeface="+mj-lt"/>
            </a:endParaRPr>
          </a:p>
        </p:txBody>
      </p:sp>
      <p:cxnSp>
        <p:nvCxnSpPr>
          <p:cNvPr id="9" name="Elbow Connector 8"/>
          <p:cNvCxnSpPr/>
          <p:nvPr/>
        </p:nvCxnSpPr>
        <p:spPr>
          <a:xfrm rot="16200000" flipH="1">
            <a:off x="4457700" y="3275312"/>
            <a:ext cx="381000" cy="304800"/>
          </a:xfrm>
          <a:prstGeom prst="bentConnector3">
            <a:avLst/>
          </a:prstGeom>
        </p:spPr>
        <p:style>
          <a:lnRef idx="1">
            <a:schemeClr val="accent1"/>
          </a:lnRef>
          <a:fillRef idx="0">
            <a:schemeClr val="accent1"/>
          </a:fillRef>
          <a:effectRef idx="0">
            <a:schemeClr val="accent1"/>
          </a:effectRef>
          <a:fontRef idx="minor">
            <a:schemeClr val="tx1"/>
          </a:fontRef>
        </p:style>
      </p:cxnSp>
      <p:graphicFrame>
        <p:nvGraphicFramePr>
          <p:cNvPr id="12" name="Content Placeholder 4"/>
          <p:cNvGraphicFramePr>
            <a:graphicFrameLocks/>
          </p:cNvGraphicFramePr>
          <p:nvPr>
            <p:extLst/>
          </p:nvPr>
        </p:nvGraphicFramePr>
        <p:xfrm>
          <a:off x="457200" y="1417637"/>
          <a:ext cx="8229600" cy="18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266" name="Picture 2" descr="Image result for body image adolesc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075" y="371031"/>
            <a:ext cx="1348388" cy="104660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88</a:t>
            </a:fld>
            <a:endParaRPr lang="en-US" dirty="0"/>
          </a:p>
        </p:txBody>
      </p:sp>
    </p:spTree>
    <p:extLst>
      <p:ext uri="{BB962C8B-B14F-4D97-AF65-F5344CB8AC3E}">
        <p14:creationId xmlns:p14="http://schemas.microsoft.com/office/powerpoint/2010/main" val="33423823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8</a:t>
            </a:r>
          </a:p>
        </p:txBody>
      </p:sp>
      <p:sp>
        <p:nvSpPr>
          <p:cNvPr id="8" name="TextBox 7"/>
          <p:cNvSpPr txBox="1"/>
          <p:nvPr/>
        </p:nvSpPr>
        <p:spPr>
          <a:xfrm>
            <a:off x="4996464" y="3741289"/>
            <a:ext cx="4200000" cy="2677656"/>
          </a:xfrm>
          <a:prstGeom prst="rect">
            <a:avLst/>
          </a:prstGeom>
          <a:noFill/>
        </p:spPr>
        <p:txBody>
          <a:bodyPr wrap="square" rtlCol="0">
            <a:spAutoFit/>
          </a:bodyPr>
          <a:lstStyle/>
          <a:p>
            <a:pPr marL="457200" indent="-457200">
              <a:buFont typeface="Arial" charset="0"/>
              <a:buChar char="•"/>
            </a:pPr>
            <a:r>
              <a:rPr lang="en-US" sz="2800" dirty="0">
                <a:latin typeface="+mj-lt"/>
              </a:rPr>
              <a:t>Include a measure of social desirability bias</a:t>
            </a:r>
          </a:p>
          <a:p>
            <a:pPr marL="457200" indent="-457200">
              <a:buFont typeface="Arial" charset="0"/>
              <a:buChar char="•"/>
            </a:pPr>
            <a:r>
              <a:rPr lang="en-US" sz="2800" dirty="0">
                <a:latin typeface="+mj-lt"/>
              </a:rPr>
              <a:t>Stratify analyses if reporting of diet differs by social desirability</a:t>
            </a:r>
          </a:p>
          <a:p>
            <a:pPr marL="457200" indent="-457200" algn="ctr">
              <a:buFont typeface="Arial" charset="0"/>
              <a:buChar char="•"/>
            </a:pPr>
            <a:endParaRPr lang="en-US" sz="2800" dirty="0">
              <a:solidFill>
                <a:schemeClr val="tx2"/>
              </a:solidFill>
              <a:latin typeface="+mj-lt"/>
            </a:endParaRPr>
          </a:p>
        </p:txBody>
      </p:sp>
      <p:cxnSp>
        <p:nvCxnSpPr>
          <p:cNvPr id="9" name="Elbow Connector 8"/>
          <p:cNvCxnSpPr/>
          <p:nvPr/>
        </p:nvCxnSpPr>
        <p:spPr>
          <a:xfrm rot="16200000" flipH="1">
            <a:off x="7006022" y="3275312"/>
            <a:ext cx="381000" cy="304800"/>
          </a:xfrm>
          <a:prstGeom prst="bentConnector3">
            <a:avLst/>
          </a:prstGeom>
        </p:spPr>
        <p:style>
          <a:lnRef idx="1">
            <a:schemeClr val="accent1"/>
          </a:lnRef>
          <a:fillRef idx="0">
            <a:schemeClr val="accent1"/>
          </a:fillRef>
          <a:effectRef idx="0">
            <a:schemeClr val="accent1"/>
          </a:effectRef>
          <a:fontRef idx="minor">
            <a:schemeClr val="tx1"/>
          </a:fontRef>
        </p:style>
      </p:cxnSp>
      <p:graphicFrame>
        <p:nvGraphicFramePr>
          <p:cNvPr id="7" name="Content Placeholder 4"/>
          <p:cNvGraphicFramePr>
            <a:graphicFrameLocks/>
          </p:cNvGraphicFramePr>
          <p:nvPr>
            <p:extLst/>
          </p:nvPr>
        </p:nvGraphicFramePr>
        <p:xfrm>
          <a:off x="457200" y="1417637"/>
          <a:ext cx="8229600" cy="18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2" descr="Image result for body image adolesc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075" y="371031"/>
            <a:ext cx="1348388" cy="104660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89</a:t>
            </a:fld>
            <a:endParaRPr lang="en-US" dirty="0"/>
          </a:p>
        </p:txBody>
      </p:sp>
    </p:spTree>
    <p:extLst>
      <p:ext uri="{BB962C8B-B14F-4D97-AF65-F5344CB8AC3E}">
        <p14:creationId xmlns:p14="http://schemas.microsoft.com/office/powerpoint/2010/main" val="1699099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Collaboration</a:t>
            </a:r>
            <a:r>
              <a:rPr lang="en-US" dirty="0"/>
              <a:t> </a:t>
            </a:r>
          </a:p>
        </p:txBody>
      </p:sp>
      <p:sp>
        <p:nvSpPr>
          <p:cNvPr id="3" name="Content Placeholder 2"/>
          <p:cNvSpPr>
            <a:spLocks noGrp="1"/>
          </p:cNvSpPr>
          <p:nvPr>
            <p:ph idx="1"/>
          </p:nvPr>
        </p:nvSpPr>
        <p:spPr>
          <a:xfrm>
            <a:off x="457200" y="1118025"/>
            <a:ext cx="8229600" cy="4525963"/>
          </a:xfrm>
        </p:spPr>
        <p:txBody>
          <a:bodyPr/>
          <a:lstStyle/>
          <a:p>
            <a:pPr>
              <a:buClr>
                <a:schemeClr val="accent1"/>
              </a:buClr>
            </a:pPr>
            <a:r>
              <a:rPr lang="en-US" dirty="0"/>
              <a:t>Building on each other’s strengths, CDC, NIH, RWJF, and USDA formed a unique public private partnership – NCCOR </a:t>
            </a:r>
          </a:p>
        </p:txBody>
      </p:sp>
      <p:pic>
        <p:nvPicPr>
          <p:cNvPr id="5" name="Picture 4"/>
          <p:cNvPicPr>
            <a:picLocks noChangeAspect="1"/>
          </p:cNvPicPr>
          <p:nvPr/>
        </p:nvPicPr>
        <p:blipFill>
          <a:blip r:embed="rId2"/>
          <a:stretch>
            <a:fillRect/>
          </a:stretch>
        </p:blipFill>
        <p:spPr>
          <a:xfrm>
            <a:off x="3994398" y="3040631"/>
            <a:ext cx="3203674" cy="1088507"/>
          </a:xfrm>
          <a:prstGeom prst="rect">
            <a:avLst/>
          </a:prstGeom>
        </p:spPr>
      </p:pic>
      <p:pic>
        <p:nvPicPr>
          <p:cNvPr id="6" name="Picture 5"/>
          <p:cNvPicPr>
            <a:picLocks noChangeAspect="1"/>
          </p:cNvPicPr>
          <p:nvPr/>
        </p:nvPicPr>
        <p:blipFill>
          <a:blip r:embed="rId3"/>
          <a:stretch>
            <a:fillRect/>
          </a:stretch>
        </p:blipFill>
        <p:spPr>
          <a:xfrm>
            <a:off x="1617792" y="4507959"/>
            <a:ext cx="3563799" cy="819760"/>
          </a:xfrm>
          <a:prstGeom prst="rect">
            <a:avLst/>
          </a:prstGeom>
        </p:spPr>
      </p:pic>
      <p:pic>
        <p:nvPicPr>
          <p:cNvPr id="7" name="Picture 6"/>
          <p:cNvPicPr>
            <a:picLocks noChangeAspect="1"/>
          </p:cNvPicPr>
          <p:nvPr/>
        </p:nvPicPr>
        <p:blipFill>
          <a:blip r:embed="rId4"/>
          <a:stretch>
            <a:fillRect/>
          </a:stretch>
        </p:blipFill>
        <p:spPr>
          <a:xfrm>
            <a:off x="1617791" y="3140592"/>
            <a:ext cx="1788017" cy="1139861"/>
          </a:xfrm>
          <a:prstGeom prst="rect">
            <a:avLst/>
          </a:prstGeom>
        </p:spPr>
      </p:pic>
      <p:pic>
        <p:nvPicPr>
          <p:cNvPr id="8" name="Picture 7"/>
          <p:cNvPicPr>
            <a:picLocks noChangeAspect="1"/>
          </p:cNvPicPr>
          <p:nvPr/>
        </p:nvPicPr>
        <p:blipFill>
          <a:blip r:embed="rId5"/>
          <a:stretch>
            <a:fillRect/>
          </a:stretch>
        </p:blipFill>
        <p:spPr>
          <a:xfrm>
            <a:off x="5486294" y="4413180"/>
            <a:ext cx="1711778" cy="1230808"/>
          </a:xfrm>
          <a:prstGeom prst="rect">
            <a:avLst/>
          </a:prstGeom>
        </p:spPr>
      </p:pic>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9</a:t>
            </a:fld>
            <a:endParaRPr lang="en-US" dirty="0"/>
          </a:p>
        </p:txBody>
      </p:sp>
    </p:spTree>
    <p:extLst>
      <p:ext uri="{BB962C8B-B14F-4D97-AF65-F5344CB8AC3E}">
        <p14:creationId xmlns:p14="http://schemas.microsoft.com/office/powerpoint/2010/main" val="7638721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Case Study 8: Summary Table</a:t>
            </a:r>
          </a:p>
        </p:txBody>
      </p:sp>
      <p:graphicFrame>
        <p:nvGraphicFramePr>
          <p:cNvPr id="11" name="Content Placeholder 5"/>
          <p:cNvGraphicFramePr>
            <a:graphicFrameLocks noGrp="1"/>
          </p:cNvGraphicFramePr>
          <p:nvPr>
            <p:ph idx="1"/>
            <p:extLst>
              <p:ext uri="{D42A27DB-BD31-4B8C-83A1-F6EECF244321}">
                <p14:modId xmlns:p14="http://schemas.microsoft.com/office/powerpoint/2010/main" val="3192431863"/>
              </p:ext>
            </p:extLst>
          </p:nvPr>
        </p:nvGraphicFramePr>
        <p:xfrm>
          <a:off x="457200" y="1231900"/>
          <a:ext cx="8229785" cy="3986235"/>
        </p:xfrm>
        <a:graphic>
          <a:graphicData uri="http://schemas.openxmlformats.org/drawingml/2006/table">
            <a:tbl>
              <a:tblPr firstRow="1" bandRow="1">
                <a:tableStyleId>{9D7B26C5-4107-4FEC-AEDC-1716B250A1EF}</a:tableStyleId>
              </a:tblPr>
              <a:tblGrid>
                <a:gridCol w="1568316">
                  <a:extLst>
                    <a:ext uri="{9D8B030D-6E8A-4147-A177-3AD203B41FA5}">
                      <a16:colId xmlns:a16="http://schemas.microsoft.com/office/drawing/2014/main" val="20000"/>
                    </a:ext>
                  </a:extLst>
                </a:gridCol>
                <a:gridCol w="6661469">
                  <a:extLst>
                    <a:ext uri="{9D8B030D-6E8A-4147-A177-3AD203B41FA5}">
                      <a16:colId xmlns:a16="http://schemas.microsoft.com/office/drawing/2014/main" val="20001"/>
                    </a:ext>
                  </a:extLst>
                </a:gridCol>
              </a:tblGrid>
              <a:tr h="725527">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baseline="0" dirty="0">
                          <a:effectLst/>
                        </a:rPr>
                        <a:t>Title: </a:t>
                      </a:r>
                      <a:r>
                        <a:rPr lang="en-US" sz="2000" dirty="0"/>
                        <a:t>Study to assess the impact of a body image-based program on adolescents’ dietary behaviors and intake. </a:t>
                      </a:r>
                    </a:p>
                  </a:txBody>
                  <a:tcPr marL="90566" marR="90566"/>
                </a:tc>
                <a:tc hMerge="1">
                  <a:txBody>
                    <a:bodyPr/>
                    <a:lstStyle/>
                    <a:p>
                      <a:endParaRPr lang="en-US" dirty="0">
                        <a:solidFill>
                          <a:srgbClr val="000000"/>
                        </a:solidFill>
                      </a:endParaRPr>
                    </a:p>
                  </a:txBody>
                  <a:tcPr/>
                </a:tc>
                <a:extLst>
                  <a:ext uri="{0D108BD9-81ED-4DB2-BD59-A6C34878D82A}">
                    <a16:rowId xmlns:a16="http://schemas.microsoft.com/office/drawing/2014/main" val="10000"/>
                  </a:ext>
                </a:extLst>
              </a:tr>
              <a:tr h="8151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Type of Case Study</a:t>
                      </a:r>
                      <a:r>
                        <a:rPr lang="en-US" sz="1800" baseline="0" dirty="0"/>
                        <a:t> </a:t>
                      </a:r>
                      <a:endParaRPr lang="en-US" sz="1800" b="0" i="0" dirty="0">
                        <a:solidFill>
                          <a:srgbClr val="000000"/>
                        </a:solidFill>
                      </a:endParaRPr>
                    </a:p>
                  </a:txBody>
                  <a:tcPr marL="90566" marR="90566"/>
                </a:tc>
                <a:tc>
                  <a:txBody>
                    <a:bodyPr/>
                    <a:lstStyle/>
                    <a:p>
                      <a:pPr marL="285750" indent="-285750">
                        <a:buFont typeface="Arial" charset="0"/>
                        <a:buChar char="•"/>
                      </a:pPr>
                      <a:r>
                        <a:rPr lang="en-US" dirty="0"/>
                        <a:t>Intervention</a:t>
                      </a:r>
                    </a:p>
                  </a:txBody>
                  <a:tcPr marL="90566" marR="90566"/>
                </a:tc>
                <a:extLst>
                  <a:ext uri="{0D108BD9-81ED-4DB2-BD59-A6C34878D82A}">
                    <a16:rowId xmlns:a16="http://schemas.microsoft.com/office/drawing/2014/main" val="3842807702"/>
                  </a:ext>
                </a:extLst>
              </a:tr>
              <a:tr h="815177">
                <a:tc>
                  <a:txBody>
                    <a:bodyPr/>
                    <a:lstStyle/>
                    <a:p>
                      <a:r>
                        <a:rPr lang="en-US" dirty="0"/>
                        <a:t>Background</a:t>
                      </a:r>
                      <a:endParaRPr lang="en-US" dirty="0">
                        <a:solidFill>
                          <a:srgbClr val="000000"/>
                        </a:solidFill>
                      </a:endParaRPr>
                    </a:p>
                  </a:txBody>
                  <a:tcPr marL="90566" marR="90566"/>
                </a:tc>
                <a:tc>
                  <a:txBody>
                    <a:bodyPr/>
                    <a:lstStyle/>
                    <a:p>
                      <a:pPr marL="285750" indent="-285750">
                        <a:buFont typeface="Arial"/>
                        <a:buChar char="•"/>
                      </a:pPr>
                      <a:r>
                        <a:rPr lang="en-US" sz="1800" kern="1200" dirty="0">
                          <a:effectLst/>
                        </a:rPr>
                        <a:t>Assess changes in diet-related behaviors and intake before and after an intervention to improve body image</a:t>
                      </a:r>
                      <a:endParaRPr lang="en-US" baseline="0" dirty="0">
                        <a:solidFill>
                          <a:srgbClr val="000000"/>
                        </a:solidFill>
                      </a:endParaRPr>
                    </a:p>
                  </a:txBody>
                  <a:tcPr marL="90566" marR="90566"/>
                </a:tc>
                <a:extLst>
                  <a:ext uri="{0D108BD9-81ED-4DB2-BD59-A6C34878D82A}">
                    <a16:rowId xmlns:a16="http://schemas.microsoft.com/office/drawing/2014/main" val="10001"/>
                  </a:ext>
                </a:extLst>
              </a:tr>
              <a:tr h="815177">
                <a:tc>
                  <a:txBody>
                    <a:bodyPr/>
                    <a:lstStyle/>
                    <a:p>
                      <a:r>
                        <a:rPr lang="en-US" dirty="0"/>
                        <a:t>Considerations</a:t>
                      </a:r>
                      <a:endParaRPr lang="en-US" dirty="0">
                        <a:solidFill>
                          <a:srgbClr val="000000"/>
                        </a:solidFill>
                      </a:endParaRPr>
                    </a:p>
                  </a:txBody>
                  <a:tcPr marL="90566" marR="90566"/>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Concerns surrounding body image increase</a:t>
                      </a:r>
                      <a:r>
                        <a:rPr lang="en-US" sz="1800" baseline="0" dirty="0"/>
                        <a:t> with age and may affect </a:t>
                      </a:r>
                      <a:r>
                        <a:rPr lang="en-US" sz="1800" dirty="0"/>
                        <a:t>reporting</a:t>
                      </a:r>
                      <a:endParaRPr lang="en-US" sz="1800" i="1" dirty="0"/>
                    </a:p>
                  </a:txBody>
                  <a:tcPr marL="90566" marR="90566"/>
                </a:tc>
                <a:extLst>
                  <a:ext uri="{0D108BD9-81ED-4DB2-BD59-A6C34878D82A}">
                    <a16:rowId xmlns:a16="http://schemas.microsoft.com/office/drawing/2014/main" val="10002"/>
                  </a:ext>
                </a:extLst>
              </a:tr>
              <a:tr h="815177">
                <a:tc>
                  <a:txBody>
                    <a:bodyPr/>
                    <a:lstStyle/>
                    <a:p>
                      <a:r>
                        <a:rPr lang="en-US" dirty="0"/>
                        <a:t>Measure Selection</a:t>
                      </a:r>
                      <a:endParaRPr lang="en-US" dirty="0">
                        <a:solidFill>
                          <a:srgbClr val="000000"/>
                        </a:solidFill>
                      </a:endParaRPr>
                    </a:p>
                  </a:txBody>
                  <a:tcPr marL="90566" marR="90566"/>
                </a:tc>
                <a:tc>
                  <a:txBody>
                    <a:bodyPr/>
                    <a:lstStyle/>
                    <a:p>
                      <a:pPr marL="285750" indent="-285750">
                        <a:buFont typeface="Arial" panose="020B0604020202020204" pitchFamily="34" charset="0"/>
                        <a:buChar char="•"/>
                      </a:pPr>
                      <a:r>
                        <a:rPr lang="en-US" dirty="0"/>
                        <a:t>Use a measure of social desirability and stratify analyses</a:t>
                      </a:r>
                      <a:endParaRPr lang="en-US" dirty="0">
                        <a:solidFill>
                          <a:srgbClr val="000000"/>
                        </a:solidFill>
                      </a:endParaRPr>
                    </a:p>
                  </a:txBody>
                  <a:tcPr marL="90566" marR="90566"/>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0"/>
          </p:nvPr>
        </p:nvSpPr>
        <p:spPr/>
        <p:txBody>
          <a:bodyPr/>
          <a:lstStyle/>
          <a:p>
            <a:pPr>
              <a:defRPr/>
            </a:pPr>
            <a:fld id="{8EA45495-9E47-804A-BFAC-1E2103F30733}" type="slidenum">
              <a:rPr lang="en-US" smtClean="0"/>
              <a:pPr>
                <a:defRPr/>
              </a:pPr>
              <a:t>90</a:t>
            </a:fld>
            <a:endParaRPr lang="en-US" dirty="0"/>
          </a:p>
        </p:txBody>
      </p:sp>
    </p:spTree>
    <p:extLst>
      <p:ext uri="{BB962C8B-B14F-4D97-AF65-F5344CB8AC3E}">
        <p14:creationId xmlns:p14="http://schemas.microsoft.com/office/powerpoint/2010/main" val="25980390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644" b="20413"/>
          <a:stretch/>
        </p:blipFill>
        <p:spPr>
          <a:xfrm>
            <a:off x="0" y="0"/>
            <a:ext cx="9143999" cy="4446634"/>
          </a:xfrm>
          <a:prstGeom prst="rect">
            <a:avLst/>
          </a:prstGeom>
        </p:spPr>
      </p:pic>
      <p:sp>
        <p:nvSpPr>
          <p:cNvPr id="2" name="Title 1"/>
          <p:cNvSpPr>
            <a:spLocks noGrp="1"/>
          </p:cNvSpPr>
          <p:nvPr>
            <p:ph type="ctrTitle"/>
          </p:nvPr>
        </p:nvSpPr>
        <p:spPr>
          <a:xfrm>
            <a:off x="487837" y="4829346"/>
            <a:ext cx="8176103" cy="1236440"/>
          </a:xfrm>
          <a:noFill/>
        </p:spPr>
        <p:txBody>
          <a:bodyPr>
            <a:normAutofit/>
          </a:bodyPr>
          <a:lstStyle/>
          <a:p>
            <a:pPr algn="l"/>
            <a:r>
              <a:rPr lang="en-US" dirty="0">
                <a:solidFill>
                  <a:srgbClr val="0290B1"/>
                </a:solidFill>
              </a:rPr>
              <a:t>Additional Considerations </a:t>
            </a:r>
          </a:p>
        </p:txBody>
      </p:sp>
    </p:spTree>
    <p:extLst>
      <p:ext uri="{BB962C8B-B14F-4D97-AF65-F5344CB8AC3E}">
        <p14:creationId xmlns:p14="http://schemas.microsoft.com/office/powerpoint/2010/main" val="29072076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a:solidFill>
                  <a:schemeClr val="accent1"/>
                </a:solidFill>
              </a:rPr>
              <a:t>Improving the quality of dietary data</a:t>
            </a:r>
          </a:p>
        </p:txBody>
      </p:sp>
      <p:sp>
        <p:nvSpPr>
          <p:cNvPr id="3" name="Content Placeholder 2"/>
          <p:cNvSpPr>
            <a:spLocks noGrp="1"/>
          </p:cNvSpPr>
          <p:nvPr>
            <p:ph idx="1"/>
          </p:nvPr>
        </p:nvSpPr>
        <p:spPr>
          <a:xfrm>
            <a:off x="457200" y="1155700"/>
            <a:ext cx="8229600" cy="4525963"/>
          </a:xfrm>
        </p:spPr>
        <p:txBody>
          <a:bodyPr/>
          <a:lstStyle/>
          <a:p>
            <a:pPr lvl="0">
              <a:buClr>
                <a:schemeClr val="accent1"/>
              </a:buClr>
            </a:pPr>
            <a:r>
              <a:rPr lang="en-US" sz="2800" dirty="0"/>
              <a:t>Ensure tools are tailored to the specific target group</a:t>
            </a:r>
          </a:p>
          <a:p>
            <a:pPr lvl="1">
              <a:buClr>
                <a:schemeClr val="accent1"/>
              </a:buClr>
            </a:pPr>
            <a:r>
              <a:rPr lang="en-US" sz="2400" dirty="0"/>
              <a:t>Use proxy- or proxy-assisted reporting for young children</a:t>
            </a:r>
          </a:p>
          <a:p>
            <a:pPr lvl="0">
              <a:buClr>
                <a:schemeClr val="accent1"/>
              </a:buClr>
            </a:pPr>
            <a:r>
              <a:rPr lang="en-US" sz="2800" dirty="0"/>
              <a:t>Provide clear instructions, complemented by hands-on training if necessary</a:t>
            </a:r>
          </a:p>
          <a:p>
            <a:pPr>
              <a:buClr>
                <a:schemeClr val="accent1"/>
              </a:buClr>
            </a:pPr>
            <a:r>
              <a:rPr lang="en-US" sz="2800" dirty="0"/>
              <a:t>Allow adequate time for completion</a:t>
            </a:r>
            <a:endParaRPr lang="en-CA" sz="2800" dirty="0"/>
          </a:p>
          <a:p>
            <a:pPr>
              <a:buClr>
                <a:schemeClr val="accent1"/>
              </a:buClr>
            </a:pPr>
            <a:r>
              <a:rPr lang="en-US" sz="2800" dirty="0"/>
              <a:t>Pay attention and aim to minimize and account for social desirability bias</a:t>
            </a:r>
          </a:p>
          <a:p>
            <a:pPr lvl="0">
              <a:buClr>
                <a:schemeClr val="accent1"/>
              </a:buClr>
            </a:pPr>
            <a:r>
              <a:rPr lang="en-US" sz="2800" dirty="0"/>
              <a:t>Be attentive to potential for boredom</a:t>
            </a:r>
          </a:p>
          <a:p>
            <a:pPr lvl="0">
              <a:buClr>
                <a:schemeClr val="accent1"/>
              </a:buClr>
            </a:pPr>
            <a:r>
              <a:rPr lang="en-US" sz="2800" dirty="0"/>
              <a:t>Take advantage of technology, if applicable to increase engagement</a:t>
            </a:r>
          </a:p>
          <a:p>
            <a:pPr lvl="0"/>
            <a:endParaRPr lang="en-US" sz="2800" dirty="0"/>
          </a:p>
          <a:p>
            <a:endParaRPr lang="en-CA" sz="2800" dirty="0"/>
          </a:p>
          <a:p>
            <a:pPr lvl="0"/>
            <a:endParaRPr lang="en-CA" sz="2800" dirty="0"/>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92</a:t>
            </a:fld>
            <a:endParaRPr lang="en-US" dirty="0"/>
          </a:p>
        </p:txBody>
      </p:sp>
    </p:spTree>
    <p:extLst>
      <p:ext uri="{BB962C8B-B14F-4D97-AF65-F5344CB8AC3E}">
        <p14:creationId xmlns:p14="http://schemas.microsoft.com/office/powerpoint/2010/main" val="12231593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Food and nutrient databases</a:t>
            </a:r>
          </a:p>
        </p:txBody>
      </p:sp>
      <p:sp>
        <p:nvSpPr>
          <p:cNvPr id="3" name="Content Placeholder 2"/>
          <p:cNvSpPr>
            <a:spLocks noGrp="1"/>
          </p:cNvSpPr>
          <p:nvPr>
            <p:ph idx="1"/>
          </p:nvPr>
        </p:nvSpPr>
        <p:spPr>
          <a:xfrm>
            <a:off x="457200" y="1231900"/>
            <a:ext cx="8229600" cy="4525963"/>
          </a:xfrm>
        </p:spPr>
        <p:txBody>
          <a:bodyPr/>
          <a:lstStyle/>
          <a:p>
            <a:pPr>
              <a:buClr>
                <a:schemeClr val="accent1"/>
              </a:buClr>
            </a:pPr>
            <a:r>
              <a:rPr lang="en-US" dirty="0"/>
              <a:t>Quantifying intake of foods, food groups, and nutrients requires linkage to databases</a:t>
            </a:r>
          </a:p>
          <a:p>
            <a:pPr lvl="1">
              <a:buClr>
                <a:schemeClr val="accent1"/>
              </a:buClr>
            </a:pPr>
            <a:r>
              <a:rPr lang="en-US" sz="3200" dirty="0"/>
              <a:t>Quality of databases, including currency and comprehensiveness, should be considered in analyses and interpretation of findings</a:t>
            </a:r>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93</a:t>
            </a:fld>
            <a:endParaRPr lang="en-US" dirty="0"/>
          </a:p>
        </p:txBody>
      </p:sp>
    </p:spTree>
    <p:extLst>
      <p:ext uri="{BB962C8B-B14F-4D97-AF65-F5344CB8AC3E}">
        <p14:creationId xmlns:p14="http://schemas.microsoft.com/office/powerpoint/2010/main" val="9602097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Considerations in analyzing data</a:t>
            </a:r>
          </a:p>
        </p:txBody>
      </p:sp>
      <p:sp>
        <p:nvSpPr>
          <p:cNvPr id="3" name="Content Placeholder 2"/>
          <p:cNvSpPr>
            <a:spLocks noGrp="1"/>
          </p:cNvSpPr>
          <p:nvPr>
            <p:ph idx="1"/>
          </p:nvPr>
        </p:nvSpPr>
        <p:spPr>
          <a:xfrm>
            <a:off x="457200" y="1181100"/>
            <a:ext cx="8229600" cy="4525963"/>
          </a:xfrm>
        </p:spPr>
        <p:txBody>
          <a:bodyPr/>
          <a:lstStyle/>
          <a:p>
            <a:pPr>
              <a:buClr>
                <a:schemeClr val="accent1"/>
              </a:buClr>
            </a:pPr>
            <a:r>
              <a:rPr lang="en-US" dirty="0"/>
              <a:t>Minimizing the effects of measurement error requires appropriate analyses:</a:t>
            </a:r>
          </a:p>
          <a:p>
            <a:pPr lvl="1">
              <a:buClr>
                <a:schemeClr val="accent1"/>
              </a:buClr>
            </a:pPr>
            <a:r>
              <a:rPr lang="en-US" dirty="0"/>
              <a:t>Surveillance: estimation of usual intake distributions, accounting for day-to-day variation</a:t>
            </a:r>
          </a:p>
          <a:p>
            <a:pPr lvl="1">
              <a:buClr>
                <a:schemeClr val="accent1"/>
              </a:buClr>
            </a:pPr>
            <a:r>
              <a:rPr lang="en-US" dirty="0"/>
              <a:t>Epidemiology: regression calibration, using data for a subsample collected using a reference measure to capture intake with less bias than the main measure, to mitigate the effects of error</a:t>
            </a:r>
          </a:p>
          <a:p>
            <a:pPr lvl="1">
              <a:buClr>
                <a:schemeClr val="accent1"/>
              </a:buClr>
            </a:pPr>
            <a:r>
              <a:rPr lang="en-US" dirty="0"/>
              <a:t>Possible use of biomarker data in conjunction with self-report data</a:t>
            </a:r>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94</a:t>
            </a:fld>
            <a:endParaRPr lang="en-US" dirty="0"/>
          </a:p>
        </p:txBody>
      </p:sp>
    </p:spTree>
    <p:extLst>
      <p:ext uri="{BB962C8B-B14F-4D97-AF65-F5344CB8AC3E}">
        <p14:creationId xmlns:p14="http://schemas.microsoft.com/office/powerpoint/2010/main" val="18449817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837" y="5016723"/>
            <a:ext cx="8176103" cy="1236440"/>
          </a:xfrm>
          <a:noFill/>
        </p:spPr>
        <p:txBody>
          <a:bodyPr>
            <a:normAutofit/>
          </a:bodyPr>
          <a:lstStyle/>
          <a:p>
            <a:pPr algn="l"/>
            <a:r>
              <a:rPr lang="en-US" dirty="0">
                <a:solidFill>
                  <a:schemeClr val="accent2"/>
                </a:solidFill>
              </a:rPr>
              <a:t>Putting it all together!</a:t>
            </a:r>
          </a:p>
        </p:txBody>
      </p:sp>
      <p:pic>
        <p:nvPicPr>
          <p:cNvPr id="5" name="Picture 4"/>
          <p:cNvPicPr>
            <a:picLocks noChangeAspect="1"/>
          </p:cNvPicPr>
          <p:nvPr/>
        </p:nvPicPr>
        <p:blipFill rotWithShape="1">
          <a:blip r:embed="rId3"/>
          <a:srcRect t="10392" b="39129"/>
          <a:stretch/>
        </p:blipFill>
        <p:spPr>
          <a:xfrm>
            <a:off x="1" y="11210"/>
            <a:ext cx="9143999" cy="5029200"/>
          </a:xfrm>
          <a:prstGeom prst="rect">
            <a:avLst/>
          </a:prstGeom>
        </p:spPr>
      </p:pic>
    </p:spTree>
    <p:extLst>
      <p:ext uri="{BB962C8B-B14F-4D97-AF65-F5344CB8AC3E}">
        <p14:creationId xmlns:p14="http://schemas.microsoft.com/office/powerpoint/2010/main" val="16556970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messages</a:t>
            </a:r>
          </a:p>
        </p:txBody>
      </p:sp>
      <p:sp>
        <p:nvSpPr>
          <p:cNvPr id="3" name="Content Placeholder 2"/>
          <p:cNvSpPr>
            <a:spLocks noGrp="1"/>
          </p:cNvSpPr>
          <p:nvPr>
            <p:ph idx="1"/>
          </p:nvPr>
        </p:nvSpPr>
        <p:spPr>
          <a:xfrm>
            <a:off x="457200" y="1242391"/>
            <a:ext cx="8229600" cy="4525963"/>
          </a:xfrm>
        </p:spPr>
        <p:txBody>
          <a:bodyPr/>
          <a:lstStyle/>
          <a:p>
            <a:r>
              <a:rPr lang="en-US" dirty="0"/>
              <a:t>Diet is complex and so is dietary assessment</a:t>
            </a:r>
            <a:endParaRPr lang="en-US" sz="1600" dirty="0"/>
          </a:p>
          <a:p>
            <a:r>
              <a:rPr lang="en-US" dirty="0"/>
              <a:t>Choosing the best possible measure of diet requires weighing many considerations, including those salient to children </a:t>
            </a:r>
            <a:endParaRPr lang="en-US" sz="1600" dirty="0"/>
          </a:p>
          <a:p>
            <a:r>
              <a:rPr lang="en-US" dirty="0"/>
              <a:t>Using the Registry and other resources to inform measure selection </a:t>
            </a:r>
            <a:r>
              <a:rPr lang="en-US" dirty="0">
                <a:sym typeface="Wingdings"/>
              </a:rPr>
              <a:t> a more cohesive evidence base</a:t>
            </a:r>
            <a:endParaRPr lang="en-US" dirty="0"/>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96</a:t>
            </a:fld>
            <a:endParaRPr lang="en-US" dirty="0"/>
          </a:p>
        </p:txBody>
      </p:sp>
    </p:spTree>
    <p:extLst>
      <p:ext uri="{BB962C8B-B14F-4D97-AF65-F5344CB8AC3E}">
        <p14:creationId xmlns:p14="http://schemas.microsoft.com/office/powerpoint/2010/main" val="9364449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1"/>
                </a:solidFill>
              </a:rPr>
              <a:t>Additional considerations</a:t>
            </a:r>
          </a:p>
        </p:txBody>
      </p:sp>
      <p:sp>
        <p:nvSpPr>
          <p:cNvPr id="2" name="Content Placeholder 1"/>
          <p:cNvSpPr>
            <a:spLocks noGrp="1"/>
          </p:cNvSpPr>
          <p:nvPr>
            <p:ph idx="1"/>
          </p:nvPr>
        </p:nvSpPr>
        <p:spPr>
          <a:xfrm>
            <a:off x="457200" y="1168400"/>
            <a:ext cx="8229600" cy="4525963"/>
          </a:xfrm>
        </p:spPr>
        <p:txBody>
          <a:bodyPr/>
          <a:lstStyle/>
          <a:p>
            <a:pPr marL="342900" lvl="1" indent="-342900">
              <a:buClr>
                <a:schemeClr val="accent1"/>
              </a:buClr>
              <a:buSzTx/>
              <a:buFont typeface="Arial"/>
              <a:buChar char="•"/>
            </a:pPr>
            <a:r>
              <a:rPr lang="en-US" sz="3200" dirty="0"/>
              <a:t>Consult colleagues with expertise in dietary assessment </a:t>
            </a:r>
          </a:p>
          <a:p>
            <a:pPr marL="857250" lvl="2" indent="-457200">
              <a:buClr>
                <a:schemeClr val="accent1"/>
              </a:buClr>
              <a:buFont typeface="Wingdings" panose="05000000000000000000" pitchFamily="2" charset="2"/>
              <a:buChar char="§"/>
            </a:pPr>
            <a:r>
              <a:rPr lang="en-US" sz="2800" dirty="0"/>
              <a:t>Get advice on appropriate analytic techniques from a statistician</a:t>
            </a:r>
          </a:p>
          <a:p>
            <a:pPr marL="342900" lvl="1" indent="-342900">
              <a:buClr>
                <a:schemeClr val="accent1"/>
              </a:buClr>
              <a:buSzTx/>
              <a:buFont typeface="Arial"/>
              <a:buChar char="•"/>
            </a:pPr>
            <a:r>
              <a:rPr lang="en-US" sz="3200" dirty="0"/>
              <a:t>Interpret findings in light of what is known about dietary data </a:t>
            </a:r>
            <a:endParaRPr lang="en-US" sz="1100" dirty="0"/>
          </a:p>
          <a:p>
            <a:pPr marL="342900" lvl="1" indent="-342900">
              <a:buClr>
                <a:schemeClr val="accent1"/>
              </a:buClr>
              <a:buSzTx/>
              <a:buFont typeface="Arial"/>
              <a:buChar char="•"/>
            </a:pPr>
            <a:r>
              <a:rPr lang="en-US" sz="3200" dirty="0"/>
              <a:t>Clearly report methods to ensure research is replicable and interpretable</a:t>
            </a:r>
          </a:p>
          <a:p>
            <a:endParaRPr lang="en-CA" dirty="0"/>
          </a:p>
        </p:txBody>
      </p:sp>
      <p:sp>
        <p:nvSpPr>
          <p:cNvPr id="3" name="Slide Number Placeholder 2"/>
          <p:cNvSpPr>
            <a:spLocks noGrp="1"/>
          </p:cNvSpPr>
          <p:nvPr>
            <p:ph type="sldNum" sz="quarter" idx="10"/>
          </p:nvPr>
        </p:nvSpPr>
        <p:spPr/>
        <p:txBody>
          <a:bodyPr/>
          <a:lstStyle/>
          <a:p>
            <a:pPr>
              <a:defRPr/>
            </a:pPr>
            <a:fld id="{8EA45495-9E47-804A-BFAC-1E2103F30733}" type="slidenum">
              <a:rPr lang="en-US" smtClean="0"/>
              <a:pPr>
                <a:defRPr/>
              </a:pPr>
              <a:t>97</a:t>
            </a:fld>
            <a:endParaRPr lang="en-US" dirty="0"/>
          </a:p>
        </p:txBody>
      </p:sp>
    </p:spTree>
    <p:extLst>
      <p:ext uri="{BB962C8B-B14F-4D97-AF65-F5344CB8AC3E}">
        <p14:creationId xmlns:p14="http://schemas.microsoft.com/office/powerpoint/2010/main" val="20929431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Selected additional resources</a:t>
            </a:r>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98</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1347"/>
          <a:stretch/>
        </p:blipFill>
        <p:spPr>
          <a:xfrm>
            <a:off x="198783" y="1261567"/>
            <a:ext cx="6135757" cy="1284067"/>
          </a:xfrm>
          <a:prstGeom prst="rect">
            <a:avLst/>
          </a:prstGeom>
          <a:ln>
            <a:solidFill>
              <a:schemeClr val="accent4"/>
            </a:solidFill>
          </a:ln>
        </p:spPr>
      </p:pic>
      <p:pic>
        <p:nvPicPr>
          <p:cNvPr id="6" name="Picture 5" descr="D9A5091C-099D-428B-A691-897C5799D57A@cable"/>
          <p:cNvPicPr>
            <a:picLocks noChangeAspect="1" noChangeArrowheads="1"/>
          </p:cNvPicPr>
          <p:nvPr/>
        </p:nvPicPr>
        <p:blipFill>
          <a:blip r:embed="rId4" cstate="print"/>
          <a:srcRect/>
          <a:stretch>
            <a:fillRect/>
          </a:stretch>
        </p:blipFill>
        <p:spPr bwMode="auto">
          <a:xfrm>
            <a:off x="2151138" y="5122898"/>
            <a:ext cx="6837218" cy="471332"/>
          </a:xfrm>
          <a:prstGeom prst="rect">
            <a:avLst/>
          </a:prstGeom>
          <a:noFill/>
          <a:ln w="9525">
            <a:noFill/>
            <a:miter lim="800000"/>
            <a:headEnd/>
            <a:tailEnd/>
          </a:ln>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5850" t="11181" r="17264"/>
          <a:stretch/>
        </p:blipFill>
        <p:spPr>
          <a:xfrm>
            <a:off x="3988321" y="2404567"/>
            <a:ext cx="3162852" cy="2352680"/>
          </a:xfrm>
          <a:prstGeom prst="rect">
            <a:avLst/>
          </a:prstGeom>
          <a:ln>
            <a:solidFill>
              <a:schemeClr val="accent1"/>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887" y="2835966"/>
            <a:ext cx="1621739" cy="3048000"/>
          </a:xfrm>
          <a:prstGeom prst="rect">
            <a:avLst/>
          </a:prstGeom>
        </p:spPr>
      </p:pic>
    </p:spTree>
    <p:extLst>
      <p:ext uri="{BB962C8B-B14F-4D97-AF65-F5344CB8AC3E}">
        <p14:creationId xmlns:p14="http://schemas.microsoft.com/office/powerpoint/2010/main" val="8448831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Select additional resources</a:t>
            </a:r>
          </a:p>
        </p:txBody>
      </p:sp>
      <p:sp>
        <p:nvSpPr>
          <p:cNvPr id="3" name="Content Placeholder 2"/>
          <p:cNvSpPr>
            <a:spLocks noGrp="1"/>
          </p:cNvSpPr>
          <p:nvPr>
            <p:ph idx="1"/>
          </p:nvPr>
        </p:nvSpPr>
        <p:spPr>
          <a:xfrm>
            <a:off x="457200" y="1155700"/>
            <a:ext cx="8229600" cy="4525963"/>
          </a:xfrm>
        </p:spPr>
        <p:txBody>
          <a:bodyPr/>
          <a:lstStyle/>
          <a:p>
            <a:pPr>
              <a:buClr>
                <a:schemeClr val="accent1"/>
              </a:buClr>
            </a:pPr>
            <a:r>
              <a:rPr lang="en-US" dirty="0"/>
              <a:t>National Cancer Institute:</a:t>
            </a:r>
          </a:p>
          <a:p>
            <a:pPr lvl="1">
              <a:buClr>
                <a:schemeClr val="accent1"/>
              </a:buClr>
            </a:pPr>
            <a:r>
              <a:rPr lang="en-US" dirty="0"/>
              <a:t>Dietary Assessment Primer </a:t>
            </a:r>
            <a:r>
              <a:rPr lang="en-US" sz="2400" u="sng" dirty="0">
                <a:hlinkClick r:id="rId3"/>
              </a:rPr>
              <a:t>https://dietassessmentprimer.cancer.gov/</a:t>
            </a:r>
            <a:r>
              <a:rPr lang="en-US" sz="2400" dirty="0"/>
              <a:t> </a:t>
            </a:r>
          </a:p>
          <a:p>
            <a:pPr lvl="1">
              <a:buClr>
                <a:schemeClr val="accent1"/>
              </a:buClr>
            </a:pPr>
            <a:r>
              <a:rPr lang="en-US" dirty="0"/>
              <a:t>Measurement Error Webinar Series </a:t>
            </a:r>
            <a:r>
              <a:rPr lang="en-US" sz="2400" u="sng" dirty="0">
                <a:hlinkClick r:id="rId4"/>
              </a:rPr>
              <a:t>http://epi.grants.cancer.gov/events/measurement-error/</a:t>
            </a:r>
            <a:r>
              <a:rPr lang="en-US" sz="2400" dirty="0"/>
              <a:t> </a:t>
            </a:r>
          </a:p>
          <a:p>
            <a:pPr lvl="1"/>
            <a:endParaRPr lang="en-US" sz="2400" dirty="0"/>
          </a:p>
          <a:p>
            <a:pPr>
              <a:buClr>
                <a:schemeClr val="accent1"/>
              </a:buClr>
            </a:pPr>
            <a:r>
              <a:rPr lang="en-US" dirty="0"/>
              <a:t>CDC:</a:t>
            </a:r>
          </a:p>
          <a:p>
            <a:pPr lvl="1">
              <a:buClr>
                <a:schemeClr val="accent1"/>
              </a:buClr>
            </a:pPr>
            <a:r>
              <a:rPr lang="en-US" dirty="0"/>
              <a:t>NHANES Dietary Tutorial (basic &amp; advanced) </a:t>
            </a:r>
            <a:r>
              <a:rPr lang="en-US" sz="2400" dirty="0">
                <a:hlinkClick r:id="rId5"/>
              </a:rPr>
              <a:t>http://www.cdc.gov/nchs/tutorials/dietary/</a:t>
            </a:r>
            <a:endParaRPr lang="en-US" sz="2400" dirty="0"/>
          </a:p>
        </p:txBody>
      </p:sp>
      <p:sp>
        <p:nvSpPr>
          <p:cNvPr id="4" name="Slide Number Placeholder 3"/>
          <p:cNvSpPr>
            <a:spLocks noGrp="1"/>
          </p:cNvSpPr>
          <p:nvPr>
            <p:ph type="sldNum" sz="quarter" idx="10"/>
          </p:nvPr>
        </p:nvSpPr>
        <p:spPr/>
        <p:txBody>
          <a:bodyPr/>
          <a:lstStyle/>
          <a:p>
            <a:pPr>
              <a:defRPr/>
            </a:pPr>
            <a:fld id="{8EA45495-9E47-804A-BFAC-1E2103F30733}" type="slidenum">
              <a:rPr lang="en-US" smtClean="0"/>
              <a:pPr>
                <a:defRPr/>
              </a:pPr>
              <a:t>99</a:t>
            </a:fld>
            <a:endParaRPr lang="en-US" dirty="0"/>
          </a:p>
        </p:txBody>
      </p:sp>
    </p:spTree>
    <p:extLst>
      <p:ext uri="{BB962C8B-B14F-4D97-AF65-F5344CB8AC3E}">
        <p14:creationId xmlns:p14="http://schemas.microsoft.com/office/powerpoint/2010/main" val="778004183"/>
      </p:ext>
    </p:extLst>
  </p:cSld>
  <p:clrMapOvr>
    <a:masterClrMapping/>
  </p:clrMapOvr>
</p:sld>
</file>

<file path=ppt/theme/theme1.xml><?xml version="1.0" encoding="utf-8"?>
<a:theme xmlns:a="http://schemas.openxmlformats.org/drawingml/2006/main" name="Office Theme">
  <a:themeElements>
    <a:clrScheme name="Custom 2">
      <a:dk1>
        <a:srgbClr val="262626"/>
      </a:dk1>
      <a:lt1>
        <a:sysClr val="window" lastClr="FFFFFF"/>
      </a:lt1>
      <a:dk2>
        <a:srgbClr val="1F497D"/>
      </a:dk2>
      <a:lt2>
        <a:srgbClr val="EEECE1"/>
      </a:lt2>
      <a:accent1>
        <a:srgbClr val="A3418E"/>
      </a:accent1>
      <a:accent2>
        <a:srgbClr val="0290B1"/>
      </a:accent2>
      <a:accent3>
        <a:srgbClr val="1AA64D"/>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2">
      <a:dk1>
        <a:srgbClr val="262626"/>
      </a:dk1>
      <a:lt1>
        <a:sysClr val="window" lastClr="FFFFFF"/>
      </a:lt1>
      <a:dk2>
        <a:srgbClr val="1F497D"/>
      </a:dk2>
      <a:lt2>
        <a:srgbClr val="EEECE1"/>
      </a:lt2>
      <a:accent1>
        <a:srgbClr val="A3418E"/>
      </a:accent1>
      <a:accent2>
        <a:srgbClr val="0290B1"/>
      </a:accent2>
      <a:accent3>
        <a:srgbClr val="1AA64D"/>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0AF1829EFA254F95FF5C6D73A2DF6D" ma:contentTypeVersion="6" ma:contentTypeDescription="Create a new document." ma:contentTypeScope="" ma:versionID="53b6b02d5c8b746d34532832ffb74373">
  <xsd:schema xmlns:xsd="http://www.w3.org/2001/XMLSchema" xmlns:xs="http://www.w3.org/2001/XMLSchema" xmlns:p="http://schemas.microsoft.com/office/2006/metadata/properties" xmlns:ns2="df5106b9-423b-4a1b-befe-8b2f16b74c24" xmlns:ns3="c117d012-6039-4289-994f-4ec7bed8e182" targetNamespace="http://schemas.microsoft.com/office/2006/metadata/properties" ma:root="true" ma:fieldsID="f54241863f39b0f10ccb6f6cd8eede8e" ns2:_="" ns3:_="">
    <xsd:import namespace="df5106b9-423b-4a1b-befe-8b2f16b74c24"/>
    <xsd:import namespace="c117d012-6039-4289-994f-4ec7bed8e182"/>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5106b9-423b-4a1b-befe-8b2f16b74c2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117d012-6039-4289-994f-4ec7bed8e182"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f5106b9-423b-4a1b-befe-8b2f16b74c24">
      <UserInfo>
        <DisplayName>CopyLab</DisplayName>
        <AccountId>96</AccountId>
        <AccountType/>
      </UserInfo>
      <UserInfo>
        <DisplayName>Yany Valdes</DisplayName>
        <AccountId>283</AccountId>
        <AccountType/>
      </UserInfo>
    </SharedWithUsers>
  </documentManagement>
</p:properties>
</file>

<file path=customXml/itemProps1.xml><?xml version="1.0" encoding="utf-8"?>
<ds:datastoreItem xmlns:ds="http://schemas.openxmlformats.org/officeDocument/2006/customXml" ds:itemID="{EB3BCADC-E90C-4315-AC15-519376DFAB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5106b9-423b-4a1b-befe-8b2f16b74c24"/>
    <ds:schemaRef ds:uri="c117d012-6039-4289-994f-4ec7bed8e1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D0DA7C-6204-4431-A782-5D33AD5BFA8D}">
  <ds:schemaRefs>
    <ds:schemaRef ds:uri="http://schemas.microsoft.com/sharepoint/v3/contenttype/forms"/>
  </ds:schemaRefs>
</ds:datastoreItem>
</file>

<file path=customXml/itemProps3.xml><?xml version="1.0" encoding="utf-8"?>
<ds:datastoreItem xmlns:ds="http://schemas.openxmlformats.org/officeDocument/2006/customXml" ds:itemID="{F81748E9-408E-4081-9A48-3B9E71B95A7F}">
  <ds:schemaRefs>
    <ds:schemaRef ds:uri="c117d012-6039-4289-994f-4ec7bed8e182"/>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df5106b9-423b-4a1b-befe-8b2f16b74c2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12143</TotalTime>
  <Words>16595</Words>
  <Application>Microsoft Office PowerPoint</Application>
  <PresentationFormat>On-screen Show (4:3)</PresentationFormat>
  <Paragraphs>1436</Paragraphs>
  <Slides>100</Slides>
  <Notes>98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100</vt:i4>
      </vt:variant>
    </vt:vector>
  </HeadingPairs>
  <TitlesOfParts>
    <vt:vector size="109" baseType="lpstr">
      <vt:lpstr>ＭＳ Ｐゴシック</vt:lpstr>
      <vt:lpstr>Arial</vt:lpstr>
      <vt:lpstr>Calibri</vt:lpstr>
      <vt:lpstr>Courier New</vt:lpstr>
      <vt:lpstr>Mangal</vt:lpstr>
      <vt:lpstr>Times New Roman</vt:lpstr>
      <vt:lpstr>Wingdings</vt:lpstr>
      <vt:lpstr>Office Theme</vt:lpstr>
      <vt:lpstr>1_Office Theme</vt:lpstr>
      <vt:lpstr>PowerPoint Presentation</vt:lpstr>
      <vt:lpstr>Measures Registry User Guides </vt:lpstr>
      <vt:lpstr>Measures Registry User Guides </vt:lpstr>
      <vt:lpstr>Measures Registry User Guides </vt:lpstr>
      <vt:lpstr>Measures Registry User Guides </vt:lpstr>
      <vt:lpstr>Overview of this presentation</vt:lpstr>
      <vt:lpstr>Introduction to NCCOR and the Measures Registry </vt:lpstr>
      <vt:lpstr>NCCOR Mission and Goals</vt:lpstr>
      <vt:lpstr>Collaboration </vt:lpstr>
      <vt:lpstr>Strategic alliance</vt:lpstr>
      <vt:lpstr>Measures Registry</vt:lpstr>
      <vt:lpstr>Conceptualizing Individual Diet</vt:lpstr>
      <vt:lpstr>Why measure individual diet?</vt:lpstr>
      <vt:lpstr>Conceptualizing individual diet</vt:lpstr>
      <vt:lpstr>The complexities of assessing diet</vt:lpstr>
      <vt:lpstr>Conceptualizing individual diet</vt:lpstr>
      <vt:lpstr>Conceptualizing individual diet</vt:lpstr>
      <vt:lpstr>Factors affecting self-reported data</vt:lpstr>
      <vt:lpstr>Factors affecting self-reported data</vt:lpstr>
      <vt:lpstr>Conceptualizing individual diet</vt:lpstr>
      <vt:lpstr>Caveats relevant to obesity research</vt:lpstr>
      <vt:lpstr>Measurement Characteristics</vt:lpstr>
      <vt:lpstr>Two critical features of measures</vt:lpstr>
      <vt:lpstr>Validity</vt:lpstr>
      <vt:lpstr>Reliability</vt:lpstr>
      <vt:lpstr>Measurement error</vt:lpstr>
      <vt:lpstr>Measurement error</vt:lpstr>
      <vt:lpstr>Measurement error</vt:lpstr>
      <vt:lpstr>Validation studies</vt:lpstr>
      <vt:lpstr>Measurement characteristics and the  Measures Registry</vt:lpstr>
      <vt:lpstr>Measurement characteristics and the  Measures Registry</vt:lpstr>
      <vt:lpstr>Measuring Individual Diet</vt:lpstr>
      <vt:lpstr>Measures of individual diet</vt:lpstr>
      <vt:lpstr>Objective versus self-report measures</vt:lpstr>
      <vt:lpstr>Self-report measures</vt:lpstr>
      <vt:lpstr>24-hour dietary recalls</vt:lpstr>
      <vt:lpstr>24-hour dietary recalls</vt:lpstr>
      <vt:lpstr>PowerPoint Presentation</vt:lpstr>
      <vt:lpstr>24-hour dietary recalls</vt:lpstr>
      <vt:lpstr>Salient considerations for children</vt:lpstr>
      <vt:lpstr>Food records/diaries</vt:lpstr>
      <vt:lpstr>Food records/diaries</vt:lpstr>
      <vt:lpstr>PowerPoint Presentation</vt:lpstr>
      <vt:lpstr>Food records/diaries</vt:lpstr>
      <vt:lpstr>Salient considerations for children</vt:lpstr>
      <vt:lpstr>Food frequency questionnaires</vt:lpstr>
      <vt:lpstr>Food frequency questionnaires</vt:lpstr>
      <vt:lpstr>PowerPoint Presentation</vt:lpstr>
      <vt:lpstr>Screeners</vt:lpstr>
      <vt:lpstr>Screeners</vt:lpstr>
      <vt:lpstr>PowerPoint Presentation</vt:lpstr>
      <vt:lpstr>Salient considerations for children</vt:lpstr>
      <vt:lpstr>Technology-based measures</vt:lpstr>
      <vt:lpstr>Technology-based measures</vt:lpstr>
      <vt:lpstr>Other dietary behaviors</vt:lpstr>
      <vt:lpstr>Measurement in Action </vt:lpstr>
      <vt:lpstr>Considerations in selecting measures</vt:lpstr>
      <vt:lpstr>Overview of case studies</vt:lpstr>
      <vt:lpstr>Case Study 1</vt:lpstr>
      <vt:lpstr>Case Study 1</vt:lpstr>
      <vt:lpstr>Case Study 1</vt:lpstr>
      <vt:lpstr>Case Study 1: Summary Table</vt:lpstr>
      <vt:lpstr>Case Study 2</vt:lpstr>
      <vt:lpstr>Case Study 2</vt:lpstr>
      <vt:lpstr>Case Study 2</vt:lpstr>
      <vt:lpstr>Case Study 2: Summary Table</vt:lpstr>
      <vt:lpstr>Case Study 3</vt:lpstr>
      <vt:lpstr>Case Study 3</vt:lpstr>
      <vt:lpstr>Case Study 3</vt:lpstr>
      <vt:lpstr>Case Study 3: Summary Table</vt:lpstr>
      <vt:lpstr>Case Study 4</vt:lpstr>
      <vt:lpstr>Case Study 4</vt:lpstr>
      <vt:lpstr>Case Study 4</vt:lpstr>
      <vt:lpstr>Case Study 4: Summary Table</vt:lpstr>
      <vt:lpstr>Case Study 5</vt:lpstr>
      <vt:lpstr>Case Study 5</vt:lpstr>
      <vt:lpstr>Case Study 5</vt:lpstr>
      <vt:lpstr>Case Study 5: Summary Table</vt:lpstr>
      <vt:lpstr>Case Study 6</vt:lpstr>
      <vt:lpstr>Case Study 6</vt:lpstr>
      <vt:lpstr>Case Study 6</vt:lpstr>
      <vt:lpstr>Case Study 6: Summary Table</vt:lpstr>
      <vt:lpstr>Case Study 7</vt:lpstr>
      <vt:lpstr>Case Study 7</vt:lpstr>
      <vt:lpstr>Case Study 7</vt:lpstr>
      <vt:lpstr>Case Study 7: Summary Table</vt:lpstr>
      <vt:lpstr>Case Study 8</vt:lpstr>
      <vt:lpstr>Case Study 8</vt:lpstr>
      <vt:lpstr>Case Study 8</vt:lpstr>
      <vt:lpstr>Case Study 8: Summary Table</vt:lpstr>
      <vt:lpstr>Additional Considerations </vt:lpstr>
      <vt:lpstr>Improving the quality of dietary data</vt:lpstr>
      <vt:lpstr>Food and nutrient databases</vt:lpstr>
      <vt:lpstr>Considerations in analyzing data</vt:lpstr>
      <vt:lpstr>Putting it all together!</vt:lpstr>
      <vt:lpstr>Key messages</vt:lpstr>
      <vt:lpstr>Additional considerations</vt:lpstr>
      <vt:lpstr>Selected additional resources</vt:lpstr>
      <vt:lpstr>Select additional resources</vt:lpstr>
      <vt:lpstr> </vt:lpstr>
    </vt:vector>
  </TitlesOfParts>
  <Company>Academy for Educational Development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Stefanie O'Brien</dc:creator>
  <cp:lastModifiedBy>Amanda Samuels</cp:lastModifiedBy>
  <cp:revision>303</cp:revision>
  <dcterms:created xsi:type="dcterms:W3CDTF">2012-02-08T21:25:32Z</dcterms:created>
  <dcterms:modified xsi:type="dcterms:W3CDTF">2017-06-06T15:05:34Z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0x010100580AF1829EFA254F95FF5C6D73A2DF6D</vt:lpwstr>
  </property>
</Properties>
</file>