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 id="2147483696" r:id="rId4"/>
    <p:sldMasterId id="2147483708" r:id="rId5"/>
  </p:sldMasterIdLst>
  <p:notesMasterIdLst>
    <p:notesMasterId r:id="rId40"/>
  </p:notesMasterIdLst>
  <p:sldIdLst>
    <p:sldId id="256" r:id="rId6"/>
    <p:sldId id="303" r:id="rId7"/>
    <p:sldId id="326" r:id="rId8"/>
    <p:sldId id="327" r:id="rId9"/>
    <p:sldId id="328" r:id="rId10"/>
    <p:sldId id="302" r:id="rId11"/>
    <p:sldId id="296" r:id="rId12"/>
    <p:sldId id="325" r:id="rId13"/>
    <p:sldId id="324" r:id="rId14"/>
    <p:sldId id="307" r:id="rId15"/>
    <p:sldId id="308" r:id="rId16"/>
    <p:sldId id="329" r:id="rId17"/>
    <p:sldId id="306" r:id="rId18"/>
    <p:sldId id="309" r:id="rId19"/>
    <p:sldId id="310" r:id="rId20"/>
    <p:sldId id="311" r:id="rId21"/>
    <p:sldId id="312" r:id="rId22"/>
    <p:sldId id="314" r:id="rId23"/>
    <p:sldId id="315" r:id="rId24"/>
    <p:sldId id="279" r:id="rId25"/>
    <p:sldId id="278" r:id="rId26"/>
    <p:sldId id="262" r:id="rId27"/>
    <p:sldId id="263" r:id="rId28"/>
    <p:sldId id="330" r:id="rId29"/>
    <p:sldId id="317" r:id="rId30"/>
    <p:sldId id="318" r:id="rId31"/>
    <p:sldId id="319" r:id="rId32"/>
    <p:sldId id="320" r:id="rId33"/>
    <p:sldId id="321" r:id="rId34"/>
    <p:sldId id="322" r:id="rId35"/>
    <p:sldId id="295" r:id="rId36"/>
    <p:sldId id="285" r:id="rId37"/>
    <p:sldId id="331" r:id="rId38"/>
    <p:sldId id="292"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2E26"/>
    <a:srgbClr val="ECECEC"/>
    <a:srgbClr val="F2F0EA"/>
    <a:srgbClr val="0F8198"/>
    <a:srgbClr val="0F8197"/>
    <a:srgbClr val="1D7590"/>
    <a:srgbClr val="A9A7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874" autoAdjust="0"/>
  </p:normalViewPr>
  <p:slideViewPr>
    <p:cSldViewPr snapToGrid="0" snapToObjects="1">
      <p:cViewPr varScale="1">
        <p:scale>
          <a:sx n="52" d="100"/>
          <a:sy n="52" d="100"/>
        </p:scale>
        <p:origin x="1704"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213A5-DC01-6647-86FA-58D510C760BF}" type="datetimeFigureOut">
              <a:rPr lang="en-US" smtClean="0"/>
              <a:pPr/>
              <a:t>4/16/2015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3AE1AB-F40D-8140-811E-372EDBA6F00E}" type="slidenum">
              <a:rPr lang="en-US" smtClean="0"/>
              <a:pPr/>
              <a:t>‹#›</a:t>
            </a:fld>
            <a:endParaRPr lang="en-US"/>
          </a:p>
        </p:txBody>
      </p:sp>
    </p:spTree>
    <p:extLst>
      <p:ext uri="{BB962C8B-B14F-4D97-AF65-F5344CB8AC3E}">
        <p14:creationId xmlns:p14="http://schemas.microsoft.com/office/powerpoint/2010/main" val="41198047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62229"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100" dirty="0" smtClean="0"/>
              <a:t>Today,</a:t>
            </a:r>
            <a:r>
              <a:rPr lang="en-US" sz="1100" baseline="0" dirty="0" smtClean="0"/>
              <a:t> I will discuss:</a:t>
            </a:r>
          </a:p>
          <a:p>
            <a:pPr marL="628650" marR="0" lvl="1" indent="-171450" algn="l" defTabSz="462229"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100" b="0" baseline="0" dirty="0" smtClean="0"/>
              <a:t>Childhood obesity and the changing landscape; and</a:t>
            </a:r>
          </a:p>
          <a:p>
            <a:pPr marL="628650" marR="0" lvl="1" indent="-171450" algn="l" defTabSz="462229"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100" b="0" baseline="0" dirty="0" smtClean="0"/>
              <a:t>NCCOR’s strategic, innovative approach to making progress. We will provide an overview of NCCOR and particularly focus on what makes it unique. </a:t>
            </a:r>
            <a:endParaRPr lang="en-US" sz="1100" baseline="0" dirty="0" smtClean="0"/>
          </a:p>
          <a:p>
            <a:pPr marL="171450" marR="0" indent="-171450" algn="l" defTabSz="462229"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100" baseline="0" dirty="0" smtClean="0"/>
              <a:t>I will also share some NCCOR projects advancing the field, touching on some of NCCOR’s resources. I will unpack NCCOR’s latest focus on exploring new frontiers and highlight emerging areas of interest, including the study of childhood obesity declines, healthy food incentives, and lessons learned from global efforts.</a:t>
            </a:r>
          </a:p>
        </p:txBody>
      </p:sp>
      <p:sp>
        <p:nvSpPr>
          <p:cNvPr id="4" name="Slide Number Placeholder 3"/>
          <p:cNvSpPr>
            <a:spLocks noGrp="1"/>
          </p:cNvSpPr>
          <p:nvPr>
            <p:ph type="sldNum" sz="quarter" idx="10"/>
          </p:nvPr>
        </p:nvSpPr>
        <p:spPr/>
        <p:txBody>
          <a:bodyPr/>
          <a:lstStyle/>
          <a:p>
            <a:fld id="{793AE1AB-F40D-8140-811E-372EDBA6F00E}" type="slidenum">
              <a:rPr lang="en-US" smtClean="0"/>
              <a:pPr/>
              <a:t>2</a:t>
            </a:fld>
            <a:endParaRPr lang="en-US"/>
          </a:p>
        </p:txBody>
      </p:sp>
    </p:spTree>
    <p:extLst>
      <p:ext uri="{BB962C8B-B14F-4D97-AF65-F5344CB8AC3E}">
        <p14:creationId xmlns:p14="http://schemas.microsoft.com/office/powerpoint/2010/main" val="4097098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kern="1200" dirty="0" smtClean="0">
                <a:solidFill>
                  <a:schemeClr val="tx1"/>
                </a:solidFill>
                <a:effectLst/>
                <a:latin typeface="+mn-lt"/>
                <a:ea typeface="ＭＳ Ｐゴシック" pitchFamily="-123" charset="-128"/>
              </a:rPr>
              <a:t>During today’s presentation I would like to highlight some of the ways that NCCOR can support scientists with </a:t>
            </a:r>
            <a:r>
              <a:rPr lang="en-US" sz="1100" b="0" kern="1200" baseline="0" dirty="0" smtClean="0">
                <a:solidFill>
                  <a:schemeClr val="tx1"/>
                </a:solidFill>
                <a:effectLst/>
                <a:latin typeface="+mn-lt"/>
                <a:ea typeface="ＭＳ Ｐゴシック" pitchFamily="-123" charset="-128"/>
              </a:rPr>
              <a:t>tools that amplify work and findings.</a:t>
            </a:r>
          </a:p>
        </p:txBody>
      </p:sp>
      <p:sp>
        <p:nvSpPr>
          <p:cNvPr id="4" name="Slide Number Placeholder 3"/>
          <p:cNvSpPr>
            <a:spLocks noGrp="1"/>
          </p:cNvSpPr>
          <p:nvPr>
            <p:ph type="sldNum" sz="quarter" idx="10"/>
          </p:nvPr>
        </p:nvSpPr>
        <p:spPr/>
        <p:txBody>
          <a:bodyPr/>
          <a:lstStyle/>
          <a:p>
            <a:fld id="{15E40AB2-381D-41F4-BCE1-2EF11970A82E}" type="slidenum">
              <a:rPr lang="en-US" smtClean="0"/>
              <a:t>12</a:t>
            </a:fld>
            <a:endParaRPr lang="en-US"/>
          </a:p>
        </p:txBody>
      </p:sp>
    </p:spTree>
    <p:extLst>
      <p:ext uri="{BB962C8B-B14F-4D97-AF65-F5344CB8AC3E}">
        <p14:creationId xmlns:p14="http://schemas.microsoft.com/office/powerpoint/2010/main" val="4024330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smtClean="0"/>
              <a:t>These tools include</a:t>
            </a:r>
            <a:r>
              <a:rPr lang="en-US" sz="1100" b="0" baseline="0" dirty="0" smtClean="0"/>
              <a:t> the Catalogue of Surveillance Systems and the Measures Registry. </a:t>
            </a:r>
            <a:r>
              <a:rPr lang="en-US" sz="1100" dirty="0" smtClean="0"/>
              <a:t>Both</a:t>
            </a:r>
            <a:r>
              <a:rPr lang="en-US" sz="1100" baseline="0" dirty="0" smtClean="0"/>
              <a:t> </a:t>
            </a:r>
            <a:r>
              <a:rPr lang="en-US" sz="1100" dirty="0" smtClean="0"/>
              <a:t>launched in 2011</a:t>
            </a:r>
            <a:r>
              <a:rPr lang="en-US" sz="1100" baseline="0" dirty="0" smtClean="0"/>
              <a:t> and </a:t>
            </a:r>
            <a:r>
              <a:rPr lang="en-US" sz="1100" dirty="0" smtClean="0"/>
              <a:t>aim to provide standardization and comparability of measures and systems for the field.</a:t>
            </a:r>
          </a:p>
          <a:p>
            <a:pPr marL="171450" indent="-171450">
              <a:buFont typeface="Arial" panose="020B0604020202020204" pitchFamily="34" charset="0"/>
              <a:buChar char="•"/>
            </a:pPr>
            <a:endParaRPr lang="en-US" sz="1100" b="0" dirty="0" smtClean="0"/>
          </a:p>
          <a:p>
            <a:endParaRPr lang="en-US" sz="1100" b="1" dirty="0" smtClean="0"/>
          </a:p>
        </p:txBody>
      </p:sp>
      <p:sp>
        <p:nvSpPr>
          <p:cNvPr id="4" name="Slide Number Placeholder 3"/>
          <p:cNvSpPr>
            <a:spLocks noGrp="1"/>
          </p:cNvSpPr>
          <p:nvPr>
            <p:ph type="sldNum" sz="quarter" idx="10"/>
          </p:nvPr>
        </p:nvSpPr>
        <p:spPr/>
        <p:txBody>
          <a:bodyPr/>
          <a:lstStyle/>
          <a:p>
            <a:fld id="{15E40AB2-381D-41F4-BCE1-2EF11970A82E}" type="slidenum">
              <a:rPr lang="en-US" smtClean="0"/>
              <a:t>13</a:t>
            </a:fld>
            <a:endParaRPr lang="en-US"/>
          </a:p>
        </p:txBody>
      </p:sp>
    </p:spTree>
    <p:extLst>
      <p:ext uri="{BB962C8B-B14F-4D97-AF65-F5344CB8AC3E}">
        <p14:creationId xmlns:p14="http://schemas.microsoft.com/office/powerpoint/2010/main" val="3466929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smtClean="0"/>
              <a:t>The Catalogue of Surveillance Systems can be accessed by going to the Tools tab on the NCCOR website. </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baseline="0" dirty="0" smtClean="0"/>
              <a:t>The Catalogue</a:t>
            </a:r>
            <a:r>
              <a:rPr lang="en-US" b="0" dirty="0" smtClean="0"/>
              <a:t> provides one-stop access to </a:t>
            </a:r>
            <a:r>
              <a:rPr lang="en-US" dirty="0" smtClean="0"/>
              <a:t>more than 100 federal, state, academic, and private sector data resources related to health behaviors, outcomes, and determinants of obesity. </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smtClean="0"/>
              <a:t>The Catalogue also contains systems that track environmental and policy factors.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2FCF9ED-3A38-4F0C-8F29-EC1BD4F68189}" type="slidenum">
              <a:rPr lang="en-US" smtClean="0"/>
              <a:pPr>
                <a:defRPr/>
              </a:pPr>
              <a:t>14</a:t>
            </a:fld>
            <a:endParaRPr lang="en-US"/>
          </a:p>
        </p:txBody>
      </p:sp>
    </p:spTree>
    <p:extLst>
      <p:ext uri="{BB962C8B-B14F-4D97-AF65-F5344CB8AC3E}">
        <p14:creationId xmlns:p14="http://schemas.microsoft.com/office/powerpoint/2010/main" val="845531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smtClean="0"/>
              <a:t>The Catalogue offers a</a:t>
            </a:r>
            <a:r>
              <a:rPr lang="en-US" sz="1100" baseline="0" dirty="0" smtClean="0"/>
              <a:t> number of filtering options based on your research needs, including: </a:t>
            </a:r>
          </a:p>
          <a:p>
            <a:pPr marL="628650" lvl="1" indent="-171450">
              <a:buFont typeface="Arial" panose="020B0604020202020204" pitchFamily="34" charset="0"/>
              <a:buChar char="•"/>
            </a:pPr>
            <a:r>
              <a:rPr lang="en-US" sz="1100" baseline="0" dirty="0" smtClean="0"/>
              <a:t>level of surveillance, scope, key variables, age groups, racial ethnic group, and study design.   </a:t>
            </a:r>
          </a:p>
          <a:p>
            <a:pPr marL="171450" indent="-171450">
              <a:buFont typeface="Arial" panose="020B0604020202020204" pitchFamily="34" charset="0"/>
              <a:buChar char="•"/>
            </a:pPr>
            <a:r>
              <a:rPr lang="en-US" sz="1100" baseline="0" dirty="0" smtClean="0"/>
              <a:t>In addition, it provides detailed information on each surveillance systems, including: </a:t>
            </a:r>
          </a:p>
          <a:p>
            <a:pPr marL="628650" lvl="1" indent="-171450">
              <a:buFont typeface="Arial" panose="020B0604020202020204" pitchFamily="34" charset="0"/>
              <a:buChar char="•"/>
            </a:pPr>
            <a:r>
              <a:rPr lang="en-US" sz="1100" baseline="0" dirty="0" smtClean="0"/>
              <a:t>key characteristics, sampling method, variables, geocode linkage, selected publications, and related resources.</a:t>
            </a:r>
            <a:endParaRPr lang="en-US" sz="1100" dirty="0"/>
          </a:p>
        </p:txBody>
      </p:sp>
      <p:sp>
        <p:nvSpPr>
          <p:cNvPr id="4" name="Slide Number Placeholder 3"/>
          <p:cNvSpPr>
            <a:spLocks noGrp="1"/>
          </p:cNvSpPr>
          <p:nvPr>
            <p:ph type="sldNum" sz="quarter" idx="10"/>
          </p:nvPr>
        </p:nvSpPr>
        <p:spPr/>
        <p:txBody>
          <a:bodyPr/>
          <a:lstStyle/>
          <a:p>
            <a:pPr>
              <a:defRPr/>
            </a:pPr>
            <a:fld id="{82FCF9ED-3A38-4F0C-8F29-EC1BD4F68189}" type="slidenum">
              <a:rPr lang="en-US" smtClean="0"/>
              <a:pPr>
                <a:defRPr/>
              </a:pPr>
              <a:t>15</a:t>
            </a:fld>
            <a:endParaRPr lang="en-US"/>
          </a:p>
        </p:txBody>
      </p:sp>
    </p:spTree>
    <p:extLst>
      <p:ext uri="{BB962C8B-B14F-4D97-AF65-F5344CB8AC3E}">
        <p14:creationId xmlns:p14="http://schemas.microsoft.com/office/powerpoint/2010/main" val="1046825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b="0" dirty="0" smtClean="0"/>
              <a:t>The Measures Registry can also be accessed through the Tools tab on our website. </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b="0" dirty="0" smtClean="0"/>
              <a:t>The Measures Registry </a:t>
            </a:r>
            <a:r>
              <a:rPr lang="en-US" sz="1100" dirty="0" smtClean="0"/>
              <a:t>is a web-based portfolio with more than 1,000 measures related to diet and physical activity. </a:t>
            </a:r>
          </a:p>
          <a:p>
            <a:pPr marL="171450" indent="-171450">
              <a:buFont typeface="Arial" panose="020B0604020202020204" pitchFamily="34" charset="0"/>
              <a:buChar char="•"/>
            </a:pPr>
            <a:r>
              <a:rPr lang="en-US" sz="1100" dirty="0" smtClean="0"/>
              <a:t>The tool allows researchers to more efficiently find and select measures based on certain characteristics.   </a:t>
            </a:r>
          </a:p>
          <a:p>
            <a:pPr marL="171450" indent="-171450">
              <a:buFont typeface="Arial" panose="020B0604020202020204" pitchFamily="34" charset="0"/>
              <a:buChar char="•"/>
            </a:pPr>
            <a:endParaRPr lang="en-US" sz="1100" dirty="0" smtClean="0"/>
          </a:p>
          <a:p>
            <a:endParaRPr lang="en-US" sz="1100" dirty="0"/>
          </a:p>
        </p:txBody>
      </p:sp>
      <p:sp>
        <p:nvSpPr>
          <p:cNvPr id="4" name="Slide Number Placeholder 3"/>
          <p:cNvSpPr>
            <a:spLocks noGrp="1"/>
          </p:cNvSpPr>
          <p:nvPr>
            <p:ph type="sldNum" sz="quarter" idx="10"/>
          </p:nvPr>
        </p:nvSpPr>
        <p:spPr/>
        <p:txBody>
          <a:bodyPr/>
          <a:lstStyle/>
          <a:p>
            <a:pPr>
              <a:defRPr/>
            </a:pPr>
            <a:fld id="{82FCF9ED-3A38-4F0C-8F29-EC1BD4F68189}" type="slidenum">
              <a:rPr lang="en-US" smtClean="0"/>
              <a:pPr>
                <a:defRPr/>
              </a:pPr>
              <a:t>16</a:t>
            </a:fld>
            <a:endParaRPr lang="en-US"/>
          </a:p>
        </p:txBody>
      </p:sp>
    </p:spTree>
    <p:extLst>
      <p:ext uri="{BB962C8B-B14F-4D97-AF65-F5344CB8AC3E}">
        <p14:creationId xmlns:p14="http://schemas.microsoft.com/office/powerpoint/2010/main" val="2219242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dirty="0" smtClean="0"/>
              <a:t>The </a:t>
            </a:r>
            <a:r>
              <a:rPr lang="en-US" sz="1100" baseline="0" dirty="0" smtClean="0"/>
              <a:t>Measures Registry can also be easily filtered based on your research needs by domain, measure type, age, and context. </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baseline="0" dirty="0" smtClean="0"/>
              <a:t>For each measure in the registry, detailed information is available including information on its validity and reliability. </a:t>
            </a:r>
            <a:endParaRPr lang="en-US" sz="1100" dirty="0" smtClean="0"/>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dirty="0" smtClean="0"/>
              <a:t>In 2015, NCCOR will begin developing the Measures Registry User Guides. </a:t>
            </a: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dirty="0" smtClean="0"/>
              <a:t>The user guides will: </a:t>
            </a:r>
          </a:p>
          <a:p>
            <a:pPr marL="628650" marR="0" lvl="1"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dirty="0" smtClean="0"/>
              <a:t>provide an overview of measurement in specific domains, </a:t>
            </a:r>
          </a:p>
          <a:p>
            <a:pPr marL="628650" marR="0" lvl="1"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dirty="0" smtClean="0"/>
              <a:t>describe general principles of measurement selection, </a:t>
            </a:r>
          </a:p>
          <a:p>
            <a:pPr marL="628650" marR="0" lvl="1"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dirty="0" smtClean="0"/>
              <a:t>present case studies on selecting measures, </a:t>
            </a:r>
          </a:p>
          <a:p>
            <a:pPr marL="628650" marR="0" lvl="1"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dirty="0" smtClean="0"/>
              <a:t>describe challenges to measures harmonization, and </a:t>
            </a:r>
          </a:p>
          <a:p>
            <a:pPr marL="628650" marR="0" lvl="1"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dirty="0" smtClean="0"/>
              <a:t>highlight additional resources. </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10"/>
          </p:nvPr>
        </p:nvSpPr>
        <p:spPr/>
        <p:txBody>
          <a:bodyPr/>
          <a:lstStyle/>
          <a:p>
            <a:pPr>
              <a:defRPr/>
            </a:pPr>
            <a:fld id="{82FCF9ED-3A38-4F0C-8F29-EC1BD4F68189}" type="slidenum">
              <a:rPr lang="en-US" smtClean="0"/>
              <a:pPr>
                <a:defRPr/>
              </a:pPr>
              <a:t>17</a:t>
            </a:fld>
            <a:endParaRPr lang="en-US"/>
          </a:p>
        </p:txBody>
      </p:sp>
    </p:spTree>
    <p:extLst>
      <p:ext uri="{BB962C8B-B14F-4D97-AF65-F5344CB8AC3E}">
        <p14:creationId xmlns:p14="http://schemas.microsoft.com/office/powerpoint/2010/main" val="4293666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900" marR="0" lvl="1" indent="-34290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b="0" kern="1200" dirty="0" smtClean="0">
                <a:solidFill>
                  <a:schemeClr val="tx1"/>
                </a:solidFill>
                <a:effectLst/>
                <a:latin typeface="+mn-lt"/>
                <a:ea typeface="ＭＳ Ｐゴシック" pitchFamily="-123" charset="-128"/>
                <a:cs typeface="ヒラギノ角ゴ ProN W3" pitchFamily="-123" charset="-128"/>
                <a:sym typeface="GillSans" charset="0"/>
              </a:rPr>
              <a:t>NCCOR supported the establishment of a Rapid Response Funding Mechanism at both NIH and the Johns Hopkins Global Obesity Prevention Center.</a:t>
            </a:r>
          </a:p>
          <a:p>
            <a:pPr marL="342900" marR="0" lvl="1" indent="-34290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b="0" kern="1200" dirty="0" smtClean="0">
                <a:solidFill>
                  <a:schemeClr val="tx1"/>
                </a:solidFill>
                <a:effectLst/>
                <a:latin typeface="+mn-lt"/>
                <a:ea typeface="ＭＳ Ｐゴシック" pitchFamily="-123" charset="-128"/>
                <a:cs typeface="ヒラギノ角ゴ ProN W3" pitchFamily="-123" charset="-128"/>
                <a:sym typeface="GillSans" charset="0"/>
              </a:rPr>
              <a:t>These complementary mechanisms allow for an accelerated review and award process to support time-sensitive research. </a:t>
            </a:r>
          </a:p>
          <a:p>
            <a:pPr marL="342900" marR="0" lvl="1" indent="-34290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b="0" kern="1200" dirty="0" smtClean="0">
                <a:solidFill>
                  <a:schemeClr val="tx1"/>
                </a:solidFill>
                <a:effectLst/>
                <a:latin typeface="+mn-lt"/>
                <a:ea typeface="ＭＳ Ｐゴシック" pitchFamily="-123" charset="-128"/>
                <a:cs typeface="ヒラギノ角ゴ ProN W3" pitchFamily="-123" charset="-128"/>
                <a:sym typeface="GillSans" charset="0"/>
              </a:rPr>
              <a:t>NCCOR also strives to connect researchers to funding.</a:t>
            </a:r>
          </a:p>
          <a:p>
            <a:pPr marL="342900" marR="0" lvl="1" indent="-34290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b="0" kern="1200" dirty="0" smtClean="0">
                <a:solidFill>
                  <a:schemeClr val="tx1"/>
                </a:solidFill>
                <a:effectLst/>
                <a:latin typeface="+mn-lt"/>
                <a:ea typeface="ＭＳ Ｐゴシック" pitchFamily="-123" charset="-128"/>
                <a:cs typeface="ヒラギノ角ゴ ProN W3" pitchFamily="-123" charset="-128"/>
                <a:sym typeface="GillSans" charset="0"/>
              </a:rPr>
              <a:t>It keeps researchers abreast of the latest funding opportunities with a regularly updated blog and monthly </a:t>
            </a:r>
            <a:r>
              <a:rPr lang="en-US" sz="1100" b="0" kern="1200" dirty="0" smtClean="0">
                <a:solidFill>
                  <a:schemeClr val="tx1"/>
                </a:solidFill>
                <a:effectLst/>
                <a:latin typeface="+mn-lt"/>
                <a:ea typeface="ＭＳ Ｐゴシック" pitchFamily="-123" charset="-128"/>
                <a:cs typeface="ヒラギノ角ゴ ProN W3" pitchFamily="-123" charset="-128"/>
                <a:sym typeface="GillSans" charset="0"/>
              </a:rPr>
              <a:t>e-Newsletter</a:t>
            </a:r>
            <a:r>
              <a:rPr lang="en-US" sz="1100" b="0" kern="1200" dirty="0" smtClean="0">
                <a:solidFill>
                  <a:schemeClr val="tx1"/>
                </a:solidFill>
                <a:effectLst/>
                <a:latin typeface="+mn-lt"/>
                <a:ea typeface="ＭＳ Ｐゴシック" pitchFamily="-123" charset="-128"/>
                <a:cs typeface="ヒラギノ角ゴ ProN W3" pitchFamily="-123" charset="-128"/>
                <a:sym typeface="GillSans" charset="0"/>
              </a:rPr>
              <a:t>. Our blog and </a:t>
            </a:r>
            <a:r>
              <a:rPr lang="en-US" sz="1100" b="0" kern="1200" smtClean="0">
                <a:solidFill>
                  <a:schemeClr val="tx1"/>
                </a:solidFill>
                <a:effectLst/>
                <a:latin typeface="+mn-lt"/>
                <a:ea typeface="ＭＳ Ｐゴシック" pitchFamily="-123" charset="-128"/>
                <a:cs typeface="ヒラギノ角ゴ ProN W3" pitchFamily="-123" charset="-128"/>
                <a:sym typeface="GillSans" charset="0"/>
              </a:rPr>
              <a:t>monthly </a:t>
            </a:r>
            <a:r>
              <a:rPr lang="en-US" sz="1100" b="0" kern="1200" smtClean="0">
                <a:solidFill>
                  <a:schemeClr val="tx1"/>
                </a:solidFill>
                <a:effectLst/>
                <a:latin typeface="+mn-lt"/>
                <a:ea typeface="ＭＳ Ｐゴシック" pitchFamily="-123" charset="-128"/>
                <a:cs typeface="ヒラギノ角ゴ ProN W3" pitchFamily="-123" charset="-128"/>
                <a:sym typeface="GillSans" charset="0"/>
              </a:rPr>
              <a:t>e-Newsletter </a:t>
            </a:r>
            <a:r>
              <a:rPr lang="en-US" sz="1100" b="0" kern="1200" dirty="0" smtClean="0">
                <a:solidFill>
                  <a:schemeClr val="tx1"/>
                </a:solidFill>
                <a:effectLst/>
                <a:latin typeface="+mn-lt"/>
                <a:ea typeface="ＭＳ Ｐゴシック" pitchFamily="-123" charset="-128"/>
                <a:cs typeface="ヒラギノ角ゴ ProN W3" pitchFamily="-123" charset="-128"/>
                <a:sym typeface="GillSans" charset="0"/>
              </a:rPr>
              <a:t>also highlight the latest childhood obesity events, news, and research.</a:t>
            </a:r>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F14665-BF6F-448A-AF38-0E8B95F9CE38}" type="slidenum">
              <a:rPr lang="en-US">
                <a:solidFill>
                  <a:prstClr val="black"/>
                </a:solidFill>
                <a:ea typeface="ＭＳ Ｐゴシック" pitchFamily="-123" charset="-128"/>
                <a:cs typeface="ＭＳ Ｐゴシック" pitchFamily="-123" charset="-128"/>
              </a:rPr>
              <a:pPr fontAlgn="base">
                <a:spcBef>
                  <a:spcPct val="0"/>
                </a:spcBef>
                <a:spcAft>
                  <a:spcPct val="0"/>
                </a:spcAft>
              </a:pPr>
              <a:t>18</a:t>
            </a:fld>
            <a:endParaRPr lang="en-US">
              <a:solidFill>
                <a:prstClr val="black"/>
              </a:solidFill>
              <a:ea typeface="ＭＳ Ｐゴシック" pitchFamily="-123" charset="-128"/>
              <a:cs typeface="ＭＳ Ｐゴシック" pitchFamily="-123" charset="-128"/>
            </a:endParaRPr>
          </a:p>
        </p:txBody>
      </p:sp>
    </p:spTree>
    <p:extLst>
      <p:ext uri="{BB962C8B-B14F-4D97-AF65-F5344CB8AC3E}">
        <p14:creationId xmlns:p14="http://schemas.microsoft.com/office/powerpoint/2010/main" val="834361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smtClean="0"/>
              <a:t>All of the resources I have</a:t>
            </a:r>
            <a:r>
              <a:rPr lang="en-US" sz="1100" baseline="0" dirty="0" smtClean="0"/>
              <a:t> mentioned are available on our website: www.nccor.org.</a:t>
            </a:r>
          </a:p>
          <a:p>
            <a:pPr marL="171450" indent="-171450">
              <a:buFont typeface="Arial" panose="020B0604020202020204" pitchFamily="34" charset="0"/>
              <a:buChar char="•"/>
            </a:pPr>
            <a:r>
              <a:rPr lang="en-US" sz="1100" baseline="0" dirty="0" smtClean="0"/>
              <a:t>You will also find additional tools and resources ranging from infographics that translate the latest research findings to insights into emerging areas like the intersection between childhood obesity and the built environment. </a:t>
            </a:r>
          </a:p>
        </p:txBody>
      </p:sp>
      <p:sp>
        <p:nvSpPr>
          <p:cNvPr id="4" name="Slide Number Placeholder 3"/>
          <p:cNvSpPr>
            <a:spLocks noGrp="1"/>
          </p:cNvSpPr>
          <p:nvPr>
            <p:ph type="sldNum" sz="quarter" idx="10"/>
          </p:nvPr>
        </p:nvSpPr>
        <p:spPr/>
        <p:txBody>
          <a:bodyPr/>
          <a:lstStyle/>
          <a:p>
            <a:pPr>
              <a:defRPr/>
            </a:pPr>
            <a:fld id="{82FCF9ED-3A38-4F0C-8F29-EC1BD4F68189}" type="slidenum">
              <a:rPr lang="en-US">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990014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Briefly,</a:t>
            </a:r>
            <a:r>
              <a:rPr lang="en-US" baseline="0" dirty="0" smtClean="0"/>
              <a:t> I’ll mention a few other existing NCCOR projects.</a:t>
            </a:r>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20</a:t>
            </a:fld>
            <a:endParaRPr lang="en-US"/>
          </a:p>
        </p:txBody>
      </p:sp>
    </p:spTree>
    <p:extLst>
      <p:ext uri="{BB962C8B-B14F-4D97-AF65-F5344CB8AC3E}">
        <p14:creationId xmlns:p14="http://schemas.microsoft.com/office/powerpoint/2010/main" val="3577464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Clr>
                <a:srgbClr val="C42E26"/>
              </a:buClr>
              <a:buFont typeface="Arial" panose="020B0604020202020204" pitchFamily="34" charset="0"/>
              <a:buChar char="•"/>
            </a:pPr>
            <a:r>
              <a:rPr lang="en-US" dirty="0" smtClean="0">
                <a:solidFill>
                  <a:prstClr val="black">
                    <a:lumMod val="85000"/>
                    <a:lumOff val="15000"/>
                  </a:prstClr>
                </a:solidFill>
              </a:rPr>
              <a:t>NCCOR helped USDA develop guidance to SNAP agencies and states following a major shift in the national approach and delivery of SNAP-Ed.</a:t>
            </a:r>
          </a:p>
          <a:p>
            <a:pPr marL="628650" lvl="1" indent="-171450">
              <a:buClr>
                <a:srgbClr val="C42E26"/>
              </a:buClr>
              <a:buFont typeface="Arial" panose="020B0604020202020204" pitchFamily="34" charset="0"/>
              <a:buChar char="•"/>
            </a:pPr>
            <a:r>
              <a:rPr lang="en-US" dirty="0" smtClean="0">
                <a:solidFill>
                  <a:prstClr val="black">
                    <a:lumMod val="85000"/>
                    <a:lumOff val="15000"/>
                  </a:prstClr>
                </a:solidFill>
              </a:rPr>
              <a:t>Collection of evidence-based, actionable tools consistent with the context and policies of SNAP and incorporating evidence-based obesity strategies</a:t>
            </a:r>
          </a:p>
          <a:p>
            <a:pPr marL="171450" lvl="0" indent="-171450">
              <a:buClr>
                <a:srgbClr val="C42E26"/>
              </a:buClr>
              <a:buFont typeface="Arial" panose="020B0604020202020204" pitchFamily="34" charset="0"/>
              <a:buChar char="•"/>
            </a:pPr>
            <a:r>
              <a:rPr lang="en-US" dirty="0" smtClean="0">
                <a:solidFill>
                  <a:prstClr val="black">
                    <a:lumMod val="85000"/>
                    <a:lumOff val="15000"/>
                  </a:prstClr>
                </a:solidFill>
              </a:rPr>
              <a:t>USDA continues to work with NCCOR to refine the toolkit to ensure it provides a current list of strategies, interventions, and resources.</a:t>
            </a:r>
          </a:p>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21</a:t>
            </a:fld>
            <a:endParaRPr lang="en-US"/>
          </a:p>
        </p:txBody>
      </p:sp>
    </p:spTree>
    <p:extLst>
      <p:ext uri="{BB962C8B-B14F-4D97-AF65-F5344CB8AC3E}">
        <p14:creationId xmlns:p14="http://schemas.microsoft.com/office/powerpoint/2010/main" val="882341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Childhood </a:t>
            </a:r>
            <a:r>
              <a:rPr lang="en-US" baseline="0" dirty="0" smtClean="0"/>
              <a:t>obesity is an epidemic. More than 1 in 3 children is considered obese or overweight by age 5. </a:t>
            </a:r>
            <a:endParaRPr lang="en-US" dirty="0"/>
          </a:p>
        </p:txBody>
      </p:sp>
      <p:sp>
        <p:nvSpPr>
          <p:cNvPr id="4" name="Slide Number Placeholder 3"/>
          <p:cNvSpPr>
            <a:spLocks noGrp="1"/>
          </p:cNvSpPr>
          <p:nvPr>
            <p:ph type="sldNum" sz="quarter" idx="10"/>
          </p:nvPr>
        </p:nvSpPr>
        <p:spPr/>
        <p:txBody>
          <a:bodyPr/>
          <a:lstStyle/>
          <a:p>
            <a:fld id="{15E40AB2-381D-41F4-BCE1-2EF11970A82E}" type="slidenum">
              <a:rPr lang="en-US" smtClean="0"/>
              <a:t>3</a:t>
            </a:fld>
            <a:endParaRPr lang="en-US"/>
          </a:p>
        </p:txBody>
      </p:sp>
    </p:spTree>
    <p:extLst>
      <p:ext uri="{BB962C8B-B14F-4D97-AF65-F5344CB8AC3E}">
        <p14:creationId xmlns:p14="http://schemas.microsoft.com/office/powerpoint/2010/main" val="1243416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t>NCCOR knows efforts to reduce childhood obesity must emphasize healthy eating </a:t>
            </a:r>
            <a:r>
              <a:rPr lang="en-US" sz="1200" i="1" dirty="0" smtClean="0"/>
              <a:t>and </a:t>
            </a:r>
            <a:r>
              <a:rPr lang="en-US" sz="1200" dirty="0" smtClean="0"/>
              <a:t>physical activity. </a:t>
            </a:r>
          </a:p>
          <a:p>
            <a:pPr marL="171450" indent="-171450">
              <a:buFont typeface="Arial" panose="020B0604020202020204" pitchFamily="34" charset="0"/>
              <a:buChar char="•"/>
            </a:pPr>
            <a:r>
              <a:rPr lang="en-US" sz="1200" dirty="0" smtClean="0"/>
              <a:t>A compendium of youth physical activity measures was published in 2008, but its data was limited. </a:t>
            </a:r>
          </a:p>
          <a:p>
            <a:pPr marL="171450" indent="-171450">
              <a:buFont typeface="Arial" panose="020B0604020202020204" pitchFamily="34" charset="0"/>
              <a:buChar char="•"/>
            </a:pPr>
            <a:r>
              <a:rPr lang="en-US" sz="2800" dirty="0" smtClean="0"/>
              <a:t>An NCCOR workgroup is:</a:t>
            </a:r>
          </a:p>
          <a:p>
            <a:pPr marL="628650" lvl="1" indent="-171450">
              <a:buFont typeface="Arial" panose="020B0604020202020204" pitchFamily="34" charset="0"/>
              <a:buChar char="•"/>
            </a:pPr>
            <a:r>
              <a:rPr lang="en-US" sz="2400" dirty="0" smtClean="0"/>
              <a:t>Updating the compendium</a:t>
            </a:r>
          </a:p>
          <a:p>
            <a:pPr marL="628650" lvl="1" indent="-171450">
              <a:buFont typeface="Arial" panose="020B0604020202020204" pitchFamily="34" charset="0"/>
              <a:buChar char="•"/>
            </a:pPr>
            <a:r>
              <a:rPr lang="en-US" sz="2400" dirty="0" smtClean="0"/>
              <a:t>Working toward consensus on methods, measurements for improving youth energy expenditure estimates</a:t>
            </a:r>
            <a:endParaRPr lang="en-US" sz="110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22</a:t>
            </a:fld>
            <a:endParaRPr lang="en-US"/>
          </a:p>
        </p:txBody>
      </p:sp>
    </p:spTree>
    <p:extLst>
      <p:ext uri="{BB962C8B-B14F-4D97-AF65-F5344CB8AC3E}">
        <p14:creationId xmlns:p14="http://schemas.microsoft.com/office/powerpoint/2010/main" val="4067132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Dietary databases constitute the infrastructure of dietary studies, allowing researchers to translate foods and beverages into nutrient quantities relevant to dietary guidance.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NCCOR supported critical updates to USDA’s FPED for the 2007-2008 and 2009-2010 NHANES survey cycle, which will enhance goals related to intervention, evaluation, and other </a:t>
            </a:r>
            <a:br>
              <a:rPr lang="en-US" sz="1200" dirty="0" smtClean="0"/>
            </a:br>
            <a:r>
              <a:rPr lang="en-US" sz="1200" dirty="0" smtClean="0"/>
              <a:t>research at the individual and community levels.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The NCCOR Coordinating Center developed a related plain-language fact sheet to complement</a:t>
            </a:r>
            <a:r>
              <a:rPr lang="en-US" sz="1200" baseline="0" dirty="0" smtClean="0"/>
              <a:t> the updates.</a:t>
            </a:r>
            <a:r>
              <a:rPr lang="en-US" sz="1200" dirty="0" smtClean="0"/>
              <a:t> </a:t>
            </a:r>
          </a:p>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23</a:t>
            </a:fld>
            <a:endParaRPr lang="en-US"/>
          </a:p>
        </p:txBody>
      </p:sp>
    </p:spTree>
    <p:extLst>
      <p:ext uri="{BB962C8B-B14F-4D97-AF65-F5344CB8AC3E}">
        <p14:creationId xmlns:p14="http://schemas.microsoft.com/office/powerpoint/2010/main" val="563609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462229">
              <a:buFont typeface="Arial" panose="020B0604020202020204" pitchFamily="34" charset="0"/>
              <a:buChar char="•"/>
              <a:defRPr/>
            </a:pPr>
            <a:r>
              <a:rPr lang="en-US" sz="1100" b="0" dirty="0" smtClean="0"/>
              <a:t>Exploring emerging topics</a:t>
            </a:r>
            <a:r>
              <a:rPr lang="en-US" sz="1100" b="0" baseline="0" dirty="0" smtClean="0"/>
              <a:t> in childhood obesity is a major focus for NCCOR.</a:t>
            </a:r>
          </a:p>
          <a:p>
            <a:pPr marL="171450" indent="-171450" defTabSz="462229">
              <a:buFont typeface="Arial" panose="020B0604020202020204" pitchFamily="34" charset="0"/>
              <a:buChar char="•"/>
              <a:defRPr/>
            </a:pPr>
            <a:r>
              <a:rPr lang="en-US" sz="1100" b="0" baseline="0" dirty="0" smtClean="0"/>
              <a:t>In 2014, NCCOR brought together leading experts to share their experiences and perspectives, determine complementary goals, and identify critical gaps in knowledge in emerging areas.</a:t>
            </a:r>
          </a:p>
          <a:p>
            <a:pPr marL="171450" indent="-171450" defTabSz="462229">
              <a:buFont typeface="Arial" panose="020B0604020202020204" pitchFamily="34" charset="0"/>
              <a:buChar char="•"/>
              <a:defRPr/>
            </a:pPr>
            <a:r>
              <a:rPr lang="en-US" sz="1100" b="0" baseline="0" dirty="0" smtClean="0"/>
              <a:t>These multidisciplinary explorations paved the way for strategic planning, collaborative action, and substantial impact. </a:t>
            </a:r>
          </a:p>
          <a:p>
            <a:pPr marL="171450" indent="-171450" defTabSz="462229">
              <a:buFont typeface="Arial" panose="020B0604020202020204" pitchFamily="34" charset="0"/>
              <a:buChar char="•"/>
              <a:defRPr/>
            </a:pPr>
            <a:r>
              <a:rPr lang="en-US" sz="1100" b="0" baseline="0" dirty="0" smtClean="0"/>
              <a:t>I’ll briefly share some examples.</a:t>
            </a:r>
            <a:endParaRPr lang="en-US" sz="1100" b="0" dirty="0" smtClean="0"/>
          </a:p>
        </p:txBody>
      </p:sp>
      <p:sp>
        <p:nvSpPr>
          <p:cNvPr id="4" name="Slide Number Placeholder 3"/>
          <p:cNvSpPr>
            <a:spLocks noGrp="1"/>
          </p:cNvSpPr>
          <p:nvPr>
            <p:ph type="sldNum" sz="quarter" idx="10"/>
          </p:nvPr>
        </p:nvSpPr>
        <p:spPr/>
        <p:txBody>
          <a:bodyPr/>
          <a:lstStyle/>
          <a:p>
            <a:fld id="{15E40AB2-381D-41F4-BCE1-2EF11970A82E}" type="slidenum">
              <a:rPr lang="en-US" smtClean="0"/>
              <a:t>24</a:t>
            </a:fld>
            <a:endParaRPr lang="en-US"/>
          </a:p>
        </p:txBody>
      </p:sp>
    </p:spTree>
    <p:extLst>
      <p:ext uri="{BB962C8B-B14F-4D97-AF65-F5344CB8AC3E}">
        <p14:creationId xmlns:p14="http://schemas.microsoft.com/office/powerpoint/2010/main" val="458490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171450" indent="-171450">
              <a:buFont typeface="Arial" panose="020B0604020202020204" pitchFamily="34" charset="0"/>
              <a:buChar char="•"/>
            </a:pPr>
            <a:r>
              <a:rPr lang="en-US" sz="1100" b="0" dirty="0" smtClean="0">
                <a:solidFill>
                  <a:schemeClr val="tx1"/>
                </a:solidFill>
                <a:ea typeface="ヒラギノ角ゴ ProN W3" pitchFamily="-123" charset="-128"/>
                <a:cs typeface="ヒラギノ角ゴ ProN W3" pitchFamily="-123" charset="-128"/>
                <a:sym typeface="GillSans" charset="0"/>
              </a:rPr>
              <a:t>In 2014, NCCOR held a </a:t>
            </a:r>
            <a:r>
              <a:rPr lang="en-US" sz="1100" b="0" dirty="0" smtClean="0">
                <a:solidFill>
                  <a:schemeClr val="tx1"/>
                </a:solidFill>
                <a:ea typeface="ヒラギノ角ゴ ProN W3" pitchFamily="-123" charset="-128"/>
                <a:cs typeface="ヒラギノ角ゴ ProN W3" pitchFamily="-123" charset="-128"/>
                <a:sym typeface="GillSans" charset="0"/>
              </a:rPr>
              <a:t>three-part </a:t>
            </a:r>
            <a:r>
              <a:rPr lang="en-US" sz="1100" b="0" dirty="0" smtClean="0">
                <a:solidFill>
                  <a:schemeClr val="tx1"/>
                </a:solidFill>
                <a:ea typeface="ヒラギノ角ゴ ProN W3" pitchFamily="-123" charset="-128"/>
                <a:cs typeface="ヒラギノ角ゴ ProN W3" pitchFamily="-123" charset="-128"/>
                <a:sym typeface="GillSans" charset="0"/>
              </a:rPr>
              <a:t>workshop series</a:t>
            </a:r>
            <a:r>
              <a:rPr lang="en-US" sz="1100" b="0" baseline="0" dirty="0" smtClean="0">
                <a:solidFill>
                  <a:schemeClr val="tx1"/>
                </a:solidFill>
                <a:ea typeface="ヒラギノ角ゴ ProN W3" pitchFamily="-123" charset="-128"/>
                <a:cs typeface="ヒラギノ角ゴ ProN W3" pitchFamily="-123" charset="-128"/>
                <a:sym typeface="GillSans" charset="0"/>
              </a:rPr>
              <a:t> with the purpose being to c</a:t>
            </a:r>
            <a:r>
              <a:rPr lang="en-US" sz="1100" dirty="0" smtClean="0">
                <a:solidFill>
                  <a:schemeClr val="tx1"/>
                </a:solidFill>
                <a:ea typeface="ヒラギノ角ゴ ProN W3" pitchFamily="-123" charset="-128"/>
                <a:cs typeface="ヒラギノ角ゴ ProN W3" pitchFamily="-123" charset="-128"/>
                <a:sym typeface="GillSans" charset="0"/>
              </a:rPr>
              <a:t>onvene practitioners, researchers, and government officials to explore interventions that increase purchases of healthy foods among low-income and SNAP eligible populations.</a:t>
            </a:r>
            <a:br>
              <a:rPr lang="en-US" sz="1100" dirty="0" smtClean="0">
                <a:solidFill>
                  <a:schemeClr val="tx1"/>
                </a:solidFill>
                <a:ea typeface="ヒラギノ角ゴ ProN W3" pitchFamily="-123" charset="-128"/>
                <a:cs typeface="ヒラギノ角ゴ ProN W3" pitchFamily="-123" charset="-128"/>
                <a:sym typeface="GillSans" charset="0"/>
              </a:rPr>
            </a:br>
            <a:endParaRPr lang="en-US" sz="1100" dirty="0" smtClean="0">
              <a:solidFill>
                <a:schemeClr val="tx1"/>
              </a:solidFill>
              <a:ea typeface="ヒラギノ角ゴ ProN W3" pitchFamily="-123" charset="-128"/>
              <a:cs typeface="ヒラギノ角ゴ ProN W3" pitchFamily="-123" charset="-128"/>
              <a:sym typeface="GillSans" charset="0"/>
            </a:endParaRPr>
          </a:p>
          <a:p>
            <a:pPr marL="171450" indent="-171450">
              <a:buFont typeface="Arial" panose="020B0604020202020204" pitchFamily="34" charset="0"/>
              <a:buChar char="•"/>
            </a:pPr>
            <a:r>
              <a:rPr lang="en-US" sz="1100" b="0" dirty="0" smtClean="0">
                <a:solidFill>
                  <a:schemeClr val="tx1"/>
                </a:solidFill>
                <a:ea typeface="ヒラギノ角ゴ ProN W3" pitchFamily="-123" charset="-128"/>
                <a:cs typeface="ヒラギノ角ゴ ProN W3" pitchFamily="-123" charset="-128"/>
                <a:sym typeface="GillSans" charset="0"/>
              </a:rPr>
              <a:t>The Workshop Series included:</a:t>
            </a:r>
          </a:p>
          <a:p>
            <a:pPr marL="628650" lvl="1" indent="-171450">
              <a:buFont typeface="Arial" panose="020B0604020202020204" pitchFamily="34" charset="0"/>
              <a:buChar char="•"/>
            </a:pPr>
            <a:r>
              <a:rPr lang="en-US" sz="1100" dirty="0" smtClean="0">
                <a:solidFill>
                  <a:schemeClr val="tx1"/>
                </a:solidFill>
                <a:ea typeface="ヒラギノ角ゴ ProN W3" pitchFamily="-123" charset="-128"/>
                <a:cs typeface="ヒラギノ角ゴ ProN W3" pitchFamily="-123" charset="-128"/>
                <a:sym typeface="GillSans" charset="0"/>
              </a:rPr>
              <a:t>Perspectives from the field</a:t>
            </a:r>
          </a:p>
          <a:p>
            <a:pPr marL="1085850" lvl="2" indent="-171450">
              <a:buFont typeface="Arial" panose="020B0604020202020204" pitchFamily="34" charset="0"/>
              <a:buChar char="•"/>
            </a:pPr>
            <a:r>
              <a:rPr lang="en-US" sz="1100" dirty="0" smtClean="0">
                <a:solidFill>
                  <a:schemeClr val="tx1"/>
                </a:solidFill>
                <a:ea typeface="ヒラギノ角ゴ ProN W3" pitchFamily="-123" charset="-128"/>
                <a:cs typeface="ヒラギノ角ゴ ProN W3" pitchFamily="-123" charset="-128"/>
                <a:sym typeface="GillSans" charset="0"/>
              </a:rPr>
              <a:t>Focus: Practitioner perspective</a:t>
            </a:r>
          </a:p>
          <a:p>
            <a:pPr marL="628650" lvl="1" indent="-171450">
              <a:buFont typeface="Arial" panose="020B0604020202020204" pitchFamily="34" charset="0"/>
              <a:buChar char="•"/>
            </a:pPr>
            <a:r>
              <a:rPr lang="en-US" sz="1100" dirty="0" smtClean="0">
                <a:solidFill>
                  <a:schemeClr val="tx1"/>
                </a:solidFill>
                <a:ea typeface="ヒラギノ角ゴ ProN W3" pitchFamily="-123" charset="-128"/>
                <a:cs typeface="ヒラギノ角ゴ ProN W3" pitchFamily="-123" charset="-128"/>
                <a:sym typeface="GillSans" charset="0"/>
              </a:rPr>
              <a:t>Exploring ways to nudge healthy purchases among SNAP shoppers</a:t>
            </a:r>
          </a:p>
          <a:p>
            <a:pPr marL="1085850" lvl="2" indent="-171450">
              <a:buFont typeface="Arial" panose="020B0604020202020204" pitchFamily="34" charset="0"/>
              <a:buChar char="•"/>
            </a:pPr>
            <a:r>
              <a:rPr lang="en-US" sz="1100" dirty="0" smtClean="0">
                <a:solidFill>
                  <a:schemeClr val="tx1"/>
                </a:solidFill>
                <a:ea typeface="ヒラギノ角ゴ ProN W3" pitchFamily="-123" charset="-128"/>
                <a:cs typeface="ヒラギノ角ゴ ProN W3" pitchFamily="-123" charset="-128"/>
                <a:sym typeface="GillSans" charset="0"/>
              </a:rPr>
              <a:t>Focus: Research and evaluation perspective</a:t>
            </a:r>
          </a:p>
          <a:p>
            <a:pPr marL="628650" lvl="1" indent="-171450">
              <a:buFont typeface="Arial" panose="020B0604020202020204" pitchFamily="34" charset="0"/>
              <a:buChar char="•"/>
            </a:pPr>
            <a:r>
              <a:rPr lang="en-US" sz="1100" dirty="0" smtClean="0">
                <a:solidFill>
                  <a:schemeClr val="tx1"/>
                </a:solidFill>
                <a:ea typeface="ヒラギノ角ゴ ProN W3" pitchFamily="-123" charset="-128"/>
                <a:cs typeface="ヒラギノ角ゴ ProN W3" pitchFamily="-123" charset="-128"/>
                <a:sym typeface="GillSans" charset="0"/>
              </a:rPr>
              <a:t>Moving the field forward</a:t>
            </a:r>
          </a:p>
          <a:p>
            <a:pPr marL="1085850" lvl="2" indent="-171450">
              <a:buFont typeface="Arial" panose="020B0604020202020204" pitchFamily="34" charset="0"/>
              <a:buChar char="•"/>
            </a:pPr>
            <a:r>
              <a:rPr lang="en-US" sz="1100" dirty="0" smtClean="0">
                <a:solidFill>
                  <a:schemeClr val="tx1"/>
                </a:solidFill>
                <a:ea typeface="ヒラギノ角ゴ ProN W3" pitchFamily="-123" charset="-128"/>
                <a:cs typeface="ヒラギノ角ゴ ProN W3" pitchFamily="-123" charset="-128"/>
                <a:sym typeface="GillSans" charset="0"/>
              </a:rPr>
              <a:t>Focus: Summarize current knowledge, gaps, and opportunities</a:t>
            </a:r>
            <a:endParaRPr lang="en-US" sz="1200" kern="1200" dirty="0" smtClean="0">
              <a:solidFill>
                <a:schemeClr val="tx1"/>
              </a:solidFill>
              <a:effectLst/>
              <a:latin typeface="+mn-lt"/>
              <a:ea typeface="ＭＳ Ｐゴシック" pitchFamily="-123" charset="-128"/>
              <a:cs typeface="ＭＳ Ｐゴシック" pitchFamily="-123" charset="-128"/>
            </a:endParaRPr>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F14665-BF6F-448A-AF38-0E8B95F9CE38}" type="slidenum">
              <a:rPr lang="en-US">
                <a:solidFill>
                  <a:prstClr val="black"/>
                </a:solidFill>
                <a:ea typeface="ＭＳ Ｐゴシック" pitchFamily="-123" charset="-128"/>
                <a:cs typeface="ＭＳ Ｐゴシック" pitchFamily="-123" charset="-128"/>
              </a:rPr>
              <a:pPr fontAlgn="base">
                <a:spcBef>
                  <a:spcPct val="0"/>
                </a:spcBef>
                <a:spcAft>
                  <a:spcPct val="0"/>
                </a:spcAft>
              </a:pPr>
              <a:t>25</a:t>
            </a:fld>
            <a:endParaRPr lang="en-US">
              <a:solidFill>
                <a:prstClr val="black"/>
              </a:solidFill>
              <a:ea typeface="ＭＳ Ｐゴシック" pitchFamily="-123" charset="-128"/>
              <a:cs typeface="ＭＳ Ｐゴシック" pitchFamily="-123" charset="-128"/>
            </a:endParaRPr>
          </a:p>
        </p:txBody>
      </p:sp>
    </p:spTree>
    <p:extLst>
      <p:ext uri="{BB962C8B-B14F-4D97-AF65-F5344CB8AC3E}">
        <p14:creationId xmlns:p14="http://schemas.microsoft.com/office/powerpoint/2010/main" val="2617143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171450" indent="-171450" defTabSz="462229">
              <a:spcBef>
                <a:spcPct val="0"/>
              </a:spcBef>
              <a:buFont typeface="Arial" panose="020B0604020202020204" pitchFamily="34" charset="0"/>
              <a:buChar char="•"/>
              <a:defRPr/>
            </a:pPr>
            <a:r>
              <a:rPr lang="en-US" sz="1100" b="0" dirty="0" smtClean="0"/>
              <a:t>The series</a:t>
            </a:r>
            <a:r>
              <a:rPr lang="en-US" sz="1100" b="0" baseline="0" dirty="0" smtClean="0"/>
              <a:t> offered several key insights.</a:t>
            </a:r>
          </a:p>
          <a:p>
            <a:pPr marL="171450" indent="-171450" defTabSz="462229">
              <a:spcBef>
                <a:spcPct val="0"/>
              </a:spcBef>
              <a:buFont typeface="Arial" panose="020B0604020202020204" pitchFamily="34" charset="0"/>
              <a:buChar char="•"/>
              <a:defRPr/>
            </a:pPr>
            <a:r>
              <a:rPr lang="en-US" sz="1100" b="0" dirty="0" smtClean="0"/>
              <a:t>The</a:t>
            </a:r>
            <a:r>
              <a:rPr lang="en-US" sz="1100" b="0" baseline="0" dirty="0" smtClean="0"/>
              <a:t> first workshop highlighted that:</a:t>
            </a:r>
          </a:p>
          <a:p>
            <a:pPr marL="628650" lvl="1" indent="-171450" defTabSz="462229">
              <a:spcBef>
                <a:spcPct val="0"/>
              </a:spcBef>
              <a:buFont typeface="Arial" panose="020B0604020202020204" pitchFamily="34" charset="0"/>
              <a:buChar char="•"/>
              <a:defRPr/>
            </a:pPr>
            <a:r>
              <a:rPr lang="en-US" sz="1100" b="0" baseline="0" dirty="0" smtClean="0"/>
              <a:t>More collaboration between </a:t>
            </a:r>
            <a:r>
              <a:rPr lang="en-US" sz="1100" b="0" dirty="0" smtClean="0">
                <a:solidFill>
                  <a:schemeClr val="tx1"/>
                </a:solidFill>
                <a:ea typeface="ヒラギノ角ゴ ProN W3" pitchFamily="-123" charset="-128"/>
                <a:cs typeface="ヒラギノ角ゴ ProN W3" pitchFamily="-123" charset="-128"/>
                <a:sym typeface="GillSans" charset="0"/>
              </a:rPr>
              <a:t>implementers, retailers, and researchers is needed to better understand the impact of incentives.</a:t>
            </a:r>
          </a:p>
          <a:p>
            <a:pPr marL="628650" lvl="1" indent="-171450" defTabSz="462229">
              <a:spcBef>
                <a:spcPct val="0"/>
              </a:spcBef>
              <a:buFont typeface="Arial" panose="020B0604020202020204" pitchFamily="34" charset="0"/>
              <a:buChar char="•"/>
              <a:defRPr/>
            </a:pPr>
            <a:r>
              <a:rPr lang="en-US" sz="1100" b="0" dirty="0" smtClean="0">
                <a:solidFill>
                  <a:schemeClr val="tx1"/>
                </a:solidFill>
                <a:ea typeface="ヒラギノ角ゴ ProN W3" pitchFamily="-123" charset="-128"/>
                <a:cs typeface="ヒラギノ角ゴ ProN W3" pitchFamily="-123" charset="-128"/>
                <a:sym typeface="GillSans" charset="0"/>
              </a:rPr>
              <a:t>There are opportunities to learn more about how different incentives (financial vs. non-financial) work in different settings (retail, farmers markets, etc.).</a:t>
            </a:r>
            <a:endParaRPr lang="en-US" sz="1100" b="0" baseline="0" dirty="0" smtClean="0">
              <a:solidFill>
                <a:schemeClr val="tx1"/>
              </a:solidFill>
              <a:ea typeface="ＭＳ Ｐゴシック" pitchFamily="-123" charset="-128"/>
              <a:cs typeface="+mn-cs"/>
              <a:sym typeface="GillSans" charset="0"/>
            </a:endParaRPr>
          </a:p>
          <a:p>
            <a:pPr marL="171450" lvl="0" indent="-171450" defTabSz="462229">
              <a:spcBef>
                <a:spcPct val="0"/>
              </a:spcBef>
              <a:buFont typeface="Arial" panose="020B0604020202020204" pitchFamily="34" charset="0"/>
              <a:buChar char="•"/>
              <a:defRPr/>
            </a:pPr>
            <a:r>
              <a:rPr lang="en-US" sz="1100" b="0" kern="1200" dirty="0" smtClean="0">
                <a:solidFill>
                  <a:schemeClr val="tx1"/>
                </a:solidFill>
                <a:effectLst/>
                <a:latin typeface="+mn-lt"/>
                <a:ea typeface="ＭＳ Ｐゴシック" pitchFamily="-123" charset="-128"/>
                <a:cs typeface="ＭＳ Ｐゴシック" pitchFamily="-123" charset="-128"/>
              </a:rPr>
              <a:t>The second workshop found</a:t>
            </a:r>
            <a:r>
              <a:rPr lang="en-US" sz="1100" b="0" kern="1200" baseline="0" dirty="0" smtClean="0">
                <a:solidFill>
                  <a:schemeClr val="tx1"/>
                </a:solidFill>
                <a:effectLst/>
                <a:latin typeface="+mn-lt"/>
                <a:ea typeface="ＭＳ Ｐゴシック" pitchFamily="-123" charset="-128"/>
                <a:cs typeface="ＭＳ Ｐゴシック" pitchFamily="-123" charset="-128"/>
              </a:rPr>
              <a:t> that:</a:t>
            </a:r>
          </a:p>
          <a:p>
            <a:pPr marL="628650" lvl="1" indent="-171450" defTabSz="462229">
              <a:spcBef>
                <a:spcPct val="0"/>
              </a:spcBef>
              <a:buFont typeface="Arial" panose="020B0604020202020204" pitchFamily="34" charset="0"/>
              <a:buChar char="•"/>
              <a:defRPr/>
            </a:pPr>
            <a:r>
              <a:rPr lang="en-US" sz="1100" b="0" dirty="0" smtClean="0">
                <a:solidFill>
                  <a:schemeClr val="tx1"/>
                </a:solidFill>
                <a:ea typeface="ヒラギノ角ゴ ProN W3" pitchFamily="-123" charset="-128"/>
                <a:cs typeface="ヒラギノ角ゴ ProN W3" pitchFamily="-123" charset="-128"/>
                <a:sym typeface="GillSans" charset="0"/>
              </a:rPr>
              <a:t>Successful behavioral economics strategies must be acceptable to supply-side stakeholders, retailers, and consumers.</a:t>
            </a:r>
          </a:p>
          <a:p>
            <a:pPr marL="171450" lvl="0" indent="-171450" defTabSz="462229">
              <a:spcBef>
                <a:spcPct val="0"/>
              </a:spcBef>
              <a:buFont typeface="Arial" panose="020B0604020202020204" pitchFamily="34" charset="0"/>
              <a:buChar char="•"/>
              <a:defRPr/>
            </a:pPr>
            <a:r>
              <a:rPr lang="en-US" sz="1100" b="0" baseline="0" dirty="0" smtClean="0"/>
              <a:t>The third workshop emphasized that:</a:t>
            </a:r>
          </a:p>
          <a:p>
            <a:pPr marL="628650" lvl="1" indent="-171450">
              <a:buFont typeface="Arial" panose="020B0604020202020204" pitchFamily="34" charset="0"/>
              <a:buChar char="•"/>
            </a:pPr>
            <a:r>
              <a:rPr lang="en-US" sz="1100" b="0" dirty="0" smtClean="0">
                <a:solidFill>
                  <a:schemeClr val="tx1"/>
                </a:solidFill>
                <a:ea typeface="ヒラギノ角ゴ ProN W3" pitchFamily="-123" charset="-128"/>
                <a:cs typeface="ヒラギノ角ゴ ProN W3" pitchFamily="-123" charset="-128"/>
                <a:sym typeface="GillSans" charset="0"/>
              </a:rPr>
              <a:t>Multiple sectors play a role and must be engaged in supporting incentives (e.g., improving technology to track incentives in retail settings).</a:t>
            </a:r>
          </a:p>
          <a:p>
            <a:pPr marL="628650" lvl="1" indent="-171450">
              <a:buFont typeface="Arial" panose="020B0604020202020204" pitchFamily="34" charset="0"/>
              <a:buChar char="•"/>
            </a:pPr>
            <a:r>
              <a:rPr lang="en-US" sz="1100" b="0" dirty="0" smtClean="0">
                <a:solidFill>
                  <a:schemeClr val="tx1"/>
                </a:solidFill>
                <a:ea typeface="ヒラギノ角ゴ ProN W3" pitchFamily="-123" charset="-128"/>
                <a:cs typeface="ヒラギノ角ゴ ProN W3" pitchFamily="-123" charset="-128"/>
                <a:sym typeface="GillSans" charset="0"/>
              </a:rPr>
              <a:t>Common measures are needed to better evaluate and scale</a:t>
            </a:r>
            <a:r>
              <a:rPr lang="en-US" sz="1100" b="0" baseline="0" dirty="0" smtClean="0">
                <a:solidFill>
                  <a:schemeClr val="tx1"/>
                </a:solidFill>
                <a:ea typeface="ヒラギノ角ゴ ProN W3" pitchFamily="-123" charset="-128"/>
                <a:cs typeface="ヒラギノ角ゴ ProN W3" pitchFamily="-123" charset="-128"/>
                <a:sym typeface="GillSans" charset="0"/>
              </a:rPr>
              <a:t> </a:t>
            </a:r>
            <a:r>
              <a:rPr lang="en-US" sz="1100" b="0" dirty="0" smtClean="0">
                <a:solidFill>
                  <a:schemeClr val="tx1"/>
                </a:solidFill>
                <a:ea typeface="ヒラギノ角ゴ ProN W3" pitchFamily="-123" charset="-128"/>
                <a:cs typeface="ヒラギノ角ゴ ProN W3" pitchFamily="-123" charset="-128"/>
                <a:sym typeface="GillSans" charset="0"/>
              </a:rPr>
              <a:t>up programs.</a:t>
            </a:r>
          </a:p>
          <a:p>
            <a:pPr marL="171450" lvl="0" indent="-171450">
              <a:buFont typeface="Arial" panose="020B0604020202020204" pitchFamily="34" charset="0"/>
              <a:buChar char="•"/>
            </a:pPr>
            <a:r>
              <a:rPr lang="en-US" sz="1100" b="0" dirty="0" smtClean="0">
                <a:solidFill>
                  <a:schemeClr val="tx1"/>
                </a:solidFill>
                <a:ea typeface="ヒラギノ角ゴ ProN W3" pitchFamily="-123" charset="-128"/>
                <a:cs typeface="ヒラギノ角ゴ ProN W3" pitchFamily="-123" charset="-128"/>
                <a:sym typeface="GillSans" charset="0"/>
              </a:rPr>
              <a:t>In</a:t>
            </a:r>
            <a:r>
              <a:rPr lang="en-US" sz="1100" b="0" baseline="0" dirty="0" smtClean="0">
                <a:solidFill>
                  <a:schemeClr val="tx1"/>
                </a:solidFill>
                <a:ea typeface="ヒラギノ角ゴ ProN W3" pitchFamily="-123" charset="-128"/>
                <a:cs typeface="ヒラギノ角ゴ ProN W3" pitchFamily="-123" charset="-128"/>
                <a:sym typeface="GillSans" charset="0"/>
              </a:rPr>
              <a:t> 2015, the workshop series will continue with a w</a:t>
            </a:r>
            <a:r>
              <a:rPr lang="en-US" sz="1100" b="0" dirty="0" smtClean="0">
                <a:solidFill>
                  <a:schemeClr val="tx1"/>
                </a:solidFill>
                <a:ea typeface="ヒラギノ角ゴ ProN W3" pitchFamily="-123" charset="-128"/>
                <a:cs typeface="ヒラギノ角ゴ ProN W3" pitchFamily="-123" charset="-128"/>
                <a:sym typeface="GillSans" charset="0"/>
              </a:rPr>
              <a:t>hite paper summarizing</a:t>
            </a:r>
            <a:r>
              <a:rPr lang="en-US" sz="1100" b="0" baseline="0" dirty="0" smtClean="0">
                <a:solidFill>
                  <a:schemeClr val="tx1"/>
                </a:solidFill>
                <a:ea typeface="ヒラギノ角ゴ ProN W3" pitchFamily="-123" charset="-128"/>
                <a:cs typeface="ヒラギノ角ゴ ProN W3" pitchFamily="-123" charset="-128"/>
                <a:sym typeface="GillSans" charset="0"/>
              </a:rPr>
              <a:t> </a:t>
            </a:r>
            <a:r>
              <a:rPr lang="en-US" sz="1100" b="0" dirty="0" smtClean="0">
                <a:solidFill>
                  <a:schemeClr val="tx1"/>
                </a:solidFill>
                <a:ea typeface="ヒラギノ角ゴ ProN W3" pitchFamily="-123" charset="-128"/>
                <a:cs typeface="ヒラギノ角ゴ ProN W3" pitchFamily="-123" charset="-128"/>
                <a:sym typeface="GillSans" charset="0"/>
              </a:rPr>
              <a:t>findings and next steps</a:t>
            </a:r>
            <a:r>
              <a:rPr lang="en-US" sz="1100" b="0" baseline="0" dirty="0" smtClean="0">
                <a:solidFill>
                  <a:schemeClr val="tx1"/>
                </a:solidFill>
                <a:ea typeface="ヒラギノ角ゴ ProN W3" pitchFamily="-123" charset="-128"/>
                <a:cs typeface="ヒラギノ角ゴ ProN W3" pitchFamily="-123" charset="-128"/>
                <a:sym typeface="GillSans" charset="0"/>
              </a:rPr>
              <a:t> as well as a fourth workshop focused on the retail setting.</a:t>
            </a:r>
            <a:endParaRPr lang="en-US" sz="1100" b="0" dirty="0" smtClean="0"/>
          </a:p>
          <a:p>
            <a:pPr marL="0" indent="0" defTabSz="462229">
              <a:spcBef>
                <a:spcPct val="0"/>
              </a:spcBef>
              <a:buFont typeface="Arial" panose="020B0604020202020204" pitchFamily="34" charset="0"/>
              <a:buNone/>
              <a:defRPr/>
            </a:pPr>
            <a:endParaRPr lang="en-US" sz="1100" dirty="0" smtClean="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F14665-BF6F-448A-AF38-0E8B95F9CE38}" type="slidenum">
              <a:rPr lang="en-US">
                <a:solidFill>
                  <a:prstClr val="black"/>
                </a:solidFill>
                <a:ea typeface="ＭＳ Ｐゴシック" pitchFamily="-123" charset="-128"/>
                <a:cs typeface="ＭＳ Ｐゴシック" pitchFamily="-123" charset="-128"/>
              </a:rPr>
              <a:pPr fontAlgn="base">
                <a:spcBef>
                  <a:spcPct val="0"/>
                </a:spcBef>
                <a:spcAft>
                  <a:spcPct val="0"/>
                </a:spcAft>
              </a:pPr>
              <a:t>26</a:t>
            </a:fld>
            <a:endParaRPr lang="en-US">
              <a:solidFill>
                <a:prstClr val="black"/>
              </a:solidFill>
              <a:ea typeface="ＭＳ Ｐゴシック" pitchFamily="-123" charset="-128"/>
              <a:cs typeface="ＭＳ Ｐゴシック" pitchFamily="-123" charset="-128"/>
            </a:endParaRPr>
          </a:p>
        </p:txBody>
      </p:sp>
    </p:spTree>
    <p:extLst>
      <p:ext uri="{BB962C8B-B14F-4D97-AF65-F5344CB8AC3E}">
        <p14:creationId xmlns:p14="http://schemas.microsoft.com/office/powerpoint/2010/main" val="1421821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defTabSz="462229">
              <a:spcBef>
                <a:spcPct val="0"/>
              </a:spcBef>
              <a:buFont typeface="Arial" panose="020B0604020202020204" pitchFamily="34" charset="0"/>
              <a:buChar char="•"/>
              <a:defRPr/>
            </a:pPr>
            <a:r>
              <a:rPr lang="en-US" sz="1100" b="0" kern="1200" dirty="0" smtClean="0">
                <a:solidFill>
                  <a:schemeClr val="tx1"/>
                </a:solidFill>
                <a:effectLst/>
                <a:latin typeface="+mn-lt"/>
                <a:ea typeface="ＭＳ Ｐゴシック" pitchFamily="-123" charset="-128"/>
                <a:cs typeface="ＭＳ Ｐゴシック" pitchFamily="-123" charset="-128"/>
              </a:rPr>
              <a:t>Another example of how NCCO</a:t>
            </a:r>
            <a:r>
              <a:rPr lang="en-US" sz="1100" b="0" kern="1200" baseline="0" dirty="0" smtClean="0">
                <a:solidFill>
                  <a:schemeClr val="tx1"/>
                </a:solidFill>
                <a:effectLst/>
                <a:latin typeface="+mn-lt"/>
                <a:ea typeface="ＭＳ Ｐゴシック" pitchFamily="-123" charset="-128"/>
                <a:cs typeface="ＭＳ Ｐゴシック" pitchFamily="-123" charset="-128"/>
              </a:rPr>
              <a:t>R is exploring an emerging area is our work with the Robert Wood Johnson Foundation on the</a:t>
            </a:r>
            <a:r>
              <a:rPr lang="en-US" sz="1100" b="0" kern="1200" dirty="0" smtClean="0">
                <a:solidFill>
                  <a:schemeClr val="tx1"/>
                </a:solidFill>
                <a:effectLst/>
                <a:latin typeface="+mn-lt"/>
                <a:ea typeface="ＭＳ Ｐゴシック" pitchFamily="-123" charset="-128"/>
                <a:cs typeface="ＭＳ Ｐゴシック" pitchFamily="-123" charset="-128"/>
              </a:rPr>
              <a:t> Childhood Obesity Declines project. </a:t>
            </a:r>
          </a:p>
          <a:p>
            <a:pPr marL="171450" indent="-171450" defTabSz="462229">
              <a:spcBef>
                <a:spcPct val="0"/>
              </a:spcBef>
              <a:buFont typeface="Arial" panose="020B0604020202020204" pitchFamily="34" charset="0"/>
              <a:buChar char="•"/>
              <a:defRPr/>
            </a:pPr>
            <a:r>
              <a:rPr lang="en-US" sz="1100" b="0" dirty="0" smtClean="0">
                <a:solidFill>
                  <a:schemeClr val="tx1"/>
                </a:solidFill>
                <a:latin typeface="+mn-lt"/>
                <a:ea typeface="ヒラギノ角ゴ ProN W3" pitchFamily="-123" charset="-128"/>
                <a:cs typeface="ヒラギノ角ゴ ProN W3" pitchFamily="-123" charset="-128"/>
                <a:sym typeface="GillSans" charset="0"/>
              </a:rPr>
              <a:t>Its</a:t>
            </a:r>
            <a:r>
              <a:rPr lang="en-US" sz="1100" b="0" baseline="0" dirty="0" smtClean="0">
                <a:solidFill>
                  <a:schemeClr val="tx1"/>
                </a:solidFill>
                <a:latin typeface="+mn-lt"/>
                <a:ea typeface="ヒラギノ角ゴ ProN W3" pitchFamily="-123" charset="-128"/>
                <a:cs typeface="ヒラギノ角ゴ ProN W3" pitchFamily="-123" charset="-128"/>
                <a:sym typeface="GillSans" charset="0"/>
              </a:rPr>
              <a:t> purpose is to e</a:t>
            </a:r>
            <a:r>
              <a:rPr lang="en-US" sz="1100" b="0" dirty="0" smtClean="0">
                <a:solidFill>
                  <a:schemeClr val="tx1"/>
                </a:solidFill>
                <a:latin typeface="+mn-lt"/>
                <a:ea typeface="ヒラギノ角ゴ ProN W3" pitchFamily="-123" charset="-128"/>
                <a:cs typeface="ヒラギノ角ゴ ProN W3" pitchFamily="-123" charset="-128"/>
                <a:sym typeface="GillSans" charset="0"/>
              </a:rPr>
              <a:t>xplore potential drivers of reported declines in childhood obesity, especially those that influence disparities.</a:t>
            </a:r>
          </a:p>
          <a:p>
            <a:pPr marL="171450" indent="-171450" defTabSz="462229">
              <a:spcBef>
                <a:spcPct val="0"/>
              </a:spcBef>
              <a:buFont typeface="Arial" panose="020B0604020202020204" pitchFamily="34" charset="0"/>
              <a:buChar char="•"/>
              <a:defRPr/>
            </a:pPr>
            <a:r>
              <a:rPr lang="en-US" sz="1100" b="0" kern="1200" dirty="0" smtClean="0">
                <a:solidFill>
                  <a:schemeClr val="tx1"/>
                </a:solidFill>
                <a:effectLst/>
                <a:latin typeface="+mn-lt"/>
                <a:ea typeface="ＭＳ Ｐゴシック" pitchFamily="-123" charset="-128"/>
                <a:cs typeface="ＭＳ Ｐゴシック" pitchFamily="-123" charset="-128"/>
              </a:rPr>
              <a:t>Four cities/counties were selected: Anchorage, Alaska; Granville County, North</a:t>
            </a:r>
            <a:r>
              <a:rPr lang="en-US" sz="1100" b="0" kern="1200" baseline="0" dirty="0" smtClean="0">
                <a:solidFill>
                  <a:schemeClr val="tx1"/>
                </a:solidFill>
                <a:effectLst/>
                <a:latin typeface="+mn-lt"/>
                <a:ea typeface="ＭＳ Ｐゴシック" pitchFamily="-123" charset="-128"/>
                <a:cs typeface="ＭＳ Ｐゴシック" pitchFamily="-123" charset="-128"/>
              </a:rPr>
              <a:t> Carolina</a:t>
            </a:r>
            <a:r>
              <a:rPr lang="en-US" sz="1100" b="0" kern="1200" dirty="0" smtClean="0">
                <a:solidFill>
                  <a:schemeClr val="tx1"/>
                </a:solidFill>
                <a:effectLst/>
                <a:latin typeface="+mn-lt"/>
                <a:ea typeface="ＭＳ Ｐゴシック" pitchFamily="-123" charset="-128"/>
                <a:cs typeface="ＭＳ Ｐゴシック" pitchFamily="-123" charset="-128"/>
              </a:rPr>
              <a:t>; New York, New</a:t>
            </a:r>
            <a:r>
              <a:rPr lang="en-US" sz="1100" b="0" kern="1200" baseline="0" dirty="0" smtClean="0">
                <a:solidFill>
                  <a:schemeClr val="tx1"/>
                </a:solidFill>
                <a:effectLst/>
                <a:latin typeface="+mn-lt"/>
                <a:ea typeface="ＭＳ Ｐゴシック" pitchFamily="-123" charset="-128"/>
                <a:cs typeface="ＭＳ Ｐゴシック" pitchFamily="-123" charset="-128"/>
              </a:rPr>
              <a:t> York</a:t>
            </a:r>
            <a:r>
              <a:rPr lang="en-US" sz="1100" b="0" kern="1200" dirty="0" smtClean="0">
                <a:solidFill>
                  <a:schemeClr val="tx1"/>
                </a:solidFill>
                <a:effectLst/>
                <a:latin typeface="+mn-lt"/>
                <a:ea typeface="ＭＳ Ｐゴシック" pitchFamily="-123" charset="-128"/>
                <a:cs typeface="ＭＳ Ｐゴシック" pitchFamily="-123" charset="-128"/>
              </a:rPr>
              <a:t>; and Philadelphia, Pennsylvania. </a:t>
            </a:r>
            <a:endParaRPr lang="en-US" sz="1100" b="0" kern="1200" dirty="0" smtClean="0">
              <a:solidFill>
                <a:schemeClr val="tx1"/>
              </a:solidFill>
              <a:effectLst/>
              <a:latin typeface="+mn-lt"/>
              <a:ea typeface="ＭＳ Ｐゴシック" pitchFamily="-123" charset="-128"/>
              <a:cs typeface="+mn-cs"/>
            </a:endParaRPr>
          </a:p>
          <a:p>
            <a:pPr defTabSz="462229">
              <a:spcBef>
                <a:spcPct val="0"/>
              </a:spcBef>
              <a:defRPr/>
            </a:pPr>
            <a:endParaRPr lang="en-US" dirty="0" smtClean="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F14665-BF6F-448A-AF38-0E8B95F9CE38}" type="slidenum">
              <a:rPr lang="en-US">
                <a:solidFill>
                  <a:prstClr val="black"/>
                </a:solidFill>
                <a:ea typeface="ＭＳ Ｐゴシック" pitchFamily="-123" charset="-128"/>
                <a:cs typeface="ＭＳ Ｐゴシック" pitchFamily="-123" charset="-128"/>
              </a:rPr>
              <a:pPr fontAlgn="base">
                <a:spcBef>
                  <a:spcPct val="0"/>
                </a:spcBef>
                <a:spcAft>
                  <a:spcPct val="0"/>
                </a:spcAft>
              </a:pPr>
              <a:t>27</a:t>
            </a:fld>
            <a:endParaRPr lang="en-US">
              <a:solidFill>
                <a:prstClr val="black"/>
              </a:solidFill>
              <a:ea typeface="ＭＳ Ｐゴシック" pitchFamily="-123" charset="-128"/>
              <a:cs typeface="ＭＳ Ｐゴシック" pitchFamily="-123" charset="-128"/>
            </a:endParaRPr>
          </a:p>
        </p:txBody>
      </p:sp>
    </p:spTree>
    <p:extLst>
      <p:ext uri="{BB962C8B-B14F-4D97-AF65-F5344CB8AC3E}">
        <p14:creationId xmlns:p14="http://schemas.microsoft.com/office/powerpoint/2010/main" val="2289700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defTabSz="462229">
              <a:spcBef>
                <a:spcPct val="0"/>
              </a:spcBef>
              <a:buFont typeface="Arial" panose="020B0604020202020204" pitchFamily="34" charset="0"/>
              <a:buChar char="•"/>
              <a:defRPr/>
            </a:pPr>
            <a:r>
              <a:rPr lang="en-US" sz="1200" b="0" kern="1200" dirty="0" smtClean="0">
                <a:solidFill>
                  <a:schemeClr val="tx1"/>
                </a:solidFill>
                <a:effectLst/>
                <a:latin typeface="+mn-lt"/>
                <a:ea typeface="ＭＳ Ｐゴシック" pitchFamily="-123" charset="-128"/>
                <a:cs typeface="ＭＳ Ｐゴシック" pitchFamily="-123" charset="-128"/>
              </a:rPr>
              <a:t>Site visits began in early 2015 and include:</a:t>
            </a:r>
          </a:p>
          <a:p>
            <a:pPr marL="171450" indent="-171450" defTabSz="462229">
              <a:spcBef>
                <a:spcPct val="0"/>
              </a:spcBef>
              <a:buFont typeface="Arial" panose="020B0604020202020204" pitchFamily="34" charset="0"/>
              <a:buChar char="•"/>
              <a:defRPr/>
            </a:pPr>
            <a:r>
              <a:rPr lang="en-US" sz="1200" b="0" kern="1200" dirty="0" smtClean="0">
                <a:solidFill>
                  <a:schemeClr val="tx1"/>
                </a:solidFill>
                <a:effectLst/>
                <a:latin typeface="+mn-lt"/>
                <a:ea typeface="ＭＳ Ｐゴシック" pitchFamily="-123" charset="-128"/>
                <a:cs typeface="ＭＳ Ｐゴシック" pitchFamily="-123" charset="-128"/>
              </a:rPr>
              <a:t>An inventory</a:t>
            </a:r>
            <a:r>
              <a:rPr lang="en-US" sz="1200" b="0" kern="1200" baseline="0" dirty="0" smtClean="0">
                <a:solidFill>
                  <a:schemeClr val="tx1"/>
                </a:solidFill>
                <a:effectLst/>
                <a:latin typeface="+mn-lt"/>
                <a:ea typeface="ＭＳ Ｐゴシック" pitchFamily="-123" charset="-128"/>
                <a:cs typeface="ＭＳ Ｐゴシック" pitchFamily="-123" charset="-128"/>
              </a:rPr>
              <a:t> of strategies across </a:t>
            </a:r>
            <a:r>
              <a:rPr lang="en-US" sz="1200" b="0" kern="1200" dirty="0" smtClean="0">
                <a:solidFill>
                  <a:schemeClr val="tx1"/>
                </a:solidFill>
                <a:effectLst/>
                <a:latin typeface="+mn-lt"/>
                <a:ea typeface="ＭＳ Ｐゴシック" pitchFamily="-123" charset="-128"/>
                <a:cs typeface="ＭＳ Ｐゴシック" pitchFamily="-123" charset="-128"/>
              </a:rPr>
              <a:t>four settings:</a:t>
            </a:r>
            <a:r>
              <a:rPr lang="en-US" sz="1200" b="0" kern="1200" baseline="0" dirty="0" smtClean="0">
                <a:solidFill>
                  <a:schemeClr val="tx1"/>
                </a:solidFill>
                <a:effectLst/>
                <a:latin typeface="+mn-lt"/>
                <a:ea typeface="ＭＳ Ｐゴシック" pitchFamily="-123" charset="-128"/>
                <a:cs typeface="ＭＳ Ｐゴシック" pitchFamily="-123" charset="-128"/>
              </a:rPr>
              <a:t> </a:t>
            </a:r>
            <a:r>
              <a:rPr lang="en-US" sz="1200" b="0" kern="1200" dirty="0" smtClean="0">
                <a:solidFill>
                  <a:schemeClr val="tx1"/>
                </a:solidFill>
                <a:effectLst/>
                <a:latin typeface="+mn-lt"/>
                <a:ea typeface="ＭＳ Ｐゴシック" pitchFamily="-123" charset="-128"/>
                <a:cs typeface="ＭＳ Ｐゴシック" pitchFamily="-123" charset="-128"/>
              </a:rPr>
              <a:t>schools, early childhood education, health care, and community.</a:t>
            </a:r>
          </a:p>
          <a:p>
            <a:pPr marL="171450" indent="-171450" defTabSz="462229">
              <a:spcBef>
                <a:spcPct val="0"/>
              </a:spcBef>
              <a:buFont typeface="Arial" panose="020B0604020202020204" pitchFamily="34" charset="0"/>
              <a:buChar char="•"/>
              <a:defRPr/>
            </a:pPr>
            <a:r>
              <a:rPr lang="en-US" sz="1200" b="0" kern="1200" dirty="0" smtClean="0">
                <a:solidFill>
                  <a:schemeClr val="tx1"/>
                </a:solidFill>
                <a:effectLst/>
                <a:latin typeface="+mn-lt"/>
                <a:ea typeface="ＭＳ Ｐゴシック" pitchFamily="-123" charset="-128"/>
                <a:cs typeface="ＭＳ Ｐゴシック" pitchFamily="-123" charset="-128"/>
              </a:rPr>
              <a:t>And interviews with four types of leaders:</a:t>
            </a:r>
          </a:p>
          <a:p>
            <a:pPr marL="628650" lvl="1" indent="-171450" defTabSz="462229">
              <a:spcBef>
                <a:spcPct val="0"/>
              </a:spcBef>
              <a:buFont typeface="Arial" panose="020B0604020202020204" pitchFamily="34" charset="0"/>
              <a:buChar char="•"/>
              <a:defRPr/>
            </a:pPr>
            <a:r>
              <a:rPr lang="en-US" sz="1200" b="0" kern="1200" dirty="0" smtClean="0">
                <a:solidFill>
                  <a:schemeClr val="tx1"/>
                </a:solidFill>
                <a:effectLst/>
                <a:latin typeface="+mn-lt"/>
                <a:ea typeface="ＭＳ Ｐゴシック" pitchFamily="-123" charset="-128"/>
                <a:cs typeface="ＭＳ Ｐゴシック" pitchFamily="-123" charset="-128"/>
              </a:rPr>
              <a:t>Policy/program developers </a:t>
            </a:r>
          </a:p>
          <a:p>
            <a:pPr marL="628650" lvl="1" indent="-171450" defTabSz="462229">
              <a:spcBef>
                <a:spcPct val="0"/>
              </a:spcBef>
              <a:buFont typeface="Arial" panose="020B0604020202020204" pitchFamily="34" charset="0"/>
              <a:buChar char="•"/>
              <a:defRPr/>
            </a:pPr>
            <a:r>
              <a:rPr lang="en-US" sz="1200" b="0" kern="1200" dirty="0" smtClean="0">
                <a:solidFill>
                  <a:schemeClr val="tx1"/>
                </a:solidFill>
                <a:effectLst/>
                <a:latin typeface="+mn-lt"/>
                <a:ea typeface="ＭＳ Ｐゴシック" pitchFamily="-123" charset="-128"/>
                <a:cs typeface="ＭＳ Ｐゴシック" pitchFamily="-123" charset="-128"/>
              </a:rPr>
              <a:t>Policy/program implementers </a:t>
            </a:r>
          </a:p>
          <a:p>
            <a:pPr marL="628650" lvl="1" indent="-171450" defTabSz="462229">
              <a:spcBef>
                <a:spcPct val="0"/>
              </a:spcBef>
              <a:buFont typeface="Arial" panose="020B0604020202020204" pitchFamily="34" charset="0"/>
              <a:buChar char="•"/>
              <a:defRPr/>
            </a:pPr>
            <a:r>
              <a:rPr lang="en-US" sz="1200" b="0" kern="1200" dirty="0" smtClean="0">
                <a:solidFill>
                  <a:schemeClr val="tx1"/>
                </a:solidFill>
                <a:effectLst/>
                <a:latin typeface="+mn-lt"/>
                <a:ea typeface="ＭＳ Ｐゴシック" pitchFamily="-123" charset="-128"/>
                <a:cs typeface="ＭＳ Ｐゴシック" pitchFamily="-123" charset="-128"/>
              </a:rPr>
              <a:t>Community members </a:t>
            </a:r>
          </a:p>
          <a:p>
            <a:pPr marL="628650" lvl="1" indent="-171450" defTabSz="462229">
              <a:spcBef>
                <a:spcPct val="0"/>
              </a:spcBef>
              <a:buFont typeface="Arial" panose="020B0604020202020204" pitchFamily="34" charset="0"/>
              <a:buChar char="•"/>
              <a:defRPr/>
            </a:pPr>
            <a:r>
              <a:rPr lang="en-US" sz="1200" b="0" kern="1200" baseline="0" dirty="0" smtClean="0">
                <a:solidFill>
                  <a:schemeClr val="tx1"/>
                </a:solidFill>
                <a:effectLst/>
                <a:latin typeface="+mn-lt"/>
                <a:ea typeface="ＭＳ Ｐゴシック" pitchFamily="-123" charset="-128"/>
                <a:cs typeface="ＭＳ Ｐゴシック" pitchFamily="-123" charset="-128"/>
              </a:rPr>
              <a:t>E</a:t>
            </a:r>
            <a:r>
              <a:rPr lang="en-US" sz="1200" b="0" kern="1200" dirty="0" smtClean="0">
                <a:solidFill>
                  <a:schemeClr val="tx1"/>
                </a:solidFill>
                <a:effectLst/>
                <a:latin typeface="+mn-lt"/>
                <a:ea typeface="ＭＳ Ｐゴシック" pitchFamily="-123" charset="-128"/>
                <a:cs typeface="ＭＳ Ｐゴシック" pitchFamily="-123" charset="-128"/>
              </a:rPr>
              <a:t>valuators </a:t>
            </a:r>
            <a:endParaRPr lang="en-US" sz="1400" b="0" kern="1200" dirty="0" smtClean="0">
              <a:solidFill>
                <a:schemeClr val="tx1"/>
              </a:solidFill>
              <a:effectLst/>
              <a:latin typeface="+mn-lt"/>
              <a:ea typeface="ＭＳ Ｐゴシック" pitchFamily="-123" charset="-128"/>
              <a:cs typeface="ＭＳ Ｐゴシック" pitchFamily="-123" charset="-128"/>
            </a:endParaRPr>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F14665-BF6F-448A-AF38-0E8B95F9CE38}" type="slidenum">
              <a:rPr lang="en-US">
                <a:solidFill>
                  <a:prstClr val="black"/>
                </a:solidFill>
                <a:ea typeface="ＭＳ Ｐゴシック" pitchFamily="-123" charset="-128"/>
                <a:cs typeface="ＭＳ Ｐゴシック" pitchFamily="-123" charset="-128"/>
              </a:rPr>
              <a:pPr fontAlgn="base">
                <a:spcBef>
                  <a:spcPct val="0"/>
                </a:spcBef>
                <a:spcAft>
                  <a:spcPct val="0"/>
                </a:spcAft>
              </a:pPr>
              <a:t>28</a:t>
            </a:fld>
            <a:endParaRPr lang="en-US">
              <a:solidFill>
                <a:prstClr val="black"/>
              </a:solidFill>
              <a:ea typeface="ＭＳ Ｐゴシック" pitchFamily="-123" charset="-128"/>
              <a:cs typeface="ＭＳ Ｐゴシック" pitchFamily="-123" charset="-128"/>
            </a:endParaRPr>
          </a:p>
        </p:txBody>
      </p:sp>
    </p:spTree>
    <p:extLst>
      <p:ext uri="{BB962C8B-B14F-4D97-AF65-F5344CB8AC3E}">
        <p14:creationId xmlns:p14="http://schemas.microsoft.com/office/powerpoint/2010/main" val="3731737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171450" indent="-171450" defTabSz="462229">
              <a:spcBef>
                <a:spcPct val="0"/>
              </a:spcBef>
              <a:buFont typeface="Arial" panose="020B0604020202020204" pitchFamily="34" charset="0"/>
              <a:buChar char="•"/>
              <a:defRPr/>
            </a:pPr>
            <a:r>
              <a:rPr lang="en-US" sz="1100" b="0" baseline="0" dirty="0" smtClean="0">
                <a:latin typeface="+mn-lt"/>
              </a:rPr>
              <a:t>NCCOR began to look toward the international community for insights into addressing childhood obesity. </a:t>
            </a:r>
          </a:p>
          <a:p>
            <a:pPr marL="171450" marR="0" indent="-171450" algn="l" defTabSz="462229"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100" b="0" i="0" kern="1200" dirty="0" smtClean="0">
                <a:solidFill>
                  <a:schemeClr val="tx1"/>
                </a:solidFill>
                <a:effectLst/>
                <a:latin typeface="+mn-lt"/>
                <a:ea typeface="ＭＳ Ｐゴシック" pitchFamily="-123" charset="-128"/>
                <a:cs typeface="ＭＳ Ｐゴシック" pitchFamily="-123" charset="-128"/>
              </a:rPr>
              <a:t>We</a:t>
            </a:r>
            <a:r>
              <a:rPr lang="en-US" sz="1100" b="0" i="0" kern="1200" baseline="0" dirty="0" smtClean="0">
                <a:solidFill>
                  <a:schemeClr val="tx1"/>
                </a:solidFill>
                <a:effectLst/>
                <a:latin typeface="+mn-lt"/>
                <a:ea typeface="ＭＳ Ｐゴシック" pitchFamily="-123" charset="-128"/>
                <a:cs typeface="ＭＳ Ｐゴシック" pitchFamily="-123" charset="-128"/>
              </a:rPr>
              <a:t> held a o</a:t>
            </a:r>
            <a:r>
              <a:rPr lang="en-US" sz="1100" b="0" i="0" kern="1200" dirty="0" smtClean="0">
                <a:solidFill>
                  <a:schemeClr val="tx1"/>
                </a:solidFill>
                <a:effectLst/>
                <a:latin typeface="+mn-lt"/>
                <a:ea typeface="ＭＳ Ｐゴシック" pitchFamily="-123" charset="-128"/>
                <a:cs typeface="ＭＳ Ｐゴシック" pitchFamily="-123" charset="-128"/>
              </a:rPr>
              <a:t>ne-day meeting funded by Robert Wood Johnson Foundation to convene leading international and interdisciplinary researchers and practitioners to </a:t>
            </a:r>
            <a:r>
              <a:rPr lang="en-US" sz="1100" b="0" dirty="0" smtClean="0">
                <a:solidFill>
                  <a:schemeClr val="tx1"/>
                </a:solidFill>
                <a:latin typeface="+mn-lt"/>
                <a:ea typeface="ヒラギノ角ゴ ProN W3" pitchFamily="-123" charset="-128"/>
                <a:cs typeface="ヒラギノ角ゴ ProN W3" pitchFamily="-123" charset="-128"/>
                <a:sym typeface="GillSans" charset="0"/>
              </a:rPr>
              <a:t>explore promising and innovative strategies for promoting healthy eating and active living from around the world to accelerate progress in the United States and abroad. </a:t>
            </a:r>
            <a:endParaRPr lang="en-US" sz="1100" b="0" i="0" kern="1200" dirty="0" smtClean="0">
              <a:solidFill>
                <a:schemeClr val="tx1"/>
              </a:solidFill>
              <a:effectLst/>
              <a:latin typeface="+mn-lt"/>
              <a:ea typeface="ＭＳ Ｐゴシック" pitchFamily="-123" charset="-128"/>
              <a:cs typeface="ＭＳ Ｐゴシック" pitchFamily="-123" charset="-128"/>
            </a:endParaRPr>
          </a:p>
          <a:p>
            <a:pPr marL="171450" indent="-171450" defTabSz="462229">
              <a:spcBef>
                <a:spcPct val="0"/>
              </a:spcBef>
              <a:buFont typeface="Arial" panose="020B0604020202020204" pitchFamily="34" charset="0"/>
              <a:buChar char="•"/>
              <a:defRPr/>
            </a:pPr>
            <a:r>
              <a:rPr lang="en-US" sz="1100" b="0" i="0" kern="1200" dirty="0" smtClean="0">
                <a:solidFill>
                  <a:schemeClr val="tx1"/>
                </a:solidFill>
                <a:effectLst/>
                <a:latin typeface="+mn-lt"/>
                <a:ea typeface="ＭＳ Ｐゴシック" pitchFamily="-123" charset="-128"/>
                <a:cs typeface="ＭＳ Ｐゴシック" pitchFamily="-123" charset="-128"/>
              </a:rPr>
              <a:t>Cross-cutting </a:t>
            </a:r>
            <a:r>
              <a:rPr lang="en-US" sz="1100" b="0" i="0" kern="1200" baseline="0" dirty="0" smtClean="0">
                <a:solidFill>
                  <a:schemeClr val="tx1"/>
                </a:solidFill>
                <a:effectLst/>
                <a:latin typeface="+mn-lt"/>
                <a:ea typeface="ＭＳ Ｐゴシック" pitchFamily="-123" charset="-128"/>
                <a:cs typeface="ＭＳ Ｐゴシック" pitchFamily="-123" charset="-128"/>
              </a:rPr>
              <a:t>topics covered at the meeting included:</a:t>
            </a:r>
          </a:p>
          <a:p>
            <a:pPr marL="800100" lvl="1" indent="-342900">
              <a:buFont typeface="Arial" panose="020B0604020202020204" pitchFamily="34" charset="0"/>
              <a:buChar char="•"/>
            </a:pPr>
            <a:r>
              <a:rPr lang="en-US" sz="1100" b="0" dirty="0" smtClean="0">
                <a:solidFill>
                  <a:schemeClr val="tx1"/>
                </a:solidFill>
                <a:latin typeface="+mn-lt"/>
                <a:ea typeface="ヒラギノ角ゴ ProN W3" pitchFamily="-123" charset="-128"/>
                <a:cs typeface="ヒラギノ角ゴ ProN W3" pitchFamily="-123" charset="-128"/>
                <a:sym typeface="GillSans" charset="0"/>
              </a:rPr>
              <a:t>Emerging international environmental and policy strategies</a:t>
            </a:r>
          </a:p>
          <a:p>
            <a:pPr marL="800100" lvl="1" indent="-342900">
              <a:buFont typeface="Arial" panose="020B0604020202020204" pitchFamily="34" charset="0"/>
              <a:buChar char="•"/>
            </a:pPr>
            <a:r>
              <a:rPr lang="en-US" sz="1100" b="0" dirty="0" smtClean="0">
                <a:solidFill>
                  <a:schemeClr val="tx1"/>
                </a:solidFill>
                <a:latin typeface="+mn-lt"/>
                <a:ea typeface="ヒラギノ角ゴ ProN W3" pitchFamily="-123" charset="-128"/>
                <a:cs typeface="ヒラギノ角ゴ ProN W3" pitchFamily="-123" charset="-128"/>
                <a:sym typeface="GillSans" charset="0"/>
              </a:rPr>
              <a:t>Approaches to reduce health disparities and address inequities</a:t>
            </a:r>
          </a:p>
          <a:p>
            <a:pPr marL="800100" lvl="1" indent="-342900">
              <a:buFont typeface="Arial" panose="020B0604020202020204" pitchFamily="34" charset="0"/>
              <a:buChar char="•"/>
            </a:pPr>
            <a:r>
              <a:rPr lang="en-US" sz="1100" b="0" dirty="0" smtClean="0">
                <a:solidFill>
                  <a:schemeClr val="tx1"/>
                </a:solidFill>
                <a:latin typeface="+mn-lt"/>
                <a:ea typeface="ヒラギノ角ゴ ProN W3" pitchFamily="-123" charset="-128"/>
                <a:cs typeface="ヒラギノ角ゴ ProN W3" pitchFamily="-123" charset="-128"/>
                <a:sym typeface="GillSans" charset="0"/>
              </a:rPr>
              <a:t>Strategies to build demand around policies that improve health</a:t>
            </a:r>
          </a:p>
          <a:p>
            <a:pPr marL="800100" lvl="1" indent="-342900">
              <a:buFont typeface="Arial" panose="020B0604020202020204" pitchFamily="34" charset="0"/>
              <a:buChar char="•"/>
            </a:pPr>
            <a:r>
              <a:rPr lang="en-US" sz="1100" b="0" dirty="0" smtClean="0">
                <a:solidFill>
                  <a:schemeClr val="tx1"/>
                </a:solidFill>
                <a:latin typeface="+mn-lt"/>
                <a:ea typeface="ヒラギノ角ゴ ProN W3" pitchFamily="-123" charset="-128"/>
                <a:cs typeface="ヒラギノ角ゴ ProN W3" pitchFamily="-123" charset="-128"/>
                <a:sym typeface="GillSans" charset="0"/>
              </a:rPr>
              <a:t>Public health and business partnerships that foster health</a:t>
            </a:r>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F14665-BF6F-448A-AF38-0E8B95F9CE38}" type="slidenum">
              <a:rPr lang="en-US">
                <a:solidFill>
                  <a:prstClr val="black"/>
                </a:solidFill>
                <a:ea typeface="ＭＳ Ｐゴシック" pitchFamily="-123" charset="-128"/>
                <a:cs typeface="ＭＳ Ｐゴシック" pitchFamily="-123" charset="-128"/>
              </a:rPr>
              <a:pPr fontAlgn="base">
                <a:spcBef>
                  <a:spcPct val="0"/>
                </a:spcBef>
                <a:spcAft>
                  <a:spcPct val="0"/>
                </a:spcAft>
              </a:pPr>
              <a:t>29</a:t>
            </a:fld>
            <a:endParaRPr lang="en-US">
              <a:solidFill>
                <a:prstClr val="black"/>
              </a:solidFill>
              <a:ea typeface="ＭＳ Ｐゴシック" pitchFamily="-123" charset="-128"/>
              <a:cs typeface="ＭＳ Ｐゴシック" pitchFamily="-123" charset="-128"/>
            </a:endParaRPr>
          </a:p>
        </p:txBody>
      </p:sp>
    </p:spTree>
    <p:extLst>
      <p:ext uri="{BB962C8B-B14F-4D97-AF65-F5344CB8AC3E}">
        <p14:creationId xmlns:p14="http://schemas.microsoft.com/office/powerpoint/2010/main" val="2176939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defTabSz="462229">
              <a:spcBef>
                <a:spcPct val="0"/>
              </a:spcBef>
              <a:buFont typeface="Arial" panose="020B0604020202020204" pitchFamily="34" charset="0"/>
              <a:buChar char="•"/>
              <a:defRPr/>
            </a:pPr>
            <a:r>
              <a:rPr lang="en-US" sz="1100" dirty="0" smtClean="0">
                <a:latin typeface="+mn-lt"/>
              </a:rPr>
              <a:t>The meeting resulted in several key insights</a:t>
            </a:r>
            <a:r>
              <a:rPr lang="en-US" sz="1100" baseline="0" dirty="0" smtClean="0">
                <a:latin typeface="+mn-lt"/>
              </a:rPr>
              <a:t> including:</a:t>
            </a:r>
          </a:p>
          <a:p>
            <a:pPr marL="628650" lvl="1" indent="-171450">
              <a:buFont typeface="Arial" panose="020B0604020202020204" pitchFamily="34" charset="0"/>
              <a:buChar char="•"/>
            </a:pPr>
            <a:r>
              <a:rPr lang="en-US" sz="1100" b="1" dirty="0" smtClean="0">
                <a:solidFill>
                  <a:schemeClr val="tx1"/>
                </a:solidFill>
                <a:latin typeface="+mn-lt"/>
                <a:ea typeface="ヒラギノ角ゴ ProN W3" pitchFamily="-123" charset="-128"/>
                <a:cs typeface="ヒラギノ角ゴ ProN W3" pitchFamily="-123" charset="-128"/>
                <a:sym typeface="GillSans" charset="0"/>
              </a:rPr>
              <a:t>Changing the paradigm from individual responsibility to common good</a:t>
            </a:r>
            <a:br>
              <a:rPr lang="en-US" sz="1100" b="1" dirty="0" smtClean="0">
                <a:solidFill>
                  <a:schemeClr val="tx1"/>
                </a:solidFill>
                <a:latin typeface="+mn-lt"/>
                <a:ea typeface="ヒラギノ角ゴ ProN W3" pitchFamily="-123" charset="-128"/>
                <a:cs typeface="ヒラギノ角ゴ ProN W3" pitchFamily="-123" charset="-128"/>
                <a:sym typeface="GillSans" charset="0"/>
              </a:rPr>
            </a:br>
            <a:r>
              <a:rPr lang="en-US" sz="1100" dirty="0" smtClean="0">
                <a:solidFill>
                  <a:schemeClr val="tx1"/>
                </a:solidFill>
                <a:latin typeface="+mn-lt"/>
                <a:ea typeface="ヒラギノ角ゴ ProN W3" pitchFamily="-123" charset="-128"/>
                <a:cs typeface="ヒラギノ角ゴ ProN W3" pitchFamily="-123" charset="-128"/>
                <a:sym typeface="GillSans" charset="0"/>
              </a:rPr>
              <a:t>Many countries view health as a human right, providing a mandate for action and broad thinking about programs and interventions.</a:t>
            </a:r>
          </a:p>
          <a:p>
            <a:pPr marL="628650" lvl="1" indent="-171450">
              <a:buFont typeface="Arial" panose="020B0604020202020204" pitchFamily="34" charset="0"/>
              <a:buChar char="•"/>
            </a:pPr>
            <a:r>
              <a:rPr lang="en-US" sz="1100" b="1" dirty="0" smtClean="0">
                <a:solidFill>
                  <a:schemeClr val="tx1"/>
                </a:solidFill>
                <a:latin typeface="+mn-lt"/>
                <a:ea typeface="ヒラギノ角ゴ ProN W3" pitchFamily="-123" charset="-128"/>
                <a:cs typeface="ヒラギノ角ゴ ProN W3" pitchFamily="-123" charset="-128"/>
                <a:sym typeface="GillSans" charset="0"/>
              </a:rPr>
              <a:t>The importance of thinking big and thinking differently</a:t>
            </a:r>
            <a:br>
              <a:rPr lang="en-US" sz="1100" b="1" dirty="0" smtClean="0">
                <a:solidFill>
                  <a:schemeClr val="tx1"/>
                </a:solidFill>
                <a:latin typeface="+mn-lt"/>
                <a:ea typeface="ヒラギノ角ゴ ProN W3" pitchFamily="-123" charset="-128"/>
                <a:cs typeface="ヒラギノ角ゴ ProN W3" pitchFamily="-123" charset="-128"/>
                <a:sym typeface="GillSans" charset="0"/>
              </a:rPr>
            </a:br>
            <a:r>
              <a:rPr lang="en-US" sz="1100" dirty="0" smtClean="0">
                <a:solidFill>
                  <a:schemeClr val="tx1"/>
                </a:solidFill>
                <a:latin typeface="+mn-lt"/>
                <a:ea typeface="ヒラギノ角ゴ ProN W3" pitchFamily="-123" charset="-128"/>
                <a:cs typeface="ヒラギノ角ゴ ProN W3" pitchFamily="-123" charset="-128"/>
                <a:sym typeface="GillSans" charset="0"/>
              </a:rPr>
              <a:t>Broad, systems thinking that takes a long-term view is needed.</a:t>
            </a:r>
          </a:p>
          <a:p>
            <a:pPr marL="628650" lvl="1" indent="-171450">
              <a:buFont typeface="Arial" panose="020B0604020202020204" pitchFamily="34" charset="0"/>
              <a:buChar char="•"/>
            </a:pPr>
            <a:r>
              <a:rPr lang="en-US" sz="1100" b="1" dirty="0" smtClean="0">
                <a:solidFill>
                  <a:schemeClr val="tx1"/>
                </a:solidFill>
                <a:latin typeface="+mn-lt"/>
                <a:ea typeface="ヒラギノ角ゴ ProN W3" pitchFamily="-123" charset="-128"/>
                <a:cs typeface="ヒラギノ角ゴ ProN W3" pitchFamily="-123" charset="-128"/>
                <a:sym typeface="GillSans" charset="0"/>
              </a:rPr>
              <a:t>Communicating with and learning from others are the touchstones of progress</a:t>
            </a:r>
            <a:br>
              <a:rPr lang="en-US" sz="1100" b="1" dirty="0" smtClean="0">
                <a:solidFill>
                  <a:schemeClr val="tx1"/>
                </a:solidFill>
                <a:latin typeface="+mn-lt"/>
                <a:ea typeface="ヒラギノ角ゴ ProN W3" pitchFamily="-123" charset="-128"/>
                <a:cs typeface="ヒラギノ角ゴ ProN W3" pitchFamily="-123" charset="-128"/>
                <a:sym typeface="GillSans" charset="0"/>
              </a:rPr>
            </a:br>
            <a:r>
              <a:rPr lang="en-US" sz="1100" b="0" dirty="0" smtClean="0">
                <a:solidFill>
                  <a:schemeClr val="tx1"/>
                </a:solidFill>
                <a:latin typeface="+mn-lt"/>
                <a:ea typeface="ヒラギノ角ゴ ProN W3" pitchFamily="-123" charset="-128"/>
                <a:cs typeface="ヒラギノ角ゴ ProN W3" pitchFamily="-123" charset="-128"/>
                <a:sym typeface="GillSans" charset="0"/>
              </a:rPr>
              <a:t>The field can learn a lot from other fields</a:t>
            </a:r>
            <a:r>
              <a:rPr lang="en-US" sz="1100" b="0" baseline="0" dirty="0" smtClean="0">
                <a:solidFill>
                  <a:schemeClr val="tx1"/>
                </a:solidFill>
                <a:latin typeface="+mn-lt"/>
                <a:ea typeface="ヒラギノ角ゴ ProN W3" pitchFamily="-123" charset="-128"/>
                <a:cs typeface="ヒラギノ角ゴ ProN W3" pitchFamily="-123" charset="-128"/>
                <a:sym typeface="GillSans" charset="0"/>
              </a:rPr>
              <a:t> and</a:t>
            </a:r>
            <a:r>
              <a:rPr lang="en-US" sz="1100" b="0" dirty="0" smtClean="0">
                <a:solidFill>
                  <a:schemeClr val="tx1"/>
                </a:solidFill>
                <a:latin typeface="+mn-lt"/>
                <a:ea typeface="ヒラギノ角ゴ ProN W3" pitchFamily="-123" charset="-128"/>
                <a:cs typeface="ヒラギノ角ゴ ProN W3" pitchFamily="-123" charset="-128"/>
                <a:sym typeface="GillSans" charset="0"/>
              </a:rPr>
              <a:t> countries. Building connections is essential to better understand problems and identify solutions.</a:t>
            </a:r>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F14665-BF6F-448A-AF38-0E8B95F9CE38}" type="slidenum">
              <a:rPr lang="en-US">
                <a:solidFill>
                  <a:prstClr val="black"/>
                </a:solidFill>
                <a:ea typeface="ＭＳ Ｐゴシック" pitchFamily="-123" charset="-128"/>
                <a:cs typeface="ＭＳ Ｐゴシック" pitchFamily="-123" charset="-128"/>
              </a:rPr>
              <a:pPr fontAlgn="base">
                <a:spcBef>
                  <a:spcPct val="0"/>
                </a:spcBef>
                <a:spcAft>
                  <a:spcPct val="0"/>
                </a:spcAft>
              </a:pPr>
              <a:t>30</a:t>
            </a:fld>
            <a:endParaRPr lang="en-US">
              <a:solidFill>
                <a:prstClr val="black"/>
              </a:solidFill>
              <a:ea typeface="ＭＳ Ｐゴシック" pitchFamily="-123" charset="-128"/>
              <a:cs typeface="ＭＳ Ｐゴシック" pitchFamily="-123" charset="-128"/>
            </a:endParaRPr>
          </a:p>
        </p:txBody>
      </p:sp>
    </p:spTree>
    <p:extLst>
      <p:ext uri="{BB962C8B-B14F-4D97-AF65-F5344CB8AC3E}">
        <p14:creationId xmlns:p14="http://schemas.microsoft.com/office/powerpoint/2010/main" val="3259867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32</a:t>
            </a:fld>
            <a:endParaRPr lang="en-US"/>
          </a:p>
        </p:txBody>
      </p:sp>
    </p:spTree>
    <p:extLst>
      <p:ext uri="{BB962C8B-B14F-4D97-AF65-F5344CB8AC3E}">
        <p14:creationId xmlns:p14="http://schemas.microsoft.com/office/powerpoint/2010/main" val="1901100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ＭＳ Ｐゴシック" pitchFamily="-123" charset="-128"/>
                <a:cs typeface="ＭＳ Ｐゴシック" pitchFamily="-123" charset="-128"/>
              </a:rPr>
              <a:t>Though after 30 years of increases in childhood obesity, we’re seeing signs of a turnaround.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ＭＳ Ｐゴシック" pitchFamily="-123" charset="-128"/>
                <a:cs typeface="ＭＳ Ｐゴシック" pitchFamily="-123" charset="-128"/>
              </a:rPr>
              <a:t>We’re seeing declines in some areas,</a:t>
            </a:r>
            <a:r>
              <a:rPr lang="en-US" sz="1200" kern="1200" baseline="0" dirty="0" smtClean="0">
                <a:solidFill>
                  <a:schemeClr val="tx1"/>
                </a:solidFill>
                <a:effectLst/>
                <a:latin typeface="+mn-lt"/>
                <a:ea typeface="ＭＳ Ｐゴシック" pitchFamily="-123" charset="-128"/>
                <a:cs typeface="ＭＳ Ｐゴシック" pitchFamily="-123" charset="-128"/>
              </a:rPr>
              <a:t> b</a:t>
            </a:r>
            <a:r>
              <a:rPr lang="en-US" sz="1200" kern="1200" dirty="0" smtClean="0">
                <a:solidFill>
                  <a:schemeClr val="tx1"/>
                </a:solidFill>
                <a:effectLst/>
                <a:latin typeface="+mn-lt"/>
                <a:ea typeface="ＭＳ Ｐゴシック" pitchFamily="-123" charset="-128"/>
                <a:cs typeface="ＭＳ Ｐゴシック" pitchFamily="-123" charset="-128"/>
              </a:rPr>
              <a:t>ut the declines are</a:t>
            </a:r>
            <a:r>
              <a:rPr lang="en-US" sz="1200" kern="1200" baseline="0" dirty="0" smtClean="0">
                <a:solidFill>
                  <a:schemeClr val="tx1"/>
                </a:solidFill>
                <a:effectLst/>
                <a:latin typeface="+mn-lt"/>
                <a:ea typeface="ＭＳ Ｐゴシック" pitchFamily="-123" charset="-128"/>
                <a:cs typeface="ＭＳ Ｐゴシック" pitchFamily="-123" charset="-128"/>
              </a:rPr>
              <a:t> no</a:t>
            </a:r>
            <a:r>
              <a:rPr lang="en-US" sz="1200" kern="1200" dirty="0" smtClean="0">
                <a:solidFill>
                  <a:schemeClr val="tx1"/>
                </a:solidFill>
                <a:effectLst/>
                <a:latin typeface="+mn-lt"/>
                <a:ea typeface="ＭＳ Ｐゴシック" pitchFamily="-123" charset="-128"/>
                <a:cs typeface="ＭＳ Ｐゴシック" pitchFamily="-123" charset="-128"/>
              </a:rPr>
              <a:t>t equal across groups and in some cases there may be increasing disparities.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5E40AB2-381D-41F4-BCE1-2EF11970A82E}" type="slidenum">
              <a:rPr lang="en-US" smtClean="0"/>
              <a:t>4</a:t>
            </a:fld>
            <a:endParaRPr lang="en-US"/>
          </a:p>
        </p:txBody>
      </p:sp>
    </p:spTree>
    <p:extLst>
      <p:ext uri="{BB962C8B-B14F-4D97-AF65-F5344CB8AC3E}">
        <p14:creationId xmlns:p14="http://schemas.microsoft.com/office/powerpoint/2010/main" val="3415740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171450" indent="-171450">
              <a:buFont typeface="Arial" panose="020B0604020202020204" pitchFamily="34" charset="0"/>
              <a:buChar char="•"/>
            </a:pPr>
            <a:r>
              <a:rPr lang="en-US" sz="1100" dirty="0" smtClean="0">
                <a:latin typeface="+mn-lt"/>
              </a:rPr>
              <a:t>We </a:t>
            </a:r>
            <a:r>
              <a:rPr lang="en-US" sz="1100" dirty="0" smtClean="0">
                <a:latin typeface="+mn-lt"/>
              </a:rPr>
              <a:t>hope </a:t>
            </a:r>
            <a:r>
              <a:rPr lang="en-US" sz="1100" dirty="0" smtClean="0">
                <a:latin typeface="+mn-lt"/>
              </a:rPr>
              <a:t>you will connect with us online by visiting our website (www.nccor.org) and blog,</a:t>
            </a:r>
            <a:r>
              <a:rPr lang="en-US" sz="1100" baseline="0" dirty="0" smtClean="0">
                <a:latin typeface="+mn-lt"/>
              </a:rPr>
              <a:t> signing up for our </a:t>
            </a:r>
            <a:r>
              <a:rPr lang="en-US" sz="1100" baseline="0" dirty="0" smtClean="0">
                <a:latin typeface="+mn-lt"/>
              </a:rPr>
              <a:t>e-Newsletter</a:t>
            </a:r>
            <a:r>
              <a:rPr lang="en-US" sz="1100" baseline="0" dirty="0" smtClean="0">
                <a:latin typeface="+mn-lt"/>
              </a:rPr>
              <a:t>, and following us on LinkedIn and Twitter. </a:t>
            </a:r>
            <a:endParaRPr lang="en-US" dirty="0" smtClean="0"/>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F14665-BF6F-448A-AF38-0E8B95F9CE38}" type="slidenum">
              <a:rPr lang="en-US">
                <a:ea typeface="ＭＳ Ｐゴシック" pitchFamily="-123" charset="-128"/>
                <a:cs typeface="ＭＳ Ｐゴシック" pitchFamily="-123" charset="-128"/>
              </a:rPr>
              <a:pPr fontAlgn="base">
                <a:spcBef>
                  <a:spcPct val="0"/>
                </a:spcBef>
                <a:spcAft>
                  <a:spcPct val="0"/>
                </a:spcAft>
              </a:pPr>
              <a:t>33</a:t>
            </a:fld>
            <a:endParaRPr lang="en-US">
              <a:ea typeface="ＭＳ Ｐゴシック" pitchFamily="-123" charset="-128"/>
              <a:cs typeface="ＭＳ Ｐゴシック" pitchFamily="-123" charset="-128"/>
            </a:endParaRPr>
          </a:p>
        </p:txBody>
      </p:sp>
    </p:spTree>
    <p:extLst>
      <p:ext uri="{BB962C8B-B14F-4D97-AF65-F5344CB8AC3E}">
        <p14:creationId xmlns:p14="http://schemas.microsoft.com/office/powerpoint/2010/main" val="93342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t>NCCOR wants to build on the momentum brought on by the declines and ultimately reverse the childhood obesity epidemic.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t>To do this,</a:t>
            </a:r>
            <a:r>
              <a:rPr lang="en-US" sz="1100" baseline="0" dirty="0" smtClean="0"/>
              <a:t> we need evidence.</a:t>
            </a:r>
            <a:endParaRPr lang="en-US" sz="1100" dirty="0" smtClean="0"/>
          </a:p>
        </p:txBody>
      </p:sp>
      <p:sp>
        <p:nvSpPr>
          <p:cNvPr id="4" name="Slide Number Placeholder 3"/>
          <p:cNvSpPr>
            <a:spLocks noGrp="1"/>
          </p:cNvSpPr>
          <p:nvPr>
            <p:ph type="sldNum" sz="quarter" idx="10"/>
          </p:nvPr>
        </p:nvSpPr>
        <p:spPr/>
        <p:txBody>
          <a:bodyPr/>
          <a:lstStyle/>
          <a:p>
            <a:fld id="{15E40AB2-381D-41F4-BCE1-2EF11970A82E}" type="slidenum">
              <a:rPr lang="en-US" smtClean="0"/>
              <a:t>5</a:t>
            </a:fld>
            <a:endParaRPr lang="en-US"/>
          </a:p>
        </p:txBody>
      </p:sp>
    </p:spTree>
    <p:extLst>
      <p:ext uri="{BB962C8B-B14F-4D97-AF65-F5344CB8AC3E}">
        <p14:creationId xmlns:p14="http://schemas.microsoft.com/office/powerpoint/2010/main" val="3743319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kern="1200" dirty="0" smtClean="0">
                <a:solidFill>
                  <a:schemeClr val="tx1"/>
                </a:solidFill>
                <a:effectLst/>
                <a:latin typeface="+mn-lt"/>
                <a:ea typeface="ＭＳ Ｐゴシック" pitchFamily="-123" charset="-128"/>
                <a:cs typeface="ＭＳ Ｐゴシック" pitchFamily="-123" charset="-128"/>
              </a:rPr>
              <a:t>NCCOR includes four of the largest funders of childhood obesity research.</a:t>
            </a:r>
            <a:r>
              <a:rPr lang="en-US" sz="1100" kern="1200" baseline="0" dirty="0" smtClean="0">
                <a:solidFill>
                  <a:schemeClr val="tx1"/>
                </a:solidFill>
                <a:effectLst/>
                <a:latin typeface="+mn-lt"/>
                <a:ea typeface="ＭＳ Ｐゴシック" pitchFamily="-123" charset="-128"/>
                <a:cs typeface="ＭＳ Ｐゴシック" pitchFamily="-123" charset="-128"/>
              </a:rPr>
              <a:t> </a:t>
            </a:r>
          </a:p>
          <a:p>
            <a:endParaRPr lang="en-US" dirty="0"/>
          </a:p>
        </p:txBody>
      </p:sp>
      <p:sp>
        <p:nvSpPr>
          <p:cNvPr id="4" name="Slide Number Placeholder 3"/>
          <p:cNvSpPr>
            <a:spLocks noGrp="1"/>
          </p:cNvSpPr>
          <p:nvPr>
            <p:ph type="sldNum" sz="quarter" idx="10"/>
          </p:nvPr>
        </p:nvSpPr>
        <p:spPr/>
        <p:txBody>
          <a:bodyPr/>
          <a:lstStyle/>
          <a:p>
            <a:fld id="{15E40AB2-381D-41F4-BCE1-2EF11970A82E}" type="slidenum">
              <a:rPr lang="en-US" smtClean="0"/>
              <a:t>6</a:t>
            </a:fld>
            <a:endParaRPr lang="en-US"/>
          </a:p>
        </p:txBody>
      </p:sp>
    </p:spTree>
    <p:extLst>
      <p:ext uri="{BB962C8B-B14F-4D97-AF65-F5344CB8AC3E}">
        <p14:creationId xmlns:p14="http://schemas.microsoft.com/office/powerpoint/2010/main" val="1600452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7</a:t>
            </a:fld>
            <a:endParaRPr lang="en-US"/>
          </a:p>
        </p:txBody>
      </p:sp>
    </p:spTree>
    <p:extLst>
      <p:ext uri="{BB962C8B-B14F-4D97-AF65-F5344CB8AC3E}">
        <p14:creationId xmlns:p14="http://schemas.microsoft.com/office/powerpoint/2010/main" val="2548143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b="0" i="0" kern="1200" dirty="0" smtClean="0">
                <a:solidFill>
                  <a:schemeClr val="tx1"/>
                </a:solidFill>
                <a:effectLst/>
                <a:latin typeface="+mn-lt"/>
                <a:ea typeface="ＭＳ Ｐゴシック" pitchFamily="-123" charset="-128"/>
                <a:cs typeface="ＭＳ Ｐゴシック" pitchFamily="-123" charset="-128"/>
              </a:rPr>
              <a:t>These leading national organizations work in tandem to:</a:t>
            </a:r>
          </a:p>
          <a:p>
            <a:pPr marL="628650" marR="0" lvl="1"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b="0" i="0" kern="1200" dirty="0" smtClean="0">
                <a:solidFill>
                  <a:schemeClr val="tx1"/>
                </a:solidFill>
                <a:effectLst/>
                <a:latin typeface="+mn-lt"/>
                <a:ea typeface="ＭＳ Ｐゴシック" pitchFamily="-123" charset="-128"/>
                <a:cs typeface="ＭＳ Ｐゴシック" pitchFamily="-123" charset="-128"/>
              </a:rPr>
              <a:t>Manage projects and reach common goals; </a:t>
            </a:r>
          </a:p>
          <a:p>
            <a:pPr marL="628650" marR="0" lvl="1"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b="0" i="0" kern="1200" dirty="0" smtClean="0">
                <a:solidFill>
                  <a:schemeClr val="tx1"/>
                </a:solidFill>
                <a:effectLst/>
                <a:latin typeface="+mn-lt"/>
                <a:ea typeface="ＭＳ Ｐゴシック" pitchFamily="-123" charset="-128"/>
                <a:cs typeface="ＭＳ Ｐゴシック" pitchFamily="-123" charset="-128"/>
              </a:rPr>
              <a:t>Combine funding to make the most of available resources; and </a:t>
            </a:r>
          </a:p>
          <a:p>
            <a:pPr marL="628650" marR="0" lvl="1"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b="0" i="0" kern="1200" dirty="0" smtClean="0">
                <a:solidFill>
                  <a:schemeClr val="tx1"/>
                </a:solidFill>
                <a:effectLst/>
                <a:latin typeface="+mn-lt"/>
                <a:ea typeface="ＭＳ Ｐゴシック" pitchFamily="-123" charset="-128"/>
                <a:cs typeface="ＭＳ Ｐゴシック" pitchFamily="-123" charset="-128"/>
              </a:rPr>
              <a:t>Share insights and expertise to strengthen research.</a:t>
            </a:r>
            <a:endParaRPr lang="en-US" sz="1100" dirty="0" smtClean="0"/>
          </a:p>
          <a:p>
            <a:pPr marL="171450" indent="-171450">
              <a:buFont typeface="Arial" panose="020B0604020202020204" pitchFamily="34" charset="0"/>
              <a:buChar char="•"/>
            </a:pPr>
            <a:r>
              <a:rPr lang="en-US" sz="1100" kern="1200" baseline="0" dirty="0" smtClean="0">
                <a:solidFill>
                  <a:schemeClr val="tx1"/>
                </a:solidFill>
                <a:effectLst/>
                <a:latin typeface="+mn-lt"/>
                <a:ea typeface="ＭＳ Ｐゴシック" pitchFamily="-123" charset="-128"/>
                <a:cs typeface="ＭＳ Ｐゴシック" pitchFamily="-123" charset="-128"/>
              </a:rPr>
              <a:t>Importantly, this collaborative model offers the unique ability for joint strategic planning that is flexible, responsive, and quick to action. </a:t>
            </a:r>
            <a:endParaRPr lang="en-US" sz="1100" kern="1200" dirty="0" smtClean="0">
              <a:solidFill>
                <a:schemeClr val="tx1"/>
              </a:solidFill>
              <a:effectLst/>
              <a:latin typeface="+mn-lt"/>
              <a:ea typeface="ＭＳ Ｐゴシック" pitchFamily="-123" charset="-128"/>
              <a:cs typeface="ＭＳ Ｐゴシック" pitchFamily="-123" charset="-128"/>
            </a:endParaRPr>
          </a:p>
          <a:p>
            <a:pPr marL="171450" marR="0"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kern="1200" dirty="0" smtClean="0">
                <a:solidFill>
                  <a:schemeClr val="tx1"/>
                </a:solidFill>
                <a:effectLst/>
                <a:latin typeface="+mn-lt"/>
                <a:ea typeface="ＭＳ Ｐゴシック" pitchFamily="-123" charset="-128"/>
                <a:cs typeface="ＭＳ Ｐゴシック" pitchFamily="-123" charset="-128"/>
              </a:rPr>
              <a:t>Through this model, NCCOR</a:t>
            </a:r>
            <a:r>
              <a:rPr lang="en-US" sz="1100" kern="1200" baseline="0" dirty="0" smtClean="0">
                <a:solidFill>
                  <a:schemeClr val="tx1"/>
                </a:solidFill>
                <a:effectLst/>
                <a:latin typeface="+mn-lt"/>
                <a:ea typeface="ＭＳ Ｐゴシック" pitchFamily="-123" charset="-128"/>
                <a:cs typeface="ＭＳ Ｐゴシック" pitchFamily="-123" charset="-128"/>
              </a:rPr>
              <a:t> focuses on :</a:t>
            </a:r>
          </a:p>
          <a:p>
            <a:pPr marL="628650" marR="0" lvl="1"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kern="1200" dirty="0" smtClean="0">
                <a:solidFill>
                  <a:schemeClr val="tx1"/>
                </a:solidFill>
                <a:effectLst/>
                <a:latin typeface="+mn-lt"/>
                <a:ea typeface="ＭＳ Ｐゴシック" pitchFamily="-123" charset="-128"/>
                <a:cs typeface="ＭＳ Ｐゴシック" pitchFamily="-123" charset="-128"/>
              </a:rPr>
              <a:t>Building the knowledge-base through research, evaluation, and surveillance;</a:t>
            </a:r>
          </a:p>
          <a:p>
            <a:pPr marL="628650" marR="0" lvl="1"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kern="1200" dirty="0" smtClean="0">
                <a:solidFill>
                  <a:schemeClr val="tx1"/>
                </a:solidFill>
                <a:effectLst/>
                <a:latin typeface="+mn-lt"/>
                <a:ea typeface="ＭＳ Ｐゴシック" pitchFamily="-123" charset="-128"/>
                <a:cs typeface="ＭＳ Ｐゴシック" pitchFamily="-123" charset="-128"/>
              </a:rPr>
              <a:t>Spurring action with tools that support scientists</a:t>
            </a:r>
            <a:r>
              <a:rPr lang="en-US" sz="1100" kern="1200" baseline="0" dirty="0" smtClean="0">
                <a:solidFill>
                  <a:schemeClr val="tx1"/>
                </a:solidFill>
                <a:effectLst/>
                <a:latin typeface="+mn-lt"/>
                <a:ea typeface="ＭＳ Ｐゴシック" pitchFamily="-123" charset="-128"/>
                <a:cs typeface="ＭＳ Ｐゴシック" pitchFamily="-123" charset="-128"/>
              </a:rPr>
              <a:t> in their work; and </a:t>
            </a:r>
          </a:p>
          <a:p>
            <a:pPr marL="628650" marR="0" lvl="1" indent="-171450" algn="l" defTabSz="4572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100" kern="1200" dirty="0" smtClean="0">
                <a:solidFill>
                  <a:schemeClr val="tx1"/>
                </a:solidFill>
                <a:effectLst/>
                <a:latin typeface="+mn-lt"/>
                <a:ea typeface="ＭＳ Ｐゴシック" pitchFamily="-123" charset="-128"/>
                <a:cs typeface="ＭＳ Ｐゴシック" pitchFamily="-123" charset="-128"/>
              </a:rPr>
              <a:t>Creating synergies with non-health initiatives.</a:t>
            </a:r>
          </a:p>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9</a:t>
            </a:fld>
            <a:endParaRPr lang="en-US"/>
          </a:p>
        </p:txBody>
      </p:sp>
    </p:spTree>
    <p:extLst>
      <p:ext uri="{BB962C8B-B14F-4D97-AF65-F5344CB8AC3E}">
        <p14:creationId xmlns:p14="http://schemas.microsoft.com/office/powerpoint/2010/main" val="2773980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How</a:t>
            </a:r>
            <a:r>
              <a:rPr lang="en-US" baseline="0" dirty="0" smtClean="0"/>
              <a:t> do we make progress?</a:t>
            </a:r>
          </a:p>
          <a:p>
            <a:pPr marL="171450" indent="-171450">
              <a:buFont typeface="Arial" panose="020B0604020202020204" pitchFamily="34" charset="0"/>
              <a:buChar char="•"/>
            </a:pPr>
            <a:r>
              <a:rPr lang="en-US" baseline="0" dirty="0" smtClean="0"/>
              <a:t>NCCOR’s funders contribute four types of capital in flexible combination to carry out projects that have an impact.</a:t>
            </a:r>
            <a:endParaRPr lang="en-US" dirty="0"/>
          </a:p>
        </p:txBody>
      </p:sp>
      <p:sp>
        <p:nvSpPr>
          <p:cNvPr id="4" name="Slide Number Placeholder 3"/>
          <p:cNvSpPr>
            <a:spLocks noGrp="1"/>
          </p:cNvSpPr>
          <p:nvPr>
            <p:ph type="sldNum" sz="quarter" idx="10"/>
          </p:nvPr>
        </p:nvSpPr>
        <p:spPr/>
        <p:txBody>
          <a:bodyPr/>
          <a:lstStyle/>
          <a:p>
            <a:fld id="{15E40AB2-381D-41F4-BCE1-2EF11970A82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78282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 are the four</a:t>
            </a:r>
            <a:r>
              <a:rPr lang="en-US" baseline="0" dirty="0" smtClean="0"/>
              <a:t> types of capital I’m referring to—Intellectual, managerial, and financial. And social capital, the relationships, cooperation, and trust we’ve established, serves as the base.</a:t>
            </a:r>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11</a:t>
            </a:fld>
            <a:endParaRPr lang="en-US"/>
          </a:p>
        </p:txBody>
      </p:sp>
    </p:spTree>
    <p:extLst>
      <p:ext uri="{BB962C8B-B14F-4D97-AF65-F5344CB8AC3E}">
        <p14:creationId xmlns:p14="http://schemas.microsoft.com/office/powerpoint/2010/main" val="383280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solidFill>
                  <a:srgbClr val="0F8198"/>
                </a:solidFill>
                <a:latin typeface="Calibri"/>
                <a:cs typeface="Calibri"/>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1">
                <a:solidFill>
                  <a:srgbClr val="A9A79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Slide Number Placeholder 5"/>
          <p:cNvSpPr>
            <a:spLocks noGrp="1"/>
          </p:cNvSpPr>
          <p:nvPr>
            <p:ph type="sldNum" sz="quarter" idx="4"/>
          </p:nvPr>
        </p:nvSpPr>
        <p:spPr>
          <a:xfrm>
            <a:off x="-1578241" y="6325374"/>
            <a:ext cx="2133600" cy="365125"/>
          </a:xfrm>
          <a:prstGeom prst="rect">
            <a:avLst/>
          </a:prstGeom>
        </p:spPr>
        <p:txBody>
          <a:bodyPr vert="horz" lIns="91440" tIns="45720" rIns="91440" bIns="45720" rtlCol="0" anchor="ctr"/>
          <a:lstStyle>
            <a:lvl1pPr algn="r">
              <a:defRPr sz="1000">
                <a:solidFill>
                  <a:srgbClr val="A9A796"/>
                </a:solidFill>
              </a:defRPr>
            </a:lvl1pPr>
          </a:lstStyle>
          <a:p>
            <a:fld id="{76FFBDDB-93BF-C043-A9C6-21FAC96D5BC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C643AE-2D21-454B-8B80-575AAA27D75D}" type="datetimeFigureOut">
              <a:rPr lang="en-US" smtClean="0"/>
              <a:pPr/>
              <a:t>4/16/2015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6FFBDDB-93BF-C043-A9C6-21FAC96D5BC5}"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0C643AE-2D21-454B-8B80-575AAA27D75D}" type="datetimeFigureOut">
              <a:rPr lang="en-US" smtClean="0"/>
              <a:pPr/>
              <a:t>4/16/2015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6FFBDDB-93BF-C043-A9C6-21FAC96D5BC5}"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40D42C-3AAE-477A-AFA2-54EA9784FE76}" type="datetimeFigureOut">
              <a:rPr lang="en-US" smtClean="0">
                <a:solidFill>
                  <a:prstClr val="black">
                    <a:tint val="75000"/>
                  </a:prstClr>
                </a:solidFill>
              </a:rPr>
              <a:pPr/>
              <a:t>4/16/2015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18BEDB-AAC6-461A-8529-3FC57AA7A2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783423"/>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40D42C-3AAE-477A-AFA2-54EA9784FE76}" type="datetimeFigureOut">
              <a:rPr lang="en-US" smtClean="0">
                <a:solidFill>
                  <a:prstClr val="black">
                    <a:tint val="75000"/>
                  </a:prstClr>
                </a:solidFill>
              </a:rPr>
              <a:pPr/>
              <a:t>4/16/2015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18BEDB-AAC6-461A-8529-3FC57AA7A2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611422"/>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40D42C-3AAE-477A-AFA2-54EA9784FE76}" type="datetimeFigureOut">
              <a:rPr lang="en-US" smtClean="0">
                <a:solidFill>
                  <a:prstClr val="black">
                    <a:tint val="75000"/>
                  </a:prstClr>
                </a:solidFill>
              </a:rPr>
              <a:pPr/>
              <a:t>4/16/2015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18BEDB-AAC6-461A-8529-3FC57AA7A2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0686"/>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40D42C-3AAE-477A-AFA2-54EA9784FE76}" type="datetimeFigureOut">
              <a:rPr lang="en-US" smtClean="0">
                <a:solidFill>
                  <a:prstClr val="black">
                    <a:tint val="75000"/>
                  </a:prstClr>
                </a:solidFill>
              </a:rPr>
              <a:pPr/>
              <a:t>4/16/2015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18BEDB-AAC6-461A-8529-3FC57AA7A2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77095"/>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40D42C-3AAE-477A-AFA2-54EA9784FE76}" type="datetimeFigureOut">
              <a:rPr lang="en-US" smtClean="0">
                <a:solidFill>
                  <a:prstClr val="black">
                    <a:tint val="75000"/>
                  </a:prstClr>
                </a:solidFill>
              </a:rPr>
              <a:pPr/>
              <a:t>4/16/2015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18BEDB-AAC6-461A-8529-3FC57AA7A2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310247"/>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40D42C-3AAE-477A-AFA2-54EA9784FE76}" type="datetimeFigureOut">
              <a:rPr lang="en-US" smtClean="0">
                <a:solidFill>
                  <a:prstClr val="black">
                    <a:tint val="75000"/>
                  </a:prstClr>
                </a:solidFill>
              </a:rPr>
              <a:pPr/>
              <a:t>4/16/2015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18BEDB-AAC6-461A-8529-3FC57AA7A2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515460"/>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40D42C-3AAE-477A-AFA2-54EA9784FE76}" type="datetimeFigureOut">
              <a:rPr lang="en-US" smtClean="0">
                <a:solidFill>
                  <a:prstClr val="black">
                    <a:tint val="75000"/>
                  </a:prstClr>
                </a:solidFill>
              </a:rPr>
              <a:pPr/>
              <a:t>4/16/2015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18BEDB-AAC6-461A-8529-3FC57AA7A2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674203"/>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40D42C-3AAE-477A-AFA2-54EA9784FE76}" type="datetimeFigureOut">
              <a:rPr lang="en-US" smtClean="0">
                <a:solidFill>
                  <a:prstClr val="black">
                    <a:tint val="75000"/>
                  </a:prstClr>
                </a:solidFill>
              </a:rPr>
              <a:pPr/>
              <a:t>4/16/2015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18BEDB-AAC6-461A-8529-3FC57AA7A2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45012"/>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b="0">
                <a:solidFill>
                  <a:srgbClr val="0F819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buClr>
                <a:srgbClr val="C42E26"/>
              </a:buClr>
              <a:defRPr>
                <a:solidFill>
                  <a:schemeClr val="tx1">
                    <a:lumMod val="85000"/>
                    <a:lumOff val="15000"/>
                  </a:schemeClr>
                </a:solidFill>
              </a:defRPr>
            </a:lvl1pPr>
            <a:lvl2pPr>
              <a:buClr>
                <a:srgbClr val="C42E26"/>
              </a:buClr>
              <a:buSzPct val="100000"/>
              <a:buFont typeface="Wingdings" charset="2"/>
              <a:buChar cha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a:off x="457200" y="1083733"/>
            <a:ext cx="8229600" cy="1588"/>
          </a:xfrm>
          <a:prstGeom prst="line">
            <a:avLst/>
          </a:prstGeom>
          <a:ln w="19050" cap="flat" cmpd="sng" algn="ctr">
            <a:solidFill>
              <a:srgbClr val="F2F0E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40D42C-3AAE-477A-AFA2-54EA9784FE76}" type="datetimeFigureOut">
              <a:rPr lang="en-US" smtClean="0">
                <a:solidFill>
                  <a:prstClr val="black">
                    <a:tint val="75000"/>
                  </a:prstClr>
                </a:solidFill>
              </a:rPr>
              <a:pPr/>
              <a:t>4/16/2015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18BEDB-AAC6-461A-8529-3FC57AA7A2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277861"/>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40D42C-3AAE-477A-AFA2-54EA9784FE76}" type="datetimeFigureOut">
              <a:rPr lang="en-US" smtClean="0">
                <a:solidFill>
                  <a:prstClr val="black">
                    <a:tint val="75000"/>
                  </a:prstClr>
                </a:solidFill>
              </a:rPr>
              <a:pPr/>
              <a:t>4/16/2015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18BEDB-AAC6-461A-8529-3FC57AA7A2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548568"/>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40D42C-3AAE-477A-AFA2-54EA9784FE76}" type="datetimeFigureOut">
              <a:rPr lang="en-US" smtClean="0">
                <a:solidFill>
                  <a:prstClr val="black">
                    <a:tint val="75000"/>
                  </a:prstClr>
                </a:solidFill>
              </a:rPr>
              <a:pPr/>
              <a:t>4/16/2015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18BEDB-AAC6-461A-8529-3FC57AA7A2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44158"/>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solidFill>
                  <a:srgbClr val="0F8198"/>
                </a:solidFill>
                <a:latin typeface="Calibri"/>
                <a:cs typeface="Calibri"/>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1">
                <a:solidFill>
                  <a:srgbClr val="A9A79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Slide Number Placeholder 5"/>
          <p:cNvSpPr>
            <a:spLocks noGrp="1"/>
          </p:cNvSpPr>
          <p:nvPr>
            <p:ph type="sldNum" sz="quarter" idx="10"/>
          </p:nvPr>
        </p:nvSpPr>
        <p:spPr>
          <a:xfrm>
            <a:off x="-1577975" y="6324600"/>
            <a:ext cx="2133600" cy="365125"/>
          </a:xfrm>
          <a:prstGeom prst="rect">
            <a:avLst/>
          </a:prstGeom>
        </p:spPr>
        <p:txBody>
          <a:bodyPr vert="horz" lIns="91440" tIns="45720" rIns="91440" bIns="45720" rtlCol="0" anchor="ctr"/>
          <a:lstStyle>
            <a:lvl1pPr algn="r" fontAlgn="auto">
              <a:spcBef>
                <a:spcPts val="0"/>
              </a:spcBef>
              <a:spcAft>
                <a:spcPts val="0"/>
              </a:spcAft>
              <a:defRPr sz="1000" smtClean="0">
                <a:solidFill>
                  <a:srgbClr val="A9A796"/>
                </a:solidFill>
                <a:latin typeface="+mn-lt"/>
                <a:ea typeface="+mn-ea"/>
                <a:cs typeface="+mn-cs"/>
              </a:defRPr>
            </a:lvl1pPr>
          </a:lstStyle>
          <a:p>
            <a:pPr>
              <a:defRPr/>
            </a:pPr>
            <a:fld id="{3790F591-681A-42EC-9612-07B351728709}" type="slidenum">
              <a:rPr lang="en-US"/>
              <a:pPr>
                <a:defRPr/>
              </a:pPr>
              <a:t>‹#›</a:t>
            </a:fld>
            <a:endParaRPr lang="en-US" dirty="0"/>
          </a:p>
        </p:txBody>
      </p:sp>
    </p:spTree>
    <p:extLst>
      <p:ext uri="{BB962C8B-B14F-4D97-AF65-F5344CB8AC3E}">
        <p14:creationId xmlns:p14="http://schemas.microsoft.com/office/powerpoint/2010/main" val="871385847"/>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084263"/>
            <a:ext cx="8229600" cy="1587"/>
          </a:xfrm>
          <a:prstGeom prst="line">
            <a:avLst/>
          </a:prstGeom>
          <a:ln w="19050" cap="flat" cmpd="sng" algn="ctr">
            <a:solidFill>
              <a:srgbClr val="F2F0E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4638"/>
            <a:ext cx="8229600" cy="1143000"/>
          </a:xfrm>
          <a:prstGeom prst="rect">
            <a:avLst/>
          </a:prstGeom>
        </p:spPr>
        <p:txBody>
          <a:bodyPr/>
          <a:lstStyle>
            <a:lvl1pPr algn="l">
              <a:defRPr b="0">
                <a:solidFill>
                  <a:srgbClr val="0F819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buClr>
                <a:srgbClr val="C42E26"/>
              </a:buClr>
              <a:defRPr>
                <a:solidFill>
                  <a:schemeClr val="tx1">
                    <a:lumMod val="85000"/>
                    <a:lumOff val="15000"/>
                  </a:schemeClr>
                </a:solidFill>
              </a:defRPr>
            </a:lvl1pPr>
            <a:lvl2pPr>
              <a:buClr>
                <a:srgbClr val="C42E26"/>
              </a:buClr>
              <a:buSzPct val="100000"/>
              <a:buFont typeface="Wingdings" charset="2"/>
              <a:buChar cha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287664"/>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F8198"/>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A9A79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15794022"/>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630EC6E1-FA84-4A19-A708-3553F4DA5D44}" type="datetimeFigureOut">
              <a:rPr lang="en-US">
                <a:solidFill>
                  <a:prstClr val="black"/>
                </a:solidFill>
              </a:rPr>
              <a:pPr>
                <a:defRPr/>
              </a:pPr>
              <a:t>4/16/2015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mtClean="0">
                <a:solidFill>
                  <a:srgbClr val="0F8198"/>
                </a:solidFill>
                <a:latin typeface="+mn-lt"/>
                <a:ea typeface="+mn-ea"/>
                <a:cs typeface="+mn-cs"/>
              </a:defRPr>
            </a:lvl1pPr>
          </a:lstStyle>
          <a:p>
            <a:pPr>
              <a:defRPr/>
            </a:pPr>
            <a:fld id="{93C42712-4BD6-40ED-BA6D-A6629B4E9725}" type="slidenum">
              <a:rPr lang="en-US"/>
              <a:pPr>
                <a:defRPr/>
              </a:pPr>
              <a:t>‹#›</a:t>
            </a:fld>
            <a:endParaRPr lang="en-US" dirty="0"/>
          </a:p>
        </p:txBody>
      </p:sp>
    </p:spTree>
    <p:extLst>
      <p:ext uri="{BB962C8B-B14F-4D97-AF65-F5344CB8AC3E}">
        <p14:creationId xmlns:p14="http://schemas.microsoft.com/office/powerpoint/2010/main" val="1554631671"/>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F9E379FB-9C92-4224-9295-33B6B2B036B2}" type="datetimeFigureOut">
              <a:rPr lang="en-US">
                <a:solidFill>
                  <a:prstClr val="black"/>
                </a:solidFill>
              </a:rPr>
              <a:pPr>
                <a:defRPr/>
              </a:pPr>
              <a:t>4/16/2015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8423D0BC-A0AD-4A2E-9D42-3E39D4B4A3A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846464797"/>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1F45D6B7-B525-450C-AFA5-9C93BC4D0979}" type="datetimeFigureOut">
              <a:rPr lang="en-US">
                <a:solidFill>
                  <a:prstClr val="black"/>
                </a:solidFill>
              </a:rPr>
              <a:pPr>
                <a:defRPr/>
              </a:pPr>
              <a:t>4/16/2015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226A4764-25C9-4DAC-8F10-7C629DB4EB7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32057258"/>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12E98D00-0EAF-4701-AADC-018AC9EADFDF}" type="datetimeFigureOut">
              <a:rPr lang="en-US">
                <a:solidFill>
                  <a:prstClr val="black"/>
                </a:solidFill>
              </a:rPr>
              <a:pPr>
                <a:defRPr/>
              </a:pPr>
              <a:t>4/16/2015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03234E5E-639D-4010-ADC9-7CC0E0DD1F0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15668841"/>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F8198"/>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A9A79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8C766852-EA8C-4E43-9004-6C476C73EBF8}" type="datetimeFigureOut">
              <a:rPr lang="en-US">
                <a:solidFill>
                  <a:prstClr val="black"/>
                </a:solidFill>
              </a:rPr>
              <a:pPr>
                <a:defRPr/>
              </a:pPr>
              <a:t>4/16/2015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85ACC9D5-5902-4F3B-9F7C-E705DAC301A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569270863"/>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6371F88B-C185-4D38-83E4-A86FCF8A80DB}" type="datetimeFigureOut">
              <a:rPr lang="en-US">
                <a:solidFill>
                  <a:prstClr val="black"/>
                </a:solidFill>
              </a:rPr>
              <a:pPr>
                <a:defRPr/>
              </a:pPr>
              <a:t>4/16/2015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6E319F0F-8F2B-4E88-8A94-37A2C441E1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01787317"/>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515F3198-3556-4B37-A816-F4FE55195875}" type="datetimeFigureOut">
              <a:rPr lang="en-US">
                <a:solidFill>
                  <a:prstClr val="black"/>
                </a:solidFill>
              </a:rPr>
              <a:pPr>
                <a:defRPr/>
              </a:pPr>
              <a:t>4/16/2015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6684644A-09AB-4F9C-ACD4-8EE8FE935B7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59079975"/>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4ABC84E0-A4EF-4CF7-B50D-76CF0EDEE699}" type="datetimeFigureOut">
              <a:rPr lang="en-US">
                <a:solidFill>
                  <a:prstClr val="black"/>
                </a:solidFill>
              </a:rPr>
              <a:pPr>
                <a:defRPr/>
              </a:pPr>
              <a:t>4/16/2015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E32BE13E-FBA2-40B1-BE18-7CB45FC2E3B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38624132"/>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solidFill>
                  <a:srgbClr val="0F8198"/>
                </a:solidFill>
                <a:latin typeface="Calibri"/>
                <a:cs typeface="Calibri"/>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1">
                <a:solidFill>
                  <a:srgbClr val="A9A79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Slide Number Placeholder 5"/>
          <p:cNvSpPr>
            <a:spLocks noGrp="1"/>
          </p:cNvSpPr>
          <p:nvPr>
            <p:ph type="sldNum" sz="quarter" idx="10"/>
          </p:nvPr>
        </p:nvSpPr>
        <p:spPr>
          <a:xfrm>
            <a:off x="-1577975" y="6324600"/>
            <a:ext cx="2133600" cy="365125"/>
          </a:xfrm>
          <a:prstGeom prst="rect">
            <a:avLst/>
          </a:prstGeom>
        </p:spPr>
        <p:txBody>
          <a:bodyPr vert="horz" lIns="91440" tIns="45720" rIns="91440" bIns="45720" rtlCol="0" anchor="ctr"/>
          <a:lstStyle>
            <a:lvl1pPr algn="r" fontAlgn="auto">
              <a:spcBef>
                <a:spcPts val="0"/>
              </a:spcBef>
              <a:spcAft>
                <a:spcPts val="0"/>
              </a:spcAft>
              <a:defRPr sz="1000" smtClean="0">
                <a:solidFill>
                  <a:srgbClr val="A9A796"/>
                </a:solidFill>
                <a:latin typeface="+mn-lt"/>
                <a:ea typeface="+mn-ea"/>
                <a:cs typeface="+mn-cs"/>
              </a:defRPr>
            </a:lvl1pPr>
          </a:lstStyle>
          <a:p>
            <a:pPr>
              <a:defRPr/>
            </a:pPr>
            <a:fld id="{3790F591-681A-42EC-9612-07B351728709}" type="slidenum">
              <a:rPr lang="en-US"/>
              <a:pPr>
                <a:defRPr/>
              </a:pPr>
              <a:t>‹#›</a:t>
            </a:fld>
            <a:endParaRPr lang="en-US" dirty="0"/>
          </a:p>
        </p:txBody>
      </p:sp>
    </p:spTree>
    <p:extLst>
      <p:ext uri="{BB962C8B-B14F-4D97-AF65-F5344CB8AC3E}">
        <p14:creationId xmlns:p14="http://schemas.microsoft.com/office/powerpoint/2010/main" val="1474399420"/>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084263"/>
            <a:ext cx="8229600" cy="1587"/>
          </a:xfrm>
          <a:prstGeom prst="line">
            <a:avLst/>
          </a:prstGeom>
          <a:ln w="19050" cap="flat" cmpd="sng" algn="ctr">
            <a:solidFill>
              <a:srgbClr val="F2F0E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4638"/>
            <a:ext cx="8229600" cy="1143000"/>
          </a:xfrm>
          <a:prstGeom prst="rect">
            <a:avLst/>
          </a:prstGeom>
        </p:spPr>
        <p:txBody>
          <a:bodyPr/>
          <a:lstStyle>
            <a:lvl1pPr algn="l">
              <a:defRPr b="0">
                <a:solidFill>
                  <a:srgbClr val="0F819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buClr>
                <a:srgbClr val="C42E26"/>
              </a:buClr>
              <a:defRPr>
                <a:solidFill>
                  <a:schemeClr val="tx1">
                    <a:lumMod val="85000"/>
                    <a:lumOff val="15000"/>
                  </a:schemeClr>
                </a:solidFill>
              </a:defRPr>
            </a:lvl1pPr>
            <a:lvl2pPr>
              <a:buClr>
                <a:srgbClr val="C42E26"/>
              </a:buClr>
              <a:buSzPct val="100000"/>
              <a:buFont typeface="Wingdings" charset="2"/>
              <a:buChar cha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78849539"/>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F8198"/>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A9A79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25561468"/>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630EC6E1-FA84-4A19-A708-3553F4DA5D44}" type="datetimeFigureOut">
              <a:rPr lang="en-US">
                <a:solidFill>
                  <a:prstClr val="black"/>
                </a:solidFill>
              </a:rPr>
              <a:pPr>
                <a:defRPr/>
              </a:pPr>
              <a:t>4/16/2015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mtClean="0">
                <a:solidFill>
                  <a:srgbClr val="0F8198"/>
                </a:solidFill>
                <a:latin typeface="+mn-lt"/>
                <a:ea typeface="+mn-ea"/>
                <a:cs typeface="+mn-cs"/>
              </a:defRPr>
            </a:lvl1pPr>
          </a:lstStyle>
          <a:p>
            <a:pPr>
              <a:defRPr/>
            </a:pPr>
            <a:fld id="{93C42712-4BD6-40ED-BA6D-A6629B4E9725}" type="slidenum">
              <a:rPr lang="en-US"/>
              <a:pPr>
                <a:defRPr/>
              </a:pPr>
              <a:t>‹#›</a:t>
            </a:fld>
            <a:endParaRPr lang="en-US" dirty="0"/>
          </a:p>
        </p:txBody>
      </p:sp>
    </p:spTree>
    <p:extLst>
      <p:ext uri="{BB962C8B-B14F-4D97-AF65-F5344CB8AC3E}">
        <p14:creationId xmlns:p14="http://schemas.microsoft.com/office/powerpoint/2010/main" val="1199816736"/>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F9E379FB-9C92-4224-9295-33B6B2B036B2}" type="datetimeFigureOut">
              <a:rPr lang="en-US">
                <a:solidFill>
                  <a:prstClr val="black"/>
                </a:solidFill>
              </a:rPr>
              <a:pPr>
                <a:defRPr/>
              </a:pPr>
              <a:t>4/16/2015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8423D0BC-A0AD-4A2E-9D42-3E39D4B4A3A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849051911"/>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1F45D6B7-B525-450C-AFA5-9C93BC4D0979}" type="datetimeFigureOut">
              <a:rPr lang="en-US">
                <a:solidFill>
                  <a:prstClr val="black"/>
                </a:solidFill>
              </a:rPr>
              <a:pPr>
                <a:defRPr/>
              </a:pPr>
              <a:t>4/16/2015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226A4764-25C9-4DAC-8F10-7C629DB4EB7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900223479"/>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0C643AE-2D21-454B-8B80-575AAA27D75D}" type="datetimeFigureOut">
              <a:rPr lang="en-US" smtClean="0"/>
              <a:pPr/>
              <a:t>4/16/2015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solidFill>
                  <a:srgbClr val="0F8198"/>
                </a:solidFill>
              </a:defRPr>
            </a:lvl1pPr>
          </a:lstStyle>
          <a:p>
            <a:fld id="{76FFBDDB-93BF-C043-A9C6-21FAC96D5BC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12E98D00-0EAF-4701-AADC-018AC9EADFDF}" type="datetimeFigureOut">
              <a:rPr lang="en-US">
                <a:solidFill>
                  <a:prstClr val="black"/>
                </a:solidFill>
              </a:rPr>
              <a:pPr>
                <a:defRPr/>
              </a:pPr>
              <a:t>4/16/2015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03234E5E-639D-4010-ADC9-7CC0E0DD1F0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13961185"/>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8C766852-EA8C-4E43-9004-6C476C73EBF8}" type="datetimeFigureOut">
              <a:rPr lang="en-US">
                <a:solidFill>
                  <a:prstClr val="black"/>
                </a:solidFill>
              </a:rPr>
              <a:pPr>
                <a:defRPr/>
              </a:pPr>
              <a:t>4/16/2015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85ACC9D5-5902-4F3B-9F7C-E705DAC301A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59931427"/>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6371F88B-C185-4D38-83E4-A86FCF8A80DB}" type="datetimeFigureOut">
              <a:rPr lang="en-US">
                <a:solidFill>
                  <a:prstClr val="black"/>
                </a:solidFill>
              </a:rPr>
              <a:pPr>
                <a:defRPr/>
              </a:pPr>
              <a:t>4/16/2015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6E319F0F-8F2B-4E88-8A94-37A2C441E1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138297602"/>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515F3198-3556-4B37-A816-F4FE55195875}" type="datetimeFigureOut">
              <a:rPr lang="en-US">
                <a:solidFill>
                  <a:prstClr val="black"/>
                </a:solidFill>
              </a:rPr>
              <a:pPr>
                <a:defRPr/>
              </a:pPr>
              <a:t>4/16/2015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6684644A-09AB-4F9C-ACD4-8EE8FE935B7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83351862"/>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4ABC84E0-A4EF-4CF7-B50D-76CF0EDEE699}" type="datetimeFigureOut">
              <a:rPr lang="en-US">
                <a:solidFill>
                  <a:prstClr val="black"/>
                </a:solidFill>
              </a:rPr>
              <a:pPr>
                <a:defRPr/>
              </a:pPr>
              <a:t>4/16/2015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E32BE13E-FBA2-40B1-BE18-7CB45FC2E3B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537724497"/>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solidFill>
                  <a:srgbClr val="0F8198"/>
                </a:solidFill>
                <a:latin typeface="Calibri"/>
                <a:cs typeface="Calibri"/>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1">
                <a:solidFill>
                  <a:srgbClr val="A9A79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Slide Number Placeholder 5"/>
          <p:cNvSpPr>
            <a:spLocks noGrp="1"/>
          </p:cNvSpPr>
          <p:nvPr>
            <p:ph type="sldNum" sz="quarter" idx="10"/>
          </p:nvPr>
        </p:nvSpPr>
        <p:spPr>
          <a:xfrm>
            <a:off x="-1577975" y="6324600"/>
            <a:ext cx="2133600" cy="365125"/>
          </a:xfrm>
          <a:prstGeom prst="rect">
            <a:avLst/>
          </a:prstGeom>
        </p:spPr>
        <p:txBody>
          <a:bodyPr vert="horz" lIns="91440" tIns="45720" rIns="91440" bIns="45720" rtlCol="0" anchor="ctr"/>
          <a:lstStyle>
            <a:lvl1pPr algn="r" fontAlgn="auto">
              <a:spcBef>
                <a:spcPts val="0"/>
              </a:spcBef>
              <a:spcAft>
                <a:spcPts val="0"/>
              </a:spcAft>
              <a:defRPr sz="1000" smtClean="0">
                <a:solidFill>
                  <a:srgbClr val="A9A796"/>
                </a:solidFill>
                <a:latin typeface="+mn-lt"/>
                <a:ea typeface="+mn-ea"/>
                <a:cs typeface="+mn-cs"/>
              </a:defRPr>
            </a:lvl1pPr>
          </a:lstStyle>
          <a:p>
            <a:pPr>
              <a:defRPr/>
            </a:pPr>
            <a:fld id="{3790F591-681A-42EC-9612-07B351728709}" type="slidenum">
              <a:rPr lang="en-US"/>
              <a:pPr>
                <a:defRPr/>
              </a:pPr>
              <a:t>‹#›</a:t>
            </a:fld>
            <a:endParaRPr lang="en-US" dirty="0"/>
          </a:p>
        </p:txBody>
      </p:sp>
    </p:spTree>
    <p:extLst>
      <p:ext uri="{BB962C8B-B14F-4D97-AF65-F5344CB8AC3E}">
        <p14:creationId xmlns:p14="http://schemas.microsoft.com/office/powerpoint/2010/main" val="1793620350"/>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084263"/>
            <a:ext cx="8229600" cy="1587"/>
          </a:xfrm>
          <a:prstGeom prst="line">
            <a:avLst/>
          </a:prstGeom>
          <a:ln w="19050" cap="flat" cmpd="sng" algn="ctr">
            <a:solidFill>
              <a:srgbClr val="F2F0E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4638"/>
            <a:ext cx="8229600" cy="1143000"/>
          </a:xfrm>
          <a:prstGeom prst="rect">
            <a:avLst/>
          </a:prstGeom>
        </p:spPr>
        <p:txBody>
          <a:bodyPr/>
          <a:lstStyle>
            <a:lvl1pPr algn="l">
              <a:defRPr b="0">
                <a:solidFill>
                  <a:srgbClr val="0F819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buClr>
                <a:srgbClr val="C42E26"/>
              </a:buClr>
              <a:defRPr>
                <a:solidFill>
                  <a:schemeClr val="tx1">
                    <a:lumMod val="85000"/>
                    <a:lumOff val="15000"/>
                  </a:schemeClr>
                </a:solidFill>
              </a:defRPr>
            </a:lvl1pPr>
            <a:lvl2pPr>
              <a:buClr>
                <a:srgbClr val="C42E26"/>
              </a:buClr>
              <a:buSzPct val="100000"/>
              <a:buFont typeface="Wingdings" charset="2"/>
              <a:buChar cha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22847750"/>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F8198"/>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A9A79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706902255"/>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630EC6E1-FA84-4A19-A708-3553F4DA5D44}" type="datetimeFigureOut">
              <a:rPr lang="en-US">
                <a:solidFill>
                  <a:prstClr val="black"/>
                </a:solidFill>
              </a:rPr>
              <a:pPr>
                <a:defRPr/>
              </a:pPr>
              <a:t>4/16/2015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mtClean="0">
                <a:solidFill>
                  <a:srgbClr val="0F8198"/>
                </a:solidFill>
                <a:latin typeface="+mn-lt"/>
                <a:ea typeface="+mn-ea"/>
                <a:cs typeface="+mn-cs"/>
              </a:defRPr>
            </a:lvl1pPr>
          </a:lstStyle>
          <a:p>
            <a:pPr>
              <a:defRPr/>
            </a:pPr>
            <a:fld id="{93C42712-4BD6-40ED-BA6D-A6629B4E9725}" type="slidenum">
              <a:rPr lang="en-US"/>
              <a:pPr>
                <a:defRPr/>
              </a:pPr>
              <a:t>‹#›</a:t>
            </a:fld>
            <a:endParaRPr lang="en-US" dirty="0"/>
          </a:p>
        </p:txBody>
      </p:sp>
    </p:spTree>
    <p:extLst>
      <p:ext uri="{BB962C8B-B14F-4D97-AF65-F5344CB8AC3E}">
        <p14:creationId xmlns:p14="http://schemas.microsoft.com/office/powerpoint/2010/main" val="2522831340"/>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F9E379FB-9C92-4224-9295-33B6B2B036B2}" type="datetimeFigureOut">
              <a:rPr lang="en-US">
                <a:solidFill>
                  <a:prstClr val="black"/>
                </a:solidFill>
              </a:rPr>
              <a:pPr>
                <a:defRPr/>
              </a:pPr>
              <a:t>4/16/2015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8423D0BC-A0AD-4A2E-9D42-3E39D4B4A3A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86840477"/>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0C643AE-2D21-454B-8B80-575AAA27D75D}" type="datetimeFigureOut">
              <a:rPr lang="en-US" smtClean="0"/>
              <a:pPr/>
              <a:t>4/16/2015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6FFBDDB-93BF-C043-A9C6-21FAC96D5BC5}"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1F45D6B7-B525-450C-AFA5-9C93BC4D0979}" type="datetimeFigureOut">
              <a:rPr lang="en-US">
                <a:solidFill>
                  <a:prstClr val="black"/>
                </a:solidFill>
              </a:rPr>
              <a:pPr>
                <a:defRPr/>
              </a:pPr>
              <a:t>4/16/2015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226A4764-25C9-4DAC-8F10-7C629DB4EB7C}"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128275014"/>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12E98D00-0EAF-4701-AADC-018AC9EADFDF}" type="datetimeFigureOut">
              <a:rPr lang="en-US">
                <a:solidFill>
                  <a:prstClr val="black"/>
                </a:solidFill>
              </a:rPr>
              <a:pPr>
                <a:defRPr/>
              </a:pPr>
              <a:t>4/16/2015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03234E5E-639D-4010-ADC9-7CC0E0DD1F0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24965062"/>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8C766852-EA8C-4E43-9004-6C476C73EBF8}" type="datetimeFigureOut">
              <a:rPr lang="en-US">
                <a:solidFill>
                  <a:prstClr val="black"/>
                </a:solidFill>
              </a:rPr>
              <a:pPr>
                <a:defRPr/>
              </a:pPr>
              <a:t>4/16/2015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85ACC9D5-5902-4F3B-9F7C-E705DAC301A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064031938"/>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6371F88B-C185-4D38-83E4-A86FCF8A80DB}" type="datetimeFigureOut">
              <a:rPr lang="en-US">
                <a:solidFill>
                  <a:prstClr val="black"/>
                </a:solidFill>
              </a:rPr>
              <a:pPr>
                <a:defRPr/>
              </a:pPr>
              <a:t>4/16/2015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6E319F0F-8F2B-4E88-8A94-37A2C441E1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81803256"/>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515F3198-3556-4B37-A816-F4FE55195875}" type="datetimeFigureOut">
              <a:rPr lang="en-US">
                <a:solidFill>
                  <a:prstClr val="black"/>
                </a:solidFill>
              </a:rPr>
              <a:pPr>
                <a:defRPr/>
              </a:pPr>
              <a:t>4/16/2015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6684644A-09AB-4F9C-ACD4-8EE8FE935B7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188728545"/>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4ABC84E0-A4EF-4CF7-B50D-76CF0EDEE699}" type="datetimeFigureOut">
              <a:rPr lang="en-US">
                <a:solidFill>
                  <a:prstClr val="black"/>
                </a:solidFill>
              </a:rPr>
              <a:pPr>
                <a:defRPr/>
              </a:pPr>
              <a:t>4/16/2015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E32BE13E-FBA2-40B1-BE18-7CB45FC2E3B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01209902"/>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0C643AE-2D21-454B-8B80-575AAA27D75D}" type="datetimeFigureOut">
              <a:rPr lang="en-US" smtClean="0"/>
              <a:pPr/>
              <a:t>4/16/2015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6FFBDDB-93BF-C043-A9C6-21FAC96D5BC5}"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0C643AE-2D21-454B-8B80-575AAA27D75D}" type="datetimeFigureOut">
              <a:rPr lang="en-US" smtClean="0"/>
              <a:pPr/>
              <a:t>4/16/2015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6FFBDDB-93BF-C043-A9C6-21FAC96D5BC5}"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0C643AE-2D21-454B-8B80-575AAA27D75D}" type="datetimeFigureOut">
              <a:rPr lang="en-US" smtClean="0"/>
              <a:pPr/>
              <a:t>4/16/2015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6FFBDDB-93BF-C043-A9C6-21FAC96D5BC5}"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0C643AE-2D21-454B-8B80-575AAA27D75D}" type="datetimeFigureOut">
              <a:rPr lang="en-US" smtClean="0"/>
              <a:pPr/>
              <a:t>4/16/2015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6FFBDDB-93BF-C043-A9C6-21FAC96D5BC5}"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Option1_sub.PNG"/>
          <p:cNvPicPr>
            <a:picLocks noChangeAspect="1"/>
          </p:cNvPicPr>
          <p:nvPr userDrawn="1"/>
        </p:nvPicPr>
        <p:blipFill>
          <a:blip r:embed="rId13"/>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740D42C-3AAE-477A-AFA2-54EA9784FE76}" type="datetimeFigureOut">
              <a:rPr lang="en-US" smtClean="0">
                <a:solidFill>
                  <a:prstClr val="black">
                    <a:tint val="75000"/>
                  </a:prstClr>
                </a:solidFill>
              </a:rPr>
              <a:pPr defTabSz="914400"/>
              <a:t>4/16/2015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318BEDB-AAC6-461A-8529-3FC57AA7A22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7425363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4664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txStyles>
    <p:titleStyle>
      <a:lvl1pPr algn="ctr" defTabSz="457200" rtl="0" fontAlgn="base">
        <a:spcBef>
          <a:spcPct val="0"/>
        </a:spcBef>
        <a:spcAft>
          <a:spcPct val="0"/>
        </a:spcAft>
        <a:defRPr sz="4400" kern="1200">
          <a:solidFill>
            <a:schemeClr val="tx1"/>
          </a:solidFill>
          <a:latin typeface="+mj-lt"/>
          <a:ea typeface="ＭＳ Ｐゴシック" pitchFamily="-123" charset="-128"/>
          <a:cs typeface="ＭＳ Ｐゴシック" pitchFamily="-123" charset="-128"/>
        </a:defRPr>
      </a:lvl1pPr>
      <a:lvl2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2pPr>
      <a:lvl3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3pPr>
      <a:lvl4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4pPr>
      <a:lvl5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5pPr>
      <a:lvl6pPr marL="4572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6pPr>
      <a:lvl7pPr marL="9144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7pPr>
      <a:lvl8pPr marL="13716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8pPr>
      <a:lvl9pPr marL="18288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9pPr>
    </p:titleStyle>
    <p:bodyStyle>
      <a:lvl1pPr marL="342900" indent="-342900" algn="l" defTabSz="457200" rtl="0" fontAlgn="base">
        <a:spcBef>
          <a:spcPct val="20000"/>
        </a:spcBef>
        <a:spcAft>
          <a:spcPct val="0"/>
        </a:spcAft>
        <a:buFont typeface="Arial" pitchFamily="-123" charset="0"/>
        <a:buChar char="•"/>
        <a:defRPr sz="3200" kern="1200">
          <a:solidFill>
            <a:schemeClr val="tx1"/>
          </a:solidFill>
          <a:latin typeface="+mn-lt"/>
          <a:ea typeface="ＭＳ Ｐゴシック" pitchFamily="-123" charset="-128"/>
          <a:cs typeface="ＭＳ Ｐゴシック" pitchFamily="-123" charset="-128"/>
        </a:defRPr>
      </a:lvl1pPr>
      <a:lvl2pPr marL="742950" indent="-285750" algn="l" defTabSz="457200" rtl="0" fontAlgn="base">
        <a:spcBef>
          <a:spcPct val="20000"/>
        </a:spcBef>
        <a:spcAft>
          <a:spcPct val="0"/>
        </a:spcAft>
        <a:buFont typeface="Arial" pitchFamily="-123" charset="0"/>
        <a:buChar char="–"/>
        <a:defRPr sz="2800" kern="1200">
          <a:solidFill>
            <a:schemeClr val="tx1"/>
          </a:solidFill>
          <a:latin typeface="+mn-lt"/>
          <a:ea typeface="ＭＳ Ｐゴシック" pitchFamily="-123" charset="-128"/>
          <a:cs typeface="+mn-cs"/>
        </a:defRPr>
      </a:lvl2pPr>
      <a:lvl3pPr marL="1143000" indent="-228600" algn="l" defTabSz="457200" rtl="0" fontAlgn="base">
        <a:spcBef>
          <a:spcPct val="20000"/>
        </a:spcBef>
        <a:spcAft>
          <a:spcPct val="0"/>
        </a:spcAft>
        <a:buFont typeface="Arial" pitchFamily="-123" charset="0"/>
        <a:buChar char="•"/>
        <a:defRPr sz="2400" kern="1200">
          <a:solidFill>
            <a:schemeClr val="tx1"/>
          </a:solidFill>
          <a:latin typeface="+mn-lt"/>
          <a:ea typeface="ＭＳ Ｐゴシック" pitchFamily="-123" charset="-128"/>
          <a:cs typeface="+mn-cs"/>
        </a:defRPr>
      </a:lvl3pPr>
      <a:lvl4pPr marL="1600200" indent="-228600" algn="l" defTabSz="457200" rtl="0" fontAlgn="base">
        <a:spcBef>
          <a:spcPct val="20000"/>
        </a:spcBef>
        <a:spcAft>
          <a:spcPct val="0"/>
        </a:spcAft>
        <a:buFont typeface="Arial" pitchFamily="-123" charset="0"/>
        <a:buChar char="–"/>
        <a:defRPr sz="2000" kern="1200">
          <a:solidFill>
            <a:schemeClr val="tx1"/>
          </a:solidFill>
          <a:latin typeface="+mn-lt"/>
          <a:ea typeface="ＭＳ Ｐゴシック" pitchFamily="-123" charset="-128"/>
          <a:cs typeface="+mn-cs"/>
        </a:defRPr>
      </a:lvl4pPr>
      <a:lvl5pPr marL="2057400" indent="-228600" algn="l" defTabSz="457200" rtl="0" fontAlgn="base">
        <a:spcBef>
          <a:spcPct val="20000"/>
        </a:spcBef>
        <a:spcAft>
          <a:spcPct val="0"/>
        </a:spcAft>
        <a:buFont typeface="Arial" pitchFamily="-123" charset="0"/>
        <a:buChar char="»"/>
        <a:defRPr sz="2000" kern="1200">
          <a:solidFill>
            <a:schemeClr val="tx1"/>
          </a:solidFill>
          <a:latin typeface="+mn-lt"/>
          <a:ea typeface="ＭＳ Ｐゴシック" pitchFamily="-12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9125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txStyles>
    <p:titleStyle>
      <a:lvl1pPr algn="ctr" defTabSz="457200" rtl="0" fontAlgn="base">
        <a:spcBef>
          <a:spcPct val="0"/>
        </a:spcBef>
        <a:spcAft>
          <a:spcPct val="0"/>
        </a:spcAft>
        <a:defRPr sz="4400" kern="1200">
          <a:solidFill>
            <a:schemeClr val="tx1"/>
          </a:solidFill>
          <a:latin typeface="+mj-lt"/>
          <a:ea typeface="ＭＳ Ｐゴシック" pitchFamily="-123" charset="-128"/>
          <a:cs typeface="ＭＳ Ｐゴシック" pitchFamily="-123" charset="-128"/>
        </a:defRPr>
      </a:lvl1pPr>
      <a:lvl2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2pPr>
      <a:lvl3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3pPr>
      <a:lvl4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4pPr>
      <a:lvl5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5pPr>
      <a:lvl6pPr marL="4572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6pPr>
      <a:lvl7pPr marL="9144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7pPr>
      <a:lvl8pPr marL="13716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8pPr>
      <a:lvl9pPr marL="18288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9pPr>
    </p:titleStyle>
    <p:bodyStyle>
      <a:lvl1pPr marL="342900" indent="-342900" algn="l" defTabSz="457200" rtl="0" fontAlgn="base">
        <a:spcBef>
          <a:spcPct val="20000"/>
        </a:spcBef>
        <a:spcAft>
          <a:spcPct val="0"/>
        </a:spcAft>
        <a:buFont typeface="Arial" pitchFamily="-123" charset="0"/>
        <a:buChar char="•"/>
        <a:defRPr sz="3200" kern="1200">
          <a:solidFill>
            <a:schemeClr val="tx1"/>
          </a:solidFill>
          <a:latin typeface="+mn-lt"/>
          <a:ea typeface="ＭＳ Ｐゴシック" pitchFamily="-123" charset="-128"/>
          <a:cs typeface="ＭＳ Ｐゴシック" pitchFamily="-123" charset="-128"/>
        </a:defRPr>
      </a:lvl1pPr>
      <a:lvl2pPr marL="742950" indent="-285750" algn="l" defTabSz="457200" rtl="0" fontAlgn="base">
        <a:spcBef>
          <a:spcPct val="20000"/>
        </a:spcBef>
        <a:spcAft>
          <a:spcPct val="0"/>
        </a:spcAft>
        <a:buFont typeface="Arial" pitchFamily="-123" charset="0"/>
        <a:buChar char="–"/>
        <a:defRPr sz="2800" kern="1200">
          <a:solidFill>
            <a:schemeClr val="tx1"/>
          </a:solidFill>
          <a:latin typeface="+mn-lt"/>
          <a:ea typeface="ＭＳ Ｐゴシック" pitchFamily="-123" charset="-128"/>
          <a:cs typeface="+mn-cs"/>
        </a:defRPr>
      </a:lvl2pPr>
      <a:lvl3pPr marL="1143000" indent="-228600" algn="l" defTabSz="457200" rtl="0" fontAlgn="base">
        <a:spcBef>
          <a:spcPct val="20000"/>
        </a:spcBef>
        <a:spcAft>
          <a:spcPct val="0"/>
        </a:spcAft>
        <a:buFont typeface="Arial" pitchFamily="-123" charset="0"/>
        <a:buChar char="•"/>
        <a:defRPr sz="2400" kern="1200">
          <a:solidFill>
            <a:schemeClr val="tx1"/>
          </a:solidFill>
          <a:latin typeface="+mn-lt"/>
          <a:ea typeface="ＭＳ Ｐゴシック" pitchFamily="-123" charset="-128"/>
          <a:cs typeface="+mn-cs"/>
        </a:defRPr>
      </a:lvl3pPr>
      <a:lvl4pPr marL="1600200" indent="-228600" algn="l" defTabSz="457200" rtl="0" fontAlgn="base">
        <a:spcBef>
          <a:spcPct val="20000"/>
        </a:spcBef>
        <a:spcAft>
          <a:spcPct val="0"/>
        </a:spcAft>
        <a:buFont typeface="Arial" pitchFamily="-123" charset="0"/>
        <a:buChar char="–"/>
        <a:defRPr sz="2000" kern="1200">
          <a:solidFill>
            <a:schemeClr val="tx1"/>
          </a:solidFill>
          <a:latin typeface="+mn-lt"/>
          <a:ea typeface="ＭＳ Ｐゴシック" pitchFamily="-123" charset="-128"/>
          <a:cs typeface="+mn-cs"/>
        </a:defRPr>
      </a:lvl4pPr>
      <a:lvl5pPr marL="2057400" indent="-228600" algn="l" defTabSz="457200" rtl="0" fontAlgn="base">
        <a:spcBef>
          <a:spcPct val="20000"/>
        </a:spcBef>
        <a:spcAft>
          <a:spcPct val="0"/>
        </a:spcAft>
        <a:buFont typeface="Arial" pitchFamily="-123" charset="0"/>
        <a:buChar char="»"/>
        <a:defRPr sz="2000" kern="1200">
          <a:solidFill>
            <a:schemeClr val="tx1"/>
          </a:solidFill>
          <a:latin typeface="+mn-lt"/>
          <a:ea typeface="ＭＳ Ｐゴシック" pitchFamily="-12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01398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txStyles>
    <p:titleStyle>
      <a:lvl1pPr algn="ctr" defTabSz="457200" rtl="0" fontAlgn="base">
        <a:spcBef>
          <a:spcPct val="0"/>
        </a:spcBef>
        <a:spcAft>
          <a:spcPct val="0"/>
        </a:spcAft>
        <a:defRPr sz="4400" kern="1200">
          <a:solidFill>
            <a:schemeClr val="tx1"/>
          </a:solidFill>
          <a:latin typeface="+mj-lt"/>
          <a:ea typeface="ＭＳ Ｐゴシック" pitchFamily="-123" charset="-128"/>
          <a:cs typeface="ＭＳ Ｐゴシック" pitchFamily="-123" charset="-128"/>
        </a:defRPr>
      </a:lvl1pPr>
      <a:lvl2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2pPr>
      <a:lvl3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3pPr>
      <a:lvl4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4pPr>
      <a:lvl5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5pPr>
      <a:lvl6pPr marL="4572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6pPr>
      <a:lvl7pPr marL="9144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7pPr>
      <a:lvl8pPr marL="13716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8pPr>
      <a:lvl9pPr marL="18288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9pPr>
    </p:titleStyle>
    <p:bodyStyle>
      <a:lvl1pPr marL="342900" indent="-342900" algn="l" defTabSz="457200" rtl="0" fontAlgn="base">
        <a:spcBef>
          <a:spcPct val="20000"/>
        </a:spcBef>
        <a:spcAft>
          <a:spcPct val="0"/>
        </a:spcAft>
        <a:buFont typeface="Arial" pitchFamily="-123" charset="0"/>
        <a:buChar char="•"/>
        <a:defRPr sz="3200" kern="1200">
          <a:solidFill>
            <a:schemeClr val="tx1"/>
          </a:solidFill>
          <a:latin typeface="+mn-lt"/>
          <a:ea typeface="ＭＳ Ｐゴシック" pitchFamily="-123" charset="-128"/>
          <a:cs typeface="ＭＳ Ｐゴシック" pitchFamily="-123" charset="-128"/>
        </a:defRPr>
      </a:lvl1pPr>
      <a:lvl2pPr marL="742950" indent="-285750" algn="l" defTabSz="457200" rtl="0" fontAlgn="base">
        <a:spcBef>
          <a:spcPct val="20000"/>
        </a:spcBef>
        <a:spcAft>
          <a:spcPct val="0"/>
        </a:spcAft>
        <a:buFont typeface="Arial" pitchFamily="-123" charset="0"/>
        <a:buChar char="–"/>
        <a:defRPr sz="2800" kern="1200">
          <a:solidFill>
            <a:schemeClr val="tx1"/>
          </a:solidFill>
          <a:latin typeface="+mn-lt"/>
          <a:ea typeface="ＭＳ Ｐゴシック" pitchFamily="-123" charset="-128"/>
          <a:cs typeface="+mn-cs"/>
        </a:defRPr>
      </a:lvl2pPr>
      <a:lvl3pPr marL="1143000" indent="-228600" algn="l" defTabSz="457200" rtl="0" fontAlgn="base">
        <a:spcBef>
          <a:spcPct val="20000"/>
        </a:spcBef>
        <a:spcAft>
          <a:spcPct val="0"/>
        </a:spcAft>
        <a:buFont typeface="Arial" pitchFamily="-123" charset="0"/>
        <a:buChar char="•"/>
        <a:defRPr sz="2400" kern="1200">
          <a:solidFill>
            <a:schemeClr val="tx1"/>
          </a:solidFill>
          <a:latin typeface="+mn-lt"/>
          <a:ea typeface="ＭＳ Ｐゴシック" pitchFamily="-123" charset="-128"/>
          <a:cs typeface="+mn-cs"/>
        </a:defRPr>
      </a:lvl3pPr>
      <a:lvl4pPr marL="1600200" indent="-228600" algn="l" defTabSz="457200" rtl="0" fontAlgn="base">
        <a:spcBef>
          <a:spcPct val="20000"/>
        </a:spcBef>
        <a:spcAft>
          <a:spcPct val="0"/>
        </a:spcAft>
        <a:buFont typeface="Arial" pitchFamily="-123" charset="0"/>
        <a:buChar char="–"/>
        <a:defRPr sz="2000" kern="1200">
          <a:solidFill>
            <a:schemeClr val="tx1"/>
          </a:solidFill>
          <a:latin typeface="+mn-lt"/>
          <a:ea typeface="ＭＳ Ｐゴシック" pitchFamily="-123" charset="-128"/>
          <a:cs typeface="+mn-cs"/>
        </a:defRPr>
      </a:lvl4pPr>
      <a:lvl5pPr marL="2057400" indent="-228600" algn="l" defTabSz="457200" rtl="0" fontAlgn="base">
        <a:spcBef>
          <a:spcPct val="20000"/>
        </a:spcBef>
        <a:spcAft>
          <a:spcPct val="0"/>
        </a:spcAft>
        <a:buFont typeface="Arial" pitchFamily="-123" charset="0"/>
        <a:buChar char="»"/>
        <a:defRPr sz="2000" kern="1200">
          <a:solidFill>
            <a:schemeClr val="tx1"/>
          </a:solidFill>
          <a:latin typeface="+mn-lt"/>
          <a:ea typeface="ＭＳ Ｐゴシック" pitchFamily="-12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1.emf"/><Relationship Id="rId7"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png"/><Relationship Id="rId7"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1.emf"/><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38.emf"/><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12.emf"/><Relationship Id="rId7" Type="http://schemas.openxmlformats.org/officeDocument/2006/relationships/image" Target="../media/image56.emf"/><Relationship Id="rId2" Type="http://schemas.openxmlformats.org/officeDocument/2006/relationships/notesSlide" Target="../notesSlides/notesSlide22.xml"/><Relationship Id="rId1" Type="http://schemas.openxmlformats.org/officeDocument/2006/relationships/slideLayout" Target="../slideLayouts/slideLayout51.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59.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46.xml"/><Relationship Id="rId4" Type="http://schemas.openxmlformats.org/officeDocument/2006/relationships/image" Target="../media/image61.jpg"/></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hyperlink" Target="mailto:tphillips@fhi360.org" TargetMode="External"/><Relationship Id="rId2" Type="http://schemas.openxmlformats.org/officeDocument/2006/relationships/hyperlink" Target="http://www.nccor.org/" TargetMode="Externa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 Id="rId9" Type="http://schemas.openxmlformats.org/officeDocument/2006/relationships/image" Target="../media/image22.emf"/></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p:cNvSpPr>
            <a:spLocks noGrp="1"/>
          </p:cNvSpPr>
          <p:nvPr>
            <p:ph type="sldNum" sz="quarter" idx="4"/>
          </p:nvPr>
        </p:nvSpPr>
        <p:spPr>
          <a:xfrm>
            <a:off x="-1522621" y="6288290"/>
            <a:ext cx="2133600" cy="365125"/>
          </a:xfrm>
          <a:prstGeom prst="rect">
            <a:avLst/>
          </a:prstGeom>
        </p:spPr>
        <p:txBody>
          <a:bodyPr vert="horz" lIns="91440" tIns="45720" rIns="91440" bIns="45720" rtlCol="0" anchor="ctr"/>
          <a:lstStyle>
            <a:lvl1pPr algn="r">
              <a:defRPr sz="1000">
                <a:solidFill>
                  <a:srgbClr val="A9A796"/>
                </a:solidFill>
              </a:defRPr>
            </a:lvl1pPr>
          </a:lstStyle>
          <a:p>
            <a:fld id="{76FFBDDB-93BF-C043-A9C6-21FAC96D5BC5}" type="slidenum">
              <a:rPr lang="en-US" smtClean="0"/>
              <a:pPr/>
              <a:t>1</a:t>
            </a:fld>
            <a:endParaRPr lang="en-US" dirty="0"/>
          </a:p>
        </p:txBody>
      </p:sp>
      <p:pic>
        <p:nvPicPr>
          <p:cNvPr id="9" name="Picture 8" descr="Option2_cover.jpg"/>
          <p:cNvPicPr>
            <a:picLocks noChangeAspect="1"/>
          </p:cNvPicPr>
          <p:nvPr/>
        </p:nvPicPr>
        <p:blipFill>
          <a:blip r:embed="rId2"/>
          <a:stretch>
            <a:fillRect/>
          </a:stretch>
        </p:blipFill>
        <p:spPr>
          <a:xfrm>
            <a:off x="0" y="0"/>
            <a:ext cx="9144000" cy="6858000"/>
          </a:xfrm>
          <a:prstGeom prst="rect">
            <a:avLst/>
          </a:prstGeom>
        </p:spPr>
      </p:pic>
      <p:sp>
        <p:nvSpPr>
          <p:cNvPr id="10" name="TextBox 9"/>
          <p:cNvSpPr txBox="1"/>
          <p:nvPr/>
        </p:nvSpPr>
        <p:spPr>
          <a:xfrm>
            <a:off x="896825" y="2476194"/>
            <a:ext cx="7831015" cy="2154436"/>
          </a:xfrm>
          <a:prstGeom prst="rect">
            <a:avLst/>
          </a:prstGeom>
          <a:noFill/>
        </p:spPr>
        <p:txBody>
          <a:bodyPr wrap="square" rtlCol="0">
            <a:spAutoFit/>
          </a:bodyPr>
          <a:lstStyle/>
          <a:p>
            <a:r>
              <a:rPr lang="en-US" sz="5500" cap="small" dirty="0" smtClean="0">
                <a:solidFill>
                  <a:srgbClr val="C42E26"/>
                </a:solidFill>
              </a:rPr>
              <a:t>National Collaborative on Childhood Obesity Research</a:t>
            </a:r>
            <a:br>
              <a:rPr lang="en-US" sz="5500" cap="small" dirty="0" smtClean="0">
                <a:solidFill>
                  <a:srgbClr val="C42E26"/>
                </a:solidFill>
              </a:rPr>
            </a:br>
            <a:r>
              <a:rPr lang="en-US" sz="2400" b="1" i="1" cap="small" dirty="0" smtClean="0">
                <a:solidFill>
                  <a:schemeClr val="bg1">
                    <a:lumMod val="50000"/>
                  </a:schemeClr>
                </a:solidFill>
              </a:rPr>
              <a:t>Title of presentation</a:t>
            </a:r>
            <a:endParaRPr lang="en-US" sz="5500" b="1" i="1" cap="small" dirty="0" smtClean="0">
              <a:solidFill>
                <a:schemeClr val="bg1">
                  <a:lumMod val="50000"/>
                </a:schemeClr>
              </a:solidFill>
            </a:endParaRPr>
          </a:p>
        </p:txBody>
      </p:sp>
      <p:sp>
        <p:nvSpPr>
          <p:cNvPr id="11" name="TextBox 10"/>
          <p:cNvSpPr txBox="1"/>
          <p:nvPr/>
        </p:nvSpPr>
        <p:spPr>
          <a:xfrm>
            <a:off x="5975869" y="4565855"/>
            <a:ext cx="2751971" cy="1169551"/>
          </a:xfrm>
          <a:prstGeom prst="rect">
            <a:avLst/>
          </a:prstGeom>
          <a:noFill/>
        </p:spPr>
        <p:txBody>
          <a:bodyPr wrap="square" rtlCol="0">
            <a:spAutoFit/>
          </a:bodyPr>
          <a:lstStyle/>
          <a:p>
            <a:r>
              <a:rPr lang="en-US" sz="1400" b="1" dirty="0" smtClean="0">
                <a:solidFill>
                  <a:srgbClr val="595959"/>
                </a:solidFill>
              </a:rPr>
              <a:t>DATE</a:t>
            </a:r>
          </a:p>
          <a:p>
            <a:r>
              <a:rPr lang="en-US" sz="1400" b="1" dirty="0" smtClean="0">
                <a:solidFill>
                  <a:srgbClr val="595959"/>
                </a:solidFill>
              </a:rPr>
              <a:t/>
            </a:r>
            <a:br>
              <a:rPr lang="en-US" sz="1400" b="1" dirty="0" smtClean="0">
                <a:solidFill>
                  <a:srgbClr val="595959"/>
                </a:solidFill>
              </a:rPr>
            </a:br>
            <a:r>
              <a:rPr lang="en-US" sz="1400" b="1" dirty="0" smtClean="0">
                <a:solidFill>
                  <a:srgbClr val="595959"/>
                </a:solidFill>
              </a:rPr>
              <a:t>NAME</a:t>
            </a:r>
          </a:p>
          <a:p>
            <a:r>
              <a:rPr lang="en-US" sz="1400" i="1" dirty="0" smtClean="0">
                <a:solidFill>
                  <a:srgbClr val="595959"/>
                </a:solidFill>
              </a:rPr>
              <a:t>Title</a:t>
            </a:r>
          </a:p>
          <a:p>
            <a:r>
              <a:rPr lang="en-US" sz="1400" i="1" dirty="0" smtClean="0">
                <a:solidFill>
                  <a:srgbClr val="595959"/>
                </a:solidFill>
              </a:rPr>
              <a:t>Funder/Organization</a:t>
            </a:r>
          </a:p>
        </p:txBody>
      </p:sp>
    </p:spTree>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6800" y="1295400"/>
            <a:ext cx="7073900" cy="774700"/>
          </a:xfrm>
          <a:prstGeom prst="rect">
            <a:avLst/>
          </a:prstGeom>
        </p:spPr>
      </p:pic>
      <p:pic>
        <p:nvPicPr>
          <p:cNvPr id="6" name="Picture 5"/>
          <p:cNvPicPr>
            <a:picLocks noChangeAspect="1"/>
          </p:cNvPicPr>
          <p:nvPr/>
        </p:nvPicPr>
        <p:blipFill>
          <a:blip r:embed="rId4"/>
          <a:stretch>
            <a:fillRect/>
          </a:stretch>
        </p:blipFill>
        <p:spPr>
          <a:xfrm>
            <a:off x="1371600" y="3429000"/>
            <a:ext cx="6350000" cy="939800"/>
          </a:xfrm>
          <a:prstGeom prst="rect">
            <a:avLst/>
          </a:prstGeom>
        </p:spPr>
      </p:pic>
      <p:pic>
        <p:nvPicPr>
          <p:cNvPr id="3" name="Picture 2"/>
          <p:cNvPicPr>
            <a:picLocks noChangeAspect="1"/>
          </p:cNvPicPr>
          <p:nvPr/>
        </p:nvPicPr>
        <p:blipFill>
          <a:blip r:embed="rId5"/>
          <a:stretch>
            <a:fillRect/>
          </a:stretch>
        </p:blipFill>
        <p:spPr>
          <a:xfrm>
            <a:off x="1600200" y="2768600"/>
            <a:ext cx="5575300" cy="355600"/>
          </a:xfrm>
          <a:prstGeom prst="rect">
            <a:avLst/>
          </a:prstGeom>
        </p:spPr>
      </p:pic>
      <p:pic>
        <p:nvPicPr>
          <p:cNvPr id="4" name="Picture 3"/>
          <p:cNvPicPr>
            <a:picLocks noChangeAspect="1"/>
          </p:cNvPicPr>
          <p:nvPr/>
        </p:nvPicPr>
        <p:blipFill>
          <a:blip r:embed="rId6"/>
          <a:stretch>
            <a:fillRect/>
          </a:stretch>
        </p:blipFill>
        <p:spPr>
          <a:xfrm>
            <a:off x="1143000" y="4724400"/>
            <a:ext cx="6908800" cy="825500"/>
          </a:xfrm>
          <a:prstGeom prst="rect">
            <a:avLst/>
          </a:prstGeom>
        </p:spPr>
      </p:pic>
    </p:spTree>
    <p:extLst>
      <p:ext uri="{BB962C8B-B14F-4D97-AF65-F5344CB8AC3E}">
        <p14:creationId xmlns:p14="http://schemas.microsoft.com/office/powerpoint/2010/main" val="2513449715"/>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nicholson\Documents\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935" y="420872"/>
            <a:ext cx="7540129" cy="601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773862"/>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9143999" cy="6858000"/>
          </a:xfrm>
          <a:prstGeom prst="rect">
            <a:avLst/>
          </a:prstGeom>
        </p:spPr>
      </p:pic>
      <p:pic>
        <p:nvPicPr>
          <p:cNvPr id="7" name="Picture 6"/>
          <p:cNvPicPr>
            <a:picLocks noChangeAspect="1"/>
          </p:cNvPicPr>
          <p:nvPr/>
        </p:nvPicPr>
        <p:blipFill>
          <a:blip r:embed="rId4"/>
          <a:stretch>
            <a:fillRect/>
          </a:stretch>
        </p:blipFill>
        <p:spPr>
          <a:xfrm>
            <a:off x="4191000" y="-457200"/>
            <a:ext cx="787400" cy="1181100"/>
          </a:xfrm>
          <a:prstGeom prst="rect">
            <a:avLst/>
          </a:prstGeom>
        </p:spPr>
      </p:pic>
      <p:pic>
        <p:nvPicPr>
          <p:cNvPr id="2" name="Picture 1"/>
          <p:cNvPicPr>
            <a:picLocks noChangeAspect="1"/>
          </p:cNvPicPr>
          <p:nvPr/>
        </p:nvPicPr>
        <p:blipFill>
          <a:blip r:embed="rId5"/>
          <a:stretch>
            <a:fillRect/>
          </a:stretch>
        </p:blipFill>
        <p:spPr>
          <a:xfrm>
            <a:off x="4292600" y="266700"/>
            <a:ext cx="584200" cy="114300"/>
          </a:xfrm>
          <a:prstGeom prst="rect">
            <a:avLst/>
          </a:prstGeom>
        </p:spPr>
      </p:pic>
      <p:pic>
        <p:nvPicPr>
          <p:cNvPr id="4" name="Picture 3"/>
          <p:cNvPicPr>
            <a:picLocks noChangeAspect="1"/>
          </p:cNvPicPr>
          <p:nvPr/>
        </p:nvPicPr>
        <p:blipFill>
          <a:blip r:embed="rId6"/>
          <a:stretch>
            <a:fillRect/>
          </a:stretch>
        </p:blipFill>
        <p:spPr>
          <a:xfrm>
            <a:off x="2438400" y="3733800"/>
            <a:ext cx="4254500" cy="355600"/>
          </a:xfrm>
          <a:prstGeom prst="rect">
            <a:avLst/>
          </a:prstGeom>
        </p:spPr>
      </p:pic>
      <p:pic>
        <p:nvPicPr>
          <p:cNvPr id="5" name="Picture 4"/>
          <p:cNvPicPr>
            <a:picLocks noChangeAspect="1"/>
          </p:cNvPicPr>
          <p:nvPr/>
        </p:nvPicPr>
        <p:blipFill>
          <a:blip r:embed="rId7"/>
          <a:stretch>
            <a:fillRect/>
          </a:stretch>
        </p:blipFill>
        <p:spPr>
          <a:xfrm>
            <a:off x="1447800" y="4267200"/>
            <a:ext cx="6197600" cy="1524000"/>
          </a:xfrm>
          <a:prstGeom prst="rect">
            <a:avLst/>
          </a:prstGeom>
        </p:spPr>
      </p:pic>
      <p:pic>
        <p:nvPicPr>
          <p:cNvPr id="3" name="Picture 2"/>
          <p:cNvPicPr>
            <a:picLocks noChangeAspect="1"/>
          </p:cNvPicPr>
          <p:nvPr/>
        </p:nvPicPr>
        <p:blipFill>
          <a:blip r:embed="rId8"/>
          <a:stretch>
            <a:fillRect/>
          </a:stretch>
        </p:blipFill>
        <p:spPr>
          <a:xfrm>
            <a:off x="1752600" y="1447800"/>
            <a:ext cx="5664200" cy="2006600"/>
          </a:xfrm>
          <a:prstGeom prst="rect">
            <a:avLst/>
          </a:prstGeom>
        </p:spPr>
      </p:pic>
    </p:spTree>
    <p:extLst>
      <p:ext uri="{BB962C8B-B14F-4D97-AF65-F5344CB8AC3E}">
        <p14:creationId xmlns:p14="http://schemas.microsoft.com/office/powerpoint/2010/main" val="825610990"/>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35000" y="1447800"/>
            <a:ext cx="3695700" cy="2451100"/>
          </a:xfrm>
          <a:prstGeom prst="rect">
            <a:avLst/>
          </a:prstGeom>
        </p:spPr>
      </p:pic>
      <p:pic>
        <p:nvPicPr>
          <p:cNvPr id="9" name="Picture 8"/>
          <p:cNvPicPr>
            <a:picLocks noChangeAspect="1"/>
          </p:cNvPicPr>
          <p:nvPr/>
        </p:nvPicPr>
        <p:blipFill>
          <a:blip r:embed="rId4"/>
          <a:stretch>
            <a:fillRect/>
          </a:stretch>
        </p:blipFill>
        <p:spPr>
          <a:xfrm>
            <a:off x="914400" y="4191000"/>
            <a:ext cx="2933700" cy="1397000"/>
          </a:xfrm>
          <a:prstGeom prst="rect">
            <a:avLst/>
          </a:prstGeom>
        </p:spPr>
      </p:pic>
      <p:pic>
        <p:nvPicPr>
          <p:cNvPr id="10" name="Picture 9"/>
          <p:cNvPicPr>
            <a:picLocks noChangeAspect="1"/>
          </p:cNvPicPr>
          <p:nvPr/>
        </p:nvPicPr>
        <p:blipFill>
          <a:blip r:embed="rId5"/>
          <a:stretch>
            <a:fillRect/>
          </a:stretch>
        </p:blipFill>
        <p:spPr>
          <a:xfrm>
            <a:off x="4673600" y="1473200"/>
            <a:ext cx="38100" cy="4622800"/>
          </a:xfrm>
          <a:prstGeom prst="rect">
            <a:avLst/>
          </a:prstGeom>
        </p:spPr>
      </p:pic>
      <p:pic>
        <p:nvPicPr>
          <p:cNvPr id="16" name="Picture 15"/>
          <p:cNvPicPr>
            <a:picLocks noChangeAspect="1"/>
          </p:cNvPicPr>
          <p:nvPr/>
        </p:nvPicPr>
        <p:blipFill>
          <a:blip r:embed="rId6"/>
          <a:stretch>
            <a:fillRect/>
          </a:stretch>
        </p:blipFill>
        <p:spPr>
          <a:xfrm>
            <a:off x="4902200" y="1371600"/>
            <a:ext cx="3708400" cy="2387600"/>
          </a:xfrm>
          <a:prstGeom prst="rect">
            <a:avLst/>
          </a:prstGeom>
        </p:spPr>
      </p:pic>
      <p:pic>
        <p:nvPicPr>
          <p:cNvPr id="17" name="Picture 16"/>
          <p:cNvPicPr>
            <a:picLocks noChangeAspect="1"/>
          </p:cNvPicPr>
          <p:nvPr/>
        </p:nvPicPr>
        <p:blipFill>
          <a:blip r:embed="rId7"/>
          <a:stretch>
            <a:fillRect/>
          </a:stretch>
        </p:blipFill>
        <p:spPr>
          <a:xfrm>
            <a:off x="5600700" y="4191000"/>
            <a:ext cx="2095500" cy="889000"/>
          </a:xfrm>
          <a:prstGeom prst="rect">
            <a:avLst/>
          </a:prstGeom>
        </p:spPr>
      </p:pic>
      <p:pic>
        <p:nvPicPr>
          <p:cNvPr id="5" name="Picture 4"/>
          <p:cNvPicPr>
            <a:picLocks noChangeAspect="1"/>
          </p:cNvPicPr>
          <p:nvPr/>
        </p:nvPicPr>
        <p:blipFill>
          <a:blip r:embed="rId8"/>
          <a:stretch>
            <a:fillRect/>
          </a:stretch>
        </p:blipFill>
        <p:spPr>
          <a:xfrm>
            <a:off x="4394200" y="4267200"/>
            <a:ext cx="558800" cy="952500"/>
          </a:xfrm>
          <a:prstGeom prst="rect">
            <a:avLst/>
          </a:prstGeom>
        </p:spPr>
      </p:pic>
      <p:sp>
        <p:nvSpPr>
          <p:cNvPr id="4" name="Rectangle 3"/>
          <p:cNvSpPr/>
          <p:nvPr/>
        </p:nvSpPr>
        <p:spPr>
          <a:xfrm>
            <a:off x="2268550" y="6419334"/>
            <a:ext cx="4810099" cy="369332"/>
          </a:xfrm>
          <a:prstGeom prst="rect">
            <a:avLst/>
          </a:prstGeom>
        </p:spPr>
        <p:txBody>
          <a:bodyPr wrap="none">
            <a:spAutoFit/>
          </a:bodyPr>
          <a:lstStyle/>
          <a:p>
            <a:r>
              <a:rPr lang="en-US" dirty="0" smtClean="0">
                <a:solidFill>
                  <a:schemeClr val="bg1">
                    <a:lumMod val="50000"/>
                  </a:schemeClr>
                </a:solidFill>
              </a:rPr>
              <a:t>Available online at www.nccor.org/nccor-tools</a:t>
            </a:r>
            <a:endParaRPr lang="en-US" dirty="0">
              <a:solidFill>
                <a:schemeClr val="bg1">
                  <a:lumMod val="50000"/>
                </a:schemeClr>
              </a:solidFill>
            </a:endParaRPr>
          </a:p>
        </p:txBody>
      </p:sp>
      <p:sp>
        <p:nvSpPr>
          <p:cNvPr id="11" name="TextBox 10"/>
          <p:cNvSpPr txBox="1"/>
          <p:nvPr/>
        </p:nvSpPr>
        <p:spPr>
          <a:xfrm>
            <a:off x="2626929" y="472319"/>
            <a:ext cx="4015171" cy="646331"/>
          </a:xfrm>
          <a:prstGeom prst="rect">
            <a:avLst/>
          </a:prstGeom>
          <a:noFill/>
        </p:spPr>
        <p:txBody>
          <a:bodyPr wrap="square" rtlCol="0">
            <a:spAutoFit/>
          </a:bodyPr>
          <a:lstStyle/>
          <a:p>
            <a:r>
              <a:rPr lang="en-US" sz="3600" b="1" dirty="0" smtClean="0">
                <a:solidFill>
                  <a:schemeClr val="bg1">
                    <a:lumMod val="65000"/>
                  </a:schemeClr>
                </a:solidFill>
                <a:latin typeface="Arial Narrow" panose="020B0606020202030204" pitchFamily="34" charset="0"/>
              </a:rPr>
              <a:t>NCCOR created the</a:t>
            </a:r>
            <a:endParaRPr lang="en-US" sz="3600" b="1" dirty="0">
              <a:solidFill>
                <a:schemeClr val="bg1">
                  <a:lumMod val="65000"/>
                </a:schemeClr>
              </a:solidFill>
              <a:latin typeface="Arial Narrow" panose="020B0606020202030204" pitchFamily="34" charset="0"/>
            </a:endParaRPr>
          </a:p>
        </p:txBody>
      </p:sp>
    </p:spTree>
    <p:extLst>
      <p:ext uri="{BB962C8B-B14F-4D97-AF65-F5344CB8AC3E}">
        <p14:creationId xmlns:p14="http://schemas.microsoft.com/office/powerpoint/2010/main" val="4078276816"/>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516" t="8065" r="25645" b="11649"/>
          <a:stretch/>
        </p:blipFill>
        <p:spPr>
          <a:xfrm>
            <a:off x="0" y="0"/>
            <a:ext cx="9144000" cy="6858000"/>
          </a:xfrm>
          <a:prstGeom prst="rect">
            <a:avLst/>
          </a:prstGeom>
        </p:spPr>
      </p:pic>
      <p:sp>
        <p:nvSpPr>
          <p:cNvPr id="3" name="Oval 2"/>
          <p:cNvSpPr/>
          <p:nvPr/>
        </p:nvSpPr>
        <p:spPr>
          <a:xfrm>
            <a:off x="4963886" y="304800"/>
            <a:ext cx="595085" cy="493486"/>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325259"/>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Option1_sub.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2" name="Picture 1"/>
          <p:cNvPicPr>
            <a:picLocks noChangeAspect="1"/>
          </p:cNvPicPr>
          <p:nvPr/>
        </p:nvPicPr>
        <p:blipFill rotWithShape="1">
          <a:blip r:embed="rId4"/>
          <a:srcRect l="17258" t="8351" r="20646" b="7635"/>
          <a:stretch/>
        </p:blipFill>
        <p:spPr>
          <a:xfrm>
            <a:off x="232229" y="153892"/>
            <a:ext cx="6066972" cy="456111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5"/>
          <a:srcRect l="25624" t="7777" r="25000" b="28890"/>
          <a:stretch/>
        </p:blipFill>
        <p:spPr>
          <a:xfrm>
            <a:off x="3193145" y="1810334"/>
            <a:ext cx="5805714" cy="41889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9966731"/>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958" t="8148" r="25000" b="13704"/>
          <a:stretch/>
        </p:blipFill>
        <p:spPr>
          <a:xfrm>
            <a:off x="0" y="0"/>
            <a:ext cx="9144000" cy="6858000"/>
          </a:xfrm>
          <a:prstGeom prst="rect">
            <a:avLst/>
          </a:prstGeom>
        </p:spPr>
      </p:pic>
      <p:sp>
        <p:nvSpPr>
          <p:cNvPr id="3" name="Oval 2"/>
          <p:cNvSpPr/>
          <p:nvPr/>
        </p:nvSpPr>
        <p:spPr>
          <a:xfrm>
            <a:off x="4963886" y="304800"/>
            <a:ext cx="595085" cy="493486"/>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874454"/>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Option1_sub.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pic>
        <p:nvPicPr>
          <p:cNvPr id="2" name="Picture 1"/>
          <p:cNvPicPr>
            <a:picLocks noChangeAspect="1"/>
          </p:cNvPicPr>
          <p:nvPr/>
        </p:nvPicPr>
        <p:blipFill rotWithShape="1">
          <a:blip r:embed="rId4"/>
          <a:srcRect l="19516" t="8065" r="19677" b="8781"/>
          <a:stretch/>
        </p:blipFill>
        <p:spPr>
          <a:xfrm>
            <a:off x="232229" y="188686"/>
            <a:ext cx="5663381" cy="4247536"/>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5"/>
          <a:srcRect l="23710" t="7778" r="24677" b="12509"/>
          <a:stretch/>
        </p:blipFill>
        <p:spPr>
          <a:xfrm>
            <a:off x="3323771" y="1726622"/>
            <a:ext cx="5675086" cy="42281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3978828"/>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42862" y="4069663"/>
            <a:ext cx="4630738" cy="774700"/>
          </a:xfrm>
          <a:prstGeom prst="rect">
            <a:avLst/>
          </a:prstGeom>
        </p:spPr>
        <p:txBody>
          <a:bodyPr vert="horz" wrap="square" lIns="91440" tIns="45720" rIns="91440" bIns="45720" numCol="1" anchor="t" anchorCtr="0" compatLnSpc="1">
            <a:prstTxWarp prst="textNoShape">
              <a:avLst/>
            </a:prstTxWarp>
          </a:bodyPr>
          <a:lstStyle/>
          <a:p>
            <a:pPr marL="0" indent="0" algn="ctr">
              <a:buNone/>
            </a:pPr>
            <a:r>
              <a:rPr lang="en-US" b="1" dirty="0" smtClean="0">
                <a:solidFill>
                  <a:srgbClr val="00B050"/>
                </a:solidFill>
                <a:latin typeface="Arial Black" panose="020B0A04020102020204" pitchFamily="34" charset="0"/>
                <a:ea typeface="ヒラギノ角ゴ ProN W3" pitchFamily="-123" charset="-128"/>
                <a:cs typeface="ヒラギノ角ゴ ProN W3" pitchFamily="-123" charset="-128"/>
                <a:sym typeface="GillSans" charset="0"/>
              </a:rPr>
              <a:t>Rapid </a:t>
            </a:r>
            <a:br>
              <a:rPr lang="en-US" b="1" dirty="0" smtClean="0">
                <a:solidFill>
                  <a:srgbClr val="00B050"/>
                </a:solidFill>
                <a:latin typeface="Arial Black" panose="020B0A04020102020204" pitchFamily="34" charset="0"/>
                <a:ea typeface="ヒラギノ角ゴ ProN W3" pitchFamily="-123" charset="-128"/>
                <a:cs typeface="ヒラギノ角ゴ ProN W3" pitchFamily="-123" charset="-128"/>
                <a:sym typeface="GillSans" charset="0"/>
              </a:rPr>
            </a:br>
            <a:r>
              <a:rPr lang="en-US" b="1" dirty="0" smtClean="0">
                <a:solidFill>
                  <a:srgbClr val="00B050"/>
                </a:solidFill>
                <a:latin typeface="Arial Black" panose="020B0A04020102020204" pitchFamily="34" charset="0"/>
                <a:ea typeface="ヒラギノ角ゴ ProN W3" pitchFamily="-123" charset="-128"/>
                <a:cs typeface="ヒラギノ角ゴ ProN W3" pitchFamily="-123" charset="-128"/>
                <a:sym typeface="GillSans" charset="0"/>
              </a:rPr>
              <a:t>Response </a:t>
            </a:r>
            <a:br>
              <a:rPr lang="en-US" b="1" dirty="0" smtClean="0">
                <a:solidFill>
                  <a:srgbClr val="00B050"/>
                </a:solidFill>
                <a:latin typeface="Arial Black" panose="020B0A04020102020204" pitchFamily="34" charset="0"/>
                <a:ea typeface="ヒラギノ角ゴ ProN W3" pitchFamily="-123" charset="-128"/>
                <a:cs typeface="ヒラギノ角ゴ ProN W3" pitchFamily="-123" charset="-128"/>
                <a:sym typeface="GillSans" charset="0"/>
              </a:rPr>
            </a:br>
            <a:r>
              <a:rPr lang="en-US" b="1" dirty="0" smtClean="0">
                <a:solidFill>
                  <a:srgbClr val="00B050"/>
                </a:solidFill>
                <a:latin typeface="Arial Black" panose="020B0A04020102020204" pitchFamily="34" charset="0"/>
                <a:ea typeface="ヒラギノ角ゴ ProN W3" pitchFamily="-123" charset="-128"/>
                <a:cs typeface="ヒラギノ角ゴ ProN W3" pitchFamily="-123" charset="-128"/>
                <a:sym typeface="GillSans" charset="0"/>
              </a:rPr>
              <a:t>Funding </a:t>
            </a:r>
            <a:br>
              <a:rPr lang="en-US" b="1" dirty="0" smtClean="0">
                <a:solidFill>
                  <a:srgbClr val="00B050"/>
                </a:solidFill>
                <a:latin typeface="Arial Black" panose="020B0A04020102020204" pitchFamily="34" charset="0"/>
                <a:ea typeface="ヒラギノ角ゴ ProN W3" pitchFamily="-123" charset="-128"/>
                <a:cs typeface="ヒラギノ角ゴ ProN W3" pitchFamily="-123" charset="-128"/>
                <a:sym typeface="GillSans" charset="0"/>
              </a:rPr>
            </a:br>
            <a:r>
              <a:rPr lang="en-US" b="1" dirty="0" smtClean="0">
                <a:solidFill>
                  <a:srgbClr val="00B050"/>
                </a:solidFill>
                <a:latin typeface="Arial Black" panose="020B0A04020102020204" pitchFamily="34" charset="0"/>
                <a:ea typeface="ヒラギノ角ゴ ProN W3" pitchFamily="-123" charset="-128"/>
                <a:cs typeface="ヒラギノ角ゴ ProN W3" pitchFamily="-123" charset="-128"/>
                <a:sym typeface="GillSans" charset="0"/>
              </a:rPr>
              <a:t>Mechanism</a:t>
            </a:r>
          </a:p>
        </p:txBody>
      </p:sp>
      <p:pic>
        <p:nvPicPr>
          <p:cNvPr id="2" name="Picture 1"/>
          <p:cNvPicPr>
            <a:picLocks noChangeAspect="1"/>
          </p:cNvPicPr>
          <p:nvPr/>
        </p:nvPicPr>
        <p:blipFill rotWithShape="1">
          <a:blip r:embed="rId3"/>
          <a:srcRect l="20968" t="8064" r="22097" b="4480"/>
          <a:stretch/>
        </p:blipFill>
        <p:spPr>
          <a:xfrm>
            <a:off x="4869025" y="1217795"/>
            <a:ext cx="2616175" cy="226043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611" y="1559939"/>
            <a:ext cx="1825828" cy="2326381"/>
          </a:xfrm>
          <a:prstGeom prst="rect">
            <a:avLst/>
          </a:prstGeom>
          <a:ln>
            <a:noFill/>
          </a:ln>
          <a:effectLst>
            <a:outerShdw blurRad="292100" dist="139700" dir="2700000" algn="tl" rotWithShape="0">
              <a:srgbClr val="333333">
                <a:alpha val="65000"/>
              </a:srgbClr>
            </a:outerShdw>
          </a:effectLst>
        </p:spPr>
      </p:pic>
      <p:pic>
        <p:nvPicPr>
          <p:cNvPr id="9" name="Picture 8" descr="PNG-elements-1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938" y="1090644"/>
            <a:ext cx="3017973" cy="2773872"/>
          </a:xfrm>
          <a:prstGeom prst="rect">
            <a:avLst/>
          </a:prstGeom>
        </p:spPr>
      </p:pic>
      <p:pic>
        <p:nvPicPr>
          <p:cNvPr id="13" name="Picture 12"/>
          <p:cNvPicPr>
            <a:picLocks noChangeAspect="1"/>
          </p:cNvPicPr>
          <p:nvPr/>
        </p:nvPicPr>
        <p:blipFill>
          <a:blip r:embed="rId6"/>
          <a:stretch>
            <a:fillRect/>
          </a:stretch>
        </p:blipFill>
        <p:spPr>
          <a:xfrm>
            <a:off x="4673600" y="1473200"/>
            <a:ext cx="38100" cy="4622800"/>
          </a:xfrm>
          <a:prstGeom prst="rect">
            <a:avLst/>
          </a:prstGeom>
        </p:spPr>
      </p:pic>
      <p:pic>
        <p:nvPicPr>
          <p:cNvPr id="14" name="Picture 13"/>
          <p:cNvPicPr>
            <a:picLocks noChangeAspect="1"/>
          </p:cNvPicPr>
          <p:nvPr/>
        </p:nvPicPr>
        <p:blipFill rotWithShape="1">
          <a:blip r:embed="rId7"/>
          <a:srcRect r="470" b="49793"/>
          <a:stretch/>
        </p:blipFill>
        <p:spPr>
          <a:xfrm>
            <a:off x="4394200" y="4267200"/>
            <a:ext cx="556172" cy="478221"/>
          </a:xfrm>
          <a:prstGeom prst="rect">
            <a:avLst/>
          </a:prstGeom>
        </p:spPr>
      </p:pic>
      <p:sp>
        <p:nvSpPr>
          <p:cNvPr id="18" name="Content Placeholder 3"/>
          <p:cNvSpPr txBox="1">
            <a:spLocks/>
          </p:cNvSpPr>
          <p:nvPr/>
        </p:nvSpPr>
        <p:spPr>
          <a:xfrm>
            <a:off x="4565650" y="4168747"/>
            <a:ext cx="4663314" cy="774580"/>
          </a:xfrm>
          <a:prstGeom prst="rect">
            <a:avLst/>
          </a:prstGeom>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rgbClr val="C42E26"/>
              </a:buClr>
              <a:buFont typeface="Arial" pitchFamily="-123" charset="0"/>
              <a:buChar char="•"/>
              <a:defRPr sz="3200" kern="1200">
                <a:solidFill>
                  <a:schemeClr val="tx1">
                    <a:lumMod val="85000"/>
                    <a:lumOff val="15000"/>
                  </a:schemeClr>
                </a:solidFill>
                <a:latin typeface="+mn-lt"/>
                <a:ea typeface="ＭＳ Ｐゴシック" pitchFamily="-123" charset="-128"/>
                <a:cs typeface="ＭＳ Ｐゴシック" pitchFamily="-123" charset="-128"/>
              </a:defRPr>
            </a:lvl1pPr>
            <a:lvl2pPr marL="742950" indent="-285750" algn="l" defTabSz="457200" rtl="0" fontAlgn="base">
              <a:spcBef>
                <a:spcPct val="20000"/>
              </a:spcBef>
              <a:spcAft>
                <a:spcPct val="0"/>
              </a:spcAft>
              <a:buClr>
                <a:srgbClr val="C42E26"/>
              </a:buClr>
              <a:buSzPct val="100000"/>
              <a:buFont typeface="Wingdings" charset="2"/>
              <a:buChar char="§"/>
              <a:defRPr sz="2800" kern="1200">
                <a:solidFill>
                  <a:schemeClr val="tx1">
                    <a:lumMod val="85000"/>
                    <a:lumOff val="15000"/>
                  </a:schemeClr>
                </a:solidFill>
                <a:latin typeface="+mn-lt"/>
                <a:ea typeface="ＭＳ Ｐゴシック" pitchFamily="-123" charset="-128"/>
                <a:cs typeface="+mn-cs"/>
              </a:defRPr>
            </a:lvl2pPr>
            <a:lvl3pPr marL="1143000" indent="-228600" algn="l" defTabSz="457200" rtl="0" fontAlgn="base">
              <a:spcBef>
                <a:spcPct val="20000"/>
              </a:spcBef>
              <a:spcAft>
                <a:spcPct val="0"/>
              </a:spcAft>
              <a:buFont typeface="Arial" pitchFamily="-123" charset="0"/>
              <a:buChar char="•"/>
              <a:defRPr sz="2400" kern="1200">
                <a:solidFill>
                  <a:schemeClr val="tx1">
                    <a:lumMod val="85000"/>
                    <a:lumOff val="15000"/>
                  </a:schemeClr>
                </a:solidFill>
                <a:latin typeface="+mn-lt"/>
                <a:ea typeface="ＭＳ Ｐゴシック" pitchFamily="-123" charset="-128"/>
                <a:cs typeface="+mn-cs"/>
              </a:defRPr>
            </a:lvl3pPr>
            <a:lvl4pPr marL="1600200" indent="-228600" algn="l" defTabSz="457200" rtl="0" fontAlgn="base">
              <a:spcBef>
                <a:spcPct val="20000"/>
              </a:spcBef>
              <a:spcAft>
                <a:spcPct val="0"/>
              </a:spcAft>
              <a:buFont typeface="Arial" pitchFamily="-123" charset="0"/>
              <a:buChar char="–"/>
              <a:defRPr sz="2000" kern="1200">
                <a:solidFill>
                  <a:schemeClr val="tx1">
                    <a:lumMod val="85000"/>
                    <a:lumOff val="15000"/>
                  </a:schemeClr>
                </a:solidFill>
                <a:latin typeface="+mn-lt"/>
                <a:ea typeface="ＭＳ Ｐゴシック" pitchFamily="-123" charset="-128"/>
                <a:cs typeface="+mn-cs"/>
              </a:defRPr>
            </a:lvl4pPr>
            <a:lvl5pPr marL="2057400" indent="-228600" algn="l" defTabSz="457200" rtl="0" fontAlgn="base">
              <a:spcBef>
                <a:spcPct val="20000"/>
              </a:spcBef>
              <a:spcAft>
                <a:spcPct val="0"/>
              </a:spcAft>
              <a:buFont typeface="Arial" pitchFamily="-123" charset="0"/>
              <a:buChar char="»"/>
              <a:defRPr sz="2000" kern="1200">
                <a:solidFill>
                  <a:schemeClr val="tx1">
                    <a:lumMod val="85000"/>
                    <a:lumOff val="15000"/>
                  </a:schemeClr>
                </a:solidFill>
                <a:latin typeface="+mn-lt"/>
                <a:ea typeface="ＭＳ Ｐゴシック" pitchFamily="-12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123" charset="0"/>
              <a:buNone/>
            </a:pPr>
            <a:r>
              <a:rPr lang="en-US" b="1" dirty="0" smtClean="0">
                <a:solidFill>
                  <a:srgbClr val="00B050"/>
                </a:solidFill>
                <a:latin typeface="Arial Black" panose="020B0A04020102020204" pitchFamily="34" charset="0"/>
                <a:ea typeface="ヒラギノ角ゴ ProN W3" pitchFamily="-123" charset="-128"/>
                <a:cs typeface="ヒラギノ角ゴ ProN W3" pitchFamily="-123" charset="-128"/>
                <a:sym typeface="GillSans" charset="0"/>
              </a:rPr>
              <a:t>Tools to </a:t>
            </a:r>
            <a:br>
              <a:rPr lang="en-US" b="1" dirty="0" smtClean="0">
                <a:solidFill>
                  <a:srgbClr val="00B050"/>
                </a:solidFill>
                <a:latin typeface="Arial Black" panose="020B0A04020102020204" pitchFamily="34" charset="0"/>
                <a:ea typeface="ヒラギノ角ゴ ProN W3" pitchFamily="-123" charset="-128"/>
                <a:cs typeface="ヒラギノ角ゴ ProN W3" pitchFamily="-123" charset="-128"/>
                <a:sym typeface="GillSans" charset="0"/>
              </a:rPr>
            </a:br>
            <a:r>
              <a:rPr lang="en-US" b="1" dirty="0" smtClean="0">
                <a:solidFill>
                  <a:srgbClr val="00B050"/>
                </a:solidFill>
                <a:latin typeface="Arial Black" panose="020B0A04020102020204" pitchFamily="34" charset="0"/>
                <a:ea typeface="ヒラギノ角ゴ ProN W3" pitchFamily="-123" charset="-128"/>
                <a:cs typeface="ヒラギノ角ゴ ProN W3" pitchFamily="-123" charset="-128"/>
                <a:sym typeface="GillSans" charset="0"/>
              </a:rPr>
              <a:t>Connect Researchers</a:t>
            </a:r>
            <a:br>
              <a:rPr lang="en-US" b="1" dirty="0" smtClean="0">
                <a:solidFill>
                  <a:srgbClr val="00B050"/>
                </a:solidFill>
                <a:latin typeface="Arial Black" panose="020B0A04020102020204" pitchFamily="34" charset="0"/>
                <a:ea typeface="ヒラギノ角ゴ ProN W3" pitchFamily="-123" charset="-128"/>
                <a:cs typeface="ヒラギノ角ゴ ProN W3" pitchFamily="-123" charset="-128"/>
                <a:sym typeface="GillSans" charset="0"/>
              </a:rPr>
            </a:br>
            <a:r>
              <a:rPr lang="en-US" b="1" dirty="0" smtClean="0">
                <a:solidFill>
                  <a:srgbClr val="00B050"/>
                </a:solidFill>
                <a:latin typeface="Arial Black" panose="020B0A04020102020204" pitchFamily="34" charset="0"/>
                <a:ea typeface="ヒラギノ角ゴ ProN W3" pitchFamily="-123" charset="-128"/>
                <a:cs typeface="ヒラギノ角ゴ ProN W3" pitchFamily="-123" charset="-128"/>
                <a:sym typeface="GillSans" charset="0"/>
              </a:rPr>
              <a:t>to Funding</a:t>
            </a:r>
          </a:p>
        </p:txBody>
      </p:sp>
      <p:sp>
        <p:nvSpPr>
          <p:cNvPr id="10" name="Rectangle 9"/>
          <p:cNvSpPr/>
          <p:nvPr/>
        </p:nvSpPr>
        <p:spPr>
          <a:xfrm>
            <a:off x="2902967" y="6378427"/>
            <a:ext cx="3617465" cy="369332"/>
          </a:xfrm>
          <a:prstGeom prst="rect">
            <a:avLst/>
          </a:prstGeom>
        </p:spPr>
        <p:txBody>
          <a:bodyPr wrap="none">
            <a:spAutoFit/>
          </a:bodyPr>
          <a:lstStyle/>
          <a:p>
            <a:pPr fontAlgn="base">
              <a:spcBef>
                <a:spcPct val="0"/>
              </a:spcBef>
              <a:spcAft>
                <a:spcPct val="0"/>
              </a:spcAft>
            </a:pPr>
            <a:r>
              <a:rPr lang="en-US" dirty="0" smtClean="0">
                <a:solidFill>
                  <a:prstClr val="white">
                    <a:lumMod val="50000"/>
                  </a:prstClr>
                </a:solidFill>
                <a:latin typeface="Arial" pitchFamily="-123" charset="0"/>
                <a:ea typeface="ＭＳ Ｐゴシック" pitchFamily="-123" charset="-128"/>
              </a:rPr>
              <a:t>Available online at www.nccor.org</a:t>
            </a:r>
            <a:endParaRPr lang="en-US" dirty="0">
              <a:solidFill>
                <a:prstClr val="white">
                  <a:lumMod val="50000"/>
                </a:prstClr>
              </a:solidFill>
              <a:latin typeface="Arial" pitchFamily="-123" charset="0"/>
              <a:ea typeface="ＭＳ Ｐゴシック" pitchFamily="-123" charset="-128"/>
            </a:endParaRPr>
          </a:p>
        </p:txBody>
      </p:sp>
      <p:sp>
        <p:nvSpPr>
          <p:cNvPr id="3" name="TextBox 2"/>
          <p:cNvSpPr txBox="1"/>
          <p:nvPr/>
        </p:nvSpPr>
        <p:spPr>
          <a:xfrm>
            <a:off x="1349829" y="294075"/>
            <a:ext cx="6749142" cy="707886"/>
          </a:xfrm>
          <a:prstGeom prst="rect">
            <a:avLst/>
          </a:prstGeom>
          <a:noFill/>
        </p:spPr>
        <p:txBody>
          <a:bodyPr wrap="square" rtlCol="0">
            <a:spAutoFit/>
          </a:bodyPr>
          <a:lstStyle/>
          <a:p>
            <a:pPr algn="ctr" fontAlgn="base">
              <a:spcBef>
                <a:spcPct val="0"/>
              </a:spcBef>
              <a:spcAft>
                <a:spcPct val="0"/>
              </a:spcAft>
            </a:pPr>
            <a:r>
              <a:rPr lang="en-US" sz="4000" b="1" dirty="0" smtClean="0">
                <a:solidFill>
                  <a:schemeClr val="bg1">
                    <a:lumMod val="65000"/>
                  </a:schemeClr>
                </a:solidFill>
                <a:latin typeface="Arial Narrow" panose="020B0606020202030204" pitchFamily="34" charset="0"/>
                <a:ea typeface="ＭＳ Ｐゴシック" pitchFamily="-123" charset="-128"/>
              </a:rPr>
              <a:t>NCCOR created mechanisms</a:t>
            </a:r>
            <a:endParaRPr lang="en-US" sz="4000" b="1" dirty="0">
              <a:solidFill>
                <a:schemeClr val="bg1">
                  <a:lumMod val="65000"/>
                </a:schemeClr>
              </a:solidFill>
              <a:latin typeface="Arial Narrow" panose="020B0606020202030204" pitchFamily="34" charset="0"/>
              <a:ea typeface="ＭＳ Ｐゴシック" pitchFamily="-123" charset="-128"/>
            </a:endParaRPr>
          </a:p>
        </p:txBody>
      </p:sp>
    </p:spTree>
    <p:extLst>
      <p:ext uri="{BB962C8B-B14F-4D97-AF65-F5344CB8AC3E}">
        <p14:creationId xmlns:p14="http://schemas.microsoft.com/office/powerpoint/2010/main" val="610590474"/>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2857" t="10429" r="13036" b="5858"/>
          <a:stretch/>
        </p:blipFill>
        <p:spPr>
          <a:xfrm>
            <a:off x="1" y="174169"/>
            <a:ext cx="9143999" cy="6455885"/>
          </a:xfrm>
          <a:prstGeom prst="rect">
            <a:avLst/>
          </a:prstGeom>
        </p:spPr>
      </p:pic>
    </p:spTree>
    <p:extLst>
      <p:ext uri="{BB962C8B-B14F-4D97-AF65-F5344CB8AC3E}">
        <p14:creationId xmlns:p14="http://schemas.microsoft.com/office/powerpoint/2010/main" val="592110296"/>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42E26"/>
                </a:solidFill>
              </a:rPr>
              <a:t>Overview</a:t>
            </a:r>
            <a:endParaRPr lang="en-US" dirty="0">
              <a:solidFill>
                <a:srgbClr val="C42E26"/>
              </a:solidFill>
            </a:endParaRPr>
          </a:p>
        </p:txBody>
      </p:sp>
      <p:sp>
        <p:nvSpPr>
          <p:cNvPr id="3" name="Content Placeholder 2"/>
          <p:cNvSpPr>
            <a:spLocks noGrp="1"/>
          </p:cNvSpPr>
          <p:nvPr>
            <p:ph idx="1"/>
          </p:nvPr>
        </p:nvSpPr>
        <p:spPr>
          <a:xfrm>
            <a:off x="457200" y="1147815"/>
            <a:ext cx="8229600" cy="4525963"/>
          </a:xfrm>
        </p:spPr>
        <p:txBody>
          <a:bodyPr/>
          <a:lstStyle/>
          <a:p>
            <a:r>
              <a:rPr lang="en-US" dirty="0">
                <a:solidFill>
                  <a:schemeClr val="tx1"/>
                </a:solidFill>
                <a:ea typeface="ヒラギノ角ゴ ProN W3" pitchFamily="-123" charset="-128"/>
                <a:cs typeface="ヒラギノ角ゴ ProN W3" pitchFamily="-123" charset="-128"/>
                <a:sym typeface="GillSans" charset="0"/>
              </a:rPr>
              <a:t>Childhood obesity: </a:t>
            </a:r>
            <a:br>
              <a:rPr lang="en-US" dirty="0">
                <a:solidFill>
                  <a:schemeClr val="tx1"/>
                </a:solidFill>
                <a:ea typeface="ヒラギノ角ゴ ProN W3" pitchFamily="-123" charset="-128"/>
                <a:cs typeface="ヒラギノ角ゴ ProN W3" pitchFamily="-123" charset="-128"/>
                <a:sym typeface="GillSans" charset="0"/>
              </a:rPr>
            </a:br>
            <a:r>
              <a:rPr lang="en-US" dirty="0">
                <a:solidFill>
                  <a:schemeClr val="tx1"/>
                </a:solidFill>
                <a:ea typeface="ヒラギノ角ゴ ProN W3" pitchFamily="-123" charset="-128"/>
                <a:cs typeface="ヒラギノ角ゴ ProN W3" pitchFamily="-123" charset="-128"/>
                <a:sym typeface="GillSans" charset="0"/>
              </a:rPr>
              <a:t>A changing landscape</a:t>
            </a:r>
          </a:p>
          <a:p>
            <a:r>
              <a:rPr lang="en-US" dirty="0">
                <a:solidFill>
                  <a:schemeClr val="tx1"/>
                </a:solidFill>
                <a:ea typeface="ヒラギノ角ゴ ProN W3" pitchFamily="-123" charset="-128"/>
                <a:cs typeface="ヒラギノ角ゴ ProN W3" pitchFamily="-123" charset="-128"/>
                <a:sym typeface="GillSans" charset="0"/>
              </a:rPr>
              <a:t>NCCOR: A strategic, innovative </a:t>
            </a:r>
            <a:r>
              <a:rPr lang="en-US" dirty="0" smtClean="0">
                <a:solidFill>
                  <a:schemeClr val="tx1"/>
                </a:solidFill>
                <a:ea typeface="ヒラギノ角ゴ ProN W3" pitchFamily="-123" charset="-128"/>
                <a:cs typeface="ヒラギノ角ゴ ProN W3" pitchFamily="-123" charset="-128"/>
                <a:sym typeface="GillSans" charset="0"/>
              </a:rPr>
              <a:t/>
            </a:r>
            <a:br>
              <a:rPr lang="en-US" dirty="0" smtClean="0">
                <a:solidFill>
                  <a:schemeClr val="tx1"/>
                </a:solidFill>
                <a:ea typeface="ヒラギノ角ゴ ProN W3" pitchFamily="-123" charset="-128"/>
                <a:cs typeface="ヒラギノ角ゴ ProN W3" pitchFamily="-123" charset="-128"/>
                <a:sym typeface="GillSans" charset="0"/>
              </a:rPr>
            </a:br>
            <a:r>
              <a:rPr lang="en-US" dirty="0" smtClean="0">
                <a:solidFill>
                  <a:schemeClr val="tx1"/>
                </a:solidFill>
                <a:ea typeface="ヒラギノ角ゴ ProN W3" pitchFamily="-123" charset="-128"/>
                <a:cs typeface="ヒラギノ角ゴ ProN W3" pitchFamily="-123" charset="-128"/>
                <a:sym typeface="GillSans" charset="0"/>
              </a:rPr>
              <a:t>approach </a:t>
            </a:r>
            <a:r>
              <a:rPr lang="en-US" dirty="0">
                <a:solidFill>
                  <a:schemeClr val="tx1"/>
                </a:solidFill>
                <a:ea typeface="ヒラギノ角ゴ ProN W3" pitchFamily="-123" charset="-128"/>
                <a:cs typeface="ヒラギノ角ゴ ProN W3" pitchFamily="-123" charset="-128"/>
                <a:sym typeface="GillSans" charset="0"/>
              </a:rPr>
              <a:t>to making progress</a:t>
            </a:r>
          </a:p>
          <a:p>
            <a:r>
              <a:rPr lang="en-US" dirty="0">
                <a:solidFill>
                  <a:schemeClr val="tx1"/>
                </a:solidFill>
                <a:ea typeface="ヒラギノ角ゴ ProN W3" pitchFamily="-123" charset="-128"/>
                <a:cs typeface="ヒラギノ角ゴ ProN W3" pitchFamily="-123" charset="-128"/>
                <a:sym typeface="GillSans" charset="0"/>
              </a:rPr>
              <a:t>Projects advancing the </a:t>
            </a:r>
            <a:r>
              <a:rPr lang="en-US" dirty="0" smtClean="0">
                <a:solidFill>
                  <a:schemeClr val="tx1"/>
                </a:solidFill>
                <a:ea typeface="ヒラギノ角ゴ ProN W3" pitchFamily="-123" charset="-128"/>
                <a:cs typeface="ヒラギノ角ゴ ProN W3" pitchFamily="-123" charset="-128"/>
                <a:sym typeface="GillSans" charset="0"/>
              </a:rPr>
              <a:t>field</a:t>
            </a:r>
          </a:p>
          <a:p>
            <a:pPr lvl="1"/>
            <a:r>
              <a:rPr lang="en-US" dirty="0" smtClean="0">
                <a:solidFill>
                  <a:schemeClr val="tx1"/>
                </a:solidFill>
                <a:ea typeface="ヒラギノ角ゴ ProN W3" pitchFamily="-123" charset="-128"/>
                <a:cs typeface="ヒラギノ角ゴ ProN W3" pitchFamily="-123" charset="-128"/>
                <a:sym typeface="GillSans" charset="0"/>
              </a:rPr>
              <a:t>NCCOR tools</a:t>
            </a:r>
          </a:p>
          <a:p>
            <a:pPr lvl="1"/>
            <a:r>
              <a:rPr lang="en-US" dirty="0" smtClean="0">
                <a:solidFill>
                  <a:schemeClr val="tx1"/>
                </a:solidFill>
                <a:ea typeface="ヒラギノ角ゴ ProN W3" pitchFamily="-123" charset="-128"/>
                <a:cs typeface="ヒラギノ角ゴ ProN W3" pitchFamily="-123" charset="-128"/>
                <a:sym typeface="GillSans" charset="0"/>
              </a:rPr>
              <a:t>Key activities</a:t>
            </a:r>
            <a:endParaRPr lang="en-US" dirty="0">
              <a:solidFill>
                <a:schemeClr val="tx1"/>
              </a:solidFill>
              <a:ea typeface="ヒラギノ角ゴ ProN W3" pitchFamily="-123" charset="-128"/>
              <a:cs typeface="ヒラギノ角ゴ ProN W3" pitchFamily="-123" charset="-128"/>
              <a:sym typeface="GillSans" charset="0"/>
            </a:endParaRPr>
          </a:p>
          <a:p>
            <a:r>
              <a:rPr lang="en-US" dirty="0">
                <a:solidFill>
                  <a:schemeClr val="tx1"/>
                </a:solidFill>
                <a:ea typeface="ヒラギノ角ゴ ProN W3" pitchFamily="-123" charset="-128"/>
                <a:cs typeface="ヒラギノ角ゴ ProN W3" pitchFamily="-123" charset="-128"/>
                <a:sym typeface="GillSans" charset="0"/>
              </a:rPr>
              <a:t>Exploring new </a:t>
            </a:r>
            <a:r>
              <a:rPr lang="en-US" dirty="0" smtClean="0">
                <a:solidFill>
                  <a:schemeClr val="tx1"/>
                </a:solidFill>
                <a:ea typeface="ヒラギノ角ゴ ProN W3" pitchFamily="-123" charset="-128"/>
                <a:cs typeface="ヒラギノ角ゴ ProN W3" pitchFamily="-123" charset="-128"/>
                <a:sym typeface="GillSans" charset="0"/>
              </a:rPr>
              <a:t>frontiers</a:t>
            </a:r>
          </a:p>
          <a:p>
            <a:r>
              <a:rPr lang="en-US" dirty="0" smtClean="0">
                <a:solidFill>
                  <a:schemeClr val="tx1"/>
                </a:solidFill>
                <a:ea typeface="ヒラギノ角ゴ ProN W3" pitchFamily="-123" charset="-128"/>
                <a:cs typeface="ヒラギノ角ゴ ProN W3" pitchFamily="-123" charset="-128"/>
                <a:sym typeface="GillSans" charset="0"/>
              </a:rPr>
              <a:t>NCCOR’s reach</a:t>
            </a:r>
            <a:endParaRPr lang="en-US" dirty="0">
              <a:solidFill>
                <a:schemeClr val="tx1"/>
              </a:solidFill>
              <a:ea typeface="ヒラギノ角ゴ ProN W3" pitchFamily="-123" charset="-128"/>
              <a:cs typeface="ヒラギノ角ゴ ProN W3" pitchFamily="-123" charset="-128"/>
              <a:sym typeface="GillSans" charset="0"/>
            </a:endParaRP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268" y="1417638"/>
            <a:ext cx="2767824" cy="4182218"/>
          </a:xfrm>
          <a:prstGeom prst="rect">
            <a:avLst/>
          </a:prstGeom>
        </p:spPr>
      </p:pic>
    </p:spTree>
    <p:extLst>
      <p:ext uri="{BB962C8B-B14F-4D97-AF65-F5344CB8AC3E}">
        <p14:creationId xmlns:p14="http://schemas.microsoft.com/office/powerpoint/2010/main" val="458554709"/>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37329"/>
          </a:xfrm>
          <a:prstGeom prst="rect">
            <a:avLst/>
          </a:prstGeom>
        </p:spPr>
      </p:pic>
      <p:sp>
        <p:nvSpPr>
          <p:cNvPr id="4" name="Title 3"/>
          <p:cNvSpPr>
            <a:spLocks noGrp="1"/>
          </p:cNvSpPr>
          <p:nvPr>
            <p:ph type="title" idx="4294967295"/>
          </p:nvPr>
        </p:nvSpPr>
        <p:spPr>
          <a:xfrm>
            <a:off x="123869" y="122273"/>
            <a:ext cx="3101931" cy="752475"/>
          </a:xfrm>
          <a:prstGeom prst="rect">
            <a:avLst/>
          </a:prstGeom>
          <a:solidFill>
            <a:srgbClr val="ECECEC"/>
          </a:solidFill>
        </p:spPr>
        <p:txBody>
          <a:bodyPr>
            <a:normAutofit fontScale="90000"/>
          </a:bodyPr>
          <a:lstStyle/>
          <a:p>
            <a:r>
              <a:rPr lang="en-US" b="1" dirty="0" smtClean="0"/>
              <a:t>Key Activities</a:t>
            </a:r>
            <a:endParaRPr lang="en-US" b="1" dirty="0"/>
          </a:p>
        </p:txBody>
      </p:sp>
    </p:spTree>
    <p:extLst>
      <p:ext uri="{BB962C8B-B14F-4D97-AF65-F5344CB8AC3E}">
        <p14:creationId xmlns:p14="http://schemas.microsoft.com/office/powerpoint/2010/main" val="927592297"/>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solidFill>
                  <a:srgbClr val="C42E26"/>
                </a:solidFill>
              </a:rPr>
              <a:t>Supplemental Nutrition Assistance Program-Education (SNAP-Ed)</a:t>
            </a:r>
          </a:p>
        </p:txBody>
      </p:sp>
      <p:sp>
        <p:nvSpPr>
          <p:cNvPr id="4" name="Content Placeholder 3"/>
          <p:cNvSpPr>
            <a:spLocks noGrp="1"/>
          </p:cNvSpPr>
          <p:nvPr>
            <p:ph sz="half" idx="1"/>
          </p:nvPr>
        </p:nvSpPr>
        <p:spPr>
          <a:xfrm>
            <a:off x="457200" y="1815348"/>
            <a:ext cx="8229600" cy="4525963"/>
          </a:xfrm>
        </p:spPr>
        <p:txBody>
          <a:bodyPr/>
          <a:lstStyle/>
          <a:p>
            <a:pPr lvl="0">
              <a:buClr>
                <a:srgbClr val="C42E26"/>
              </a:buClr>
            </a:pPr>
            <a:r>
              <a:rPr lang="en-US" dirty="0">
                <a:solidFill>
                  <a:prstClr val="black">
                    <a:lumMod val="85000"/>
                    <a:lumOff val="15000"/>
                  </a:prstClr>
                </a:solidFill>
              </a:rPr>
              <a:t>NCCOR helped USDA develop guidance to SNAP agencies and states following a </a:t>
            </a:r>
            <a:r>
              <a:rPr lang="en-US" dirty="0" smtClean="0">
                <a:solidFill>
                  <a:prstClr val="black">
                    <a:lumMod val="85000"/>
                    <a:lumOff val="15000"/>
                  </a:prstClr>
                </a:solidFill>
              </a:rPr>
              <a:t>major shift </a:t>
            </a:r>
            <a:r>
              <a:rPr lang="en-US" dirty="0">
                <a:solidFill>
                  <a:prstClr val="black">
                    <a:lumMod val="85000"/>
                    <a:lumOff val="15000"/>
                  </a:prstClr>
                </a:solidFill>
              </a:rPr>
              <a:t>in the national approach and delivery of SNAP-Ed.</a:t>
            </a:r>
          </a:p>
          <a:p>
            <a:pPr lvl="1">
              <a:buClr>
                <a:srgbClr val="C42E26"/>
              </a:buClr>
              <a:buSzPct val="100000"/>
              <a:buFont typeface="Wingdings" charset="2"/>
              <a:buChar char="§"/>
            </a:pPr>
            <a:r>
              <a:rPr lang="en-US" dirty="0">
                <a:solidFill>
                  <a:prstClr val="black">
                    <a:lumMod val="85000"/>
                    <a:lumOff val="15000"/>
                  </a:prstClr>
                </a:solidFill>
              </a:rPr>
              <a:t>Collection of evidence-based, actionable tools consistent with the context and policies of SNAP and incorporating evidence-based obesity </a:t>
            </a:r>
            <a:r>
              <a:rPr lang="en-US" dirty="0" smtClean="0">
                <a:solidFill>
                  <a:prstClr val="black">
                    <a:lumMod val="85000"/>
                    <a:lumOff val="15000"/>
                  </a:prstClr>
                </a:solidFill>
              </a:rPr>
              <a:t>strategies</a:t>
            </a:r>
            <a:br>
              <a:rPr lang="en-US" dirty="0" smtClean="0">
                <a:solidFill>
                  <a:prstClr val="black">
                    <a:lumMod val="85000"/>
                    <a:lumOff val="15000"/>
                  </a:prstClr>
                </a:solidFill>
              </a:rPr>
            </a:br>
            <a:endParaRPr lang="en-US" dirty="0">
              <a:solidFill>
                <a:prstClr val="black">
                  <a:lumMod val="85000"/>
                  <a:lumOff val="15000"/>
                </a:prstClr>
              </a:solidFill>
            </a:endParaRPr>
          </a:p>
          <a:p>
            <a:pPr lvl="0">
              <a:buClr>
                <a:srgbClr val="C42E26"/>
              </a:buClr>
            </a:pPr>
            <a:r>
              <a:rPr lang="en-US" dirty="0">
                <a:solidFill>
                  <a:prstClr val="black">
                    <a:lumMod val="85000"/>
                    <a:lumOff val="15000"/>
                  </a:prstClr>
                </a:solidFill>
              </a:rPr>
              <a:t>USDA continues to work with NCCOR to refine the toolkit to ensure it provides a current list of strategies, interventions, and resources.</a:t>
            </a:r>
          </a:p>
        </p:txBody>
      </p:sp>
    </p:spTree>
    <p:extLst>
      <p:ext uri="{BB962C8B-B14F-4D97-AF65-F5344CB8AC3E}">
        <p14:creationId xmlns:p14="http://schemas.microsoft.com/office/powerpoint/2010/main" val="469930285"/>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a:lstStyle/>
          <a:p>
            <a:r>
              <a:rPr lang="en-US" dirty="0" smtClean="0">
                <a:solidFill>
                  <a:srgbClr val="C42E26"/>
                </a:solidFill>
              </a:rPr>
              <a:t>Youth Energy Expenditure</a:t>
            </a:r>
            <a:endParaRPr lang="en-US" dirty="0">
              <a:solidFill>
                <a:srgbClr val="C42E26"/>
              </a:solidFill>
            </a:endParaRPr>
          </a:p>
        </p:txBody>
      </p:sp>
      <p:sp>
        <p:nvSpPr>
          <p:cNvPr id="9" name="Content Placeholder 2"/>
          <p:cNvSpPr>
            <a:spLocks noGrp="1"/>
          </p:cNvSpPr>
          <p:nvPr>
            <p:ph idx="1"/>
          </p:nvPr>
        </p:nvSpPr>
        <p:spPr>
          <a:xfrm>
            <a:off x="457200" y="1200146"/>
            <a:ext cx="8229599" cy="4856492"/>
          </a:xfrm>
        </p:spPr>
        <p:txBody>
          <a:bodyPr/>
          <a:lstStyle/>
          <a:p>
            <a:r>
              <a:rPr lang="en-US" sz="2800" dirty="0" smtClean="0"/>
              <a:t>NCCOR knows </a:t>
            </a:r>
            <a:r>
              <a:rPr lang="en-US" sz="2800" dirty="0"/>
              <a:t>e</a:t>
            </a:r>
            <a:r>
              <a:rPr lang="en-US" sz="2800" dirty="0" smtClean="0"/>
              <a:t>fforts </a:t>
            </a:r>
            <a:r>
              <a:rPr lang="en-US" sz="2800" dirty="0"/>
              <a:t>to reduce </a:t>
            </a:r>
            <a:r>
              <a:rPr lang="en-US" sz="2800" dirty="0" smtClean="0"/>
              <a:t>childhood obesity </a:t>
            </a:r>
            <a:r>
              <a:rPr lang="en-US" sz="2800" dirty="0"/>
              <a:t>must </a:t>
            </a:r>
            <a:r>
              <a:rPr lang="en-US" sz="2800" dirty="0" smtClean="0"/>
              <a:t>emphasize healthy eating </a:t>
            </a:r>
            <a:r>
              <a:rPr lang="en-US" sz="2800" i="1" dirty="0" smtClean="0"/>
              <a:t>and </a:t>
            </a:r>
            <a:r>
              <a:rPr lang="en-US" sz="2800" dirty="0" smtClean="0"/>
              <a:t>physical activity</a:t>
            </a:r>
            <a:r>
              <a:rPr lang="en-US" sz="2800" dirty="0"/>
              <a:t>. </a:t>
            </a:r>
          </a:p>
          <a:p>
            <a:r>
              <a:rPr lang="en-US" sz="2800" dirty="0" smtClean="0"/>
              <a:t>A compendium of youth physical activity measures was published in 2008, but its data was limited. </a:t>
            </a:r>
            <a:endParaRPr lang="en-US" sz="2400" dirty="0"/>
          </a:p>
          <a:p>
            <a:r>
              <a:rPr lang="en-US" sz="2800" dirty="0" smtClean="0"/>
              <a:t>An NCCOR workgroup is:</a:t>
            </a:r>
          </a:p>
          <a:p>
            <a:pPr lvl="1"/>
            <a:r>
              <a:rPr lang="en-US" sz="2400" dirty="0"/>
              <a:t>U</a:t>
            </a:r>
            <a:r>
              <a:rPr lang="en-US" sz="2400" dirty="0" smtClean="0"/>
              <a:t>pdating the compendium</a:t>
            </a:r>
          </a:p>
          <a:p>
            <a:pPr lvl="1"/>
            <a:r>
              <a:rPr lang="en-US" sz="2400" dirty="0"/>
              <a:t>W</a:t>
            </a:r>
            <a:r>
              <a:rPr lang="en-US" sz="2400" dirty="0" smtClean="0"/>
              <a:t>orking toward consensus </a:t>
            </a:r>
            <a:r>
              <a:rPr lang="en-US" sz="2400" dirty="0"/>
              <a:t>on </a:t>
            </a:r>
            <a:r>
              <a:rPr lang="en-US" sz="2400" dirty="0" smtClean="0"/>
              <a:t/>
            </a:r>
            <a:br>
              <a:rPr lang="en-US" sz="2400" dirty="0" smtClean="0"/>
            </a:br>
            <a:r>
              <a:rPr lang="en-US" sz="2400" dirty="0" smtClean="0"/>
              <a:t>methods, measurements </a:t>
            </a:r>
            <a:r>
              <a:rPr lang="en-US" sz="2400" dirty="0"/>
              <a:t>for </a:t>
            </a:r>
            <a:r>
              <a:rPr lang="en-US" sz="2400" dirty="0" smtClean="0"/>
              <a:t/>
            </a:r>
            <a:br>
              <a:rPr lang="en-US" sz="2400" dirty="0" smtClean="0"/>
            </a:br>
            <a:r>
              <a:rPr lang="en-US" sz="2400" dirty="0" smtClean="0"/>
              <a:t>improving </a:t>
            </a:r>
            <a:r>
              <a:rPr lang="en-US" sz="2400" dirty="0"/>
              <a:t> </a:t>
            </a:r>
            <a:r>
              <a:rPr lang="en-US" sz="2400" dirty="0" smtClean="0"/>
              <a:t>youth </a:t>
            </a:r>
            <a:r>
              <a:rPr lang="en-US" sz="2400" dirty="0"/>
              <a:t>energy </a:t>
            </a:r>
            <a:r>
              <a:rPr lang="en-US" sz="2400" dirty="0" smtClean="0"/>
              <a:t/>
            </a:r>
            <a:br>
              <a:rPr lang="en-US" sz="2400" dirty="0" smtClean="0"/>
            </a:br>
            <a:r>
              <a:rPr lang="en-US" sz="2400" dirty="0" smtClean="0"/>
              <a:t>expenditure estimates</a:t>
            </a:r>
          </a:p>
          <a:p>
            <a:pPr marL="0" indent="0">
              <a:buNone/>
            </a:pPr>
            <a:endParaRPr lang="en-US" sz="2800" dirty="0"/>
          </a:p>
        </p:txBody>
      </p:sp>
    </p:spTree>
    <p:extLst>
      <p:ext uri="{BB962C8B-B14F-4D97-AF65-F5344CB8AC3E}">
        <p14:creationId xmlns:p14="http://schemas.microsoft.com/office/powerpoint/2010/main" val="1242080170"/>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34" y="274638"/>
            <a:ext cx="8823366" cy="1143000"/>
          </a:xfrm>
        </p:spPr>
        <p:txBody>
          <a:bodyPr/>
          <a:lstStyle/>
          <a:p>
            <a:r>
              <a:rPr lang="en-US" sz="4000" dirty="0" smtClean="0">
                <a:solidFill>
                  <a:srgbClr val="C42E26"/>
                </a:solidFill>
              </a:rPr>
              <a:t>Food Patterns Equivalent Database (FPED)</a:t>
            </a:r>
            <a:endParaRPr lang="en-US" sz="4000" dirty="0">
              <a:solidFill>
                <a:srgbClr val="C42E26"/>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03920" y="2791395"/>
            <a:ext cx="2424617" cy="3100331"/>
          </a:xfrm>
          <a:ln>
            <a:solidFill>
              <a:schemeClr val="tx1"/>
            </a:solidFill>
          </a:ln>
        </p:spPr>
      </p:pic>
      <p:sp>
        <p:nvSpPr>
          <p:cNvPr id="5" name="Rectangle 4"/>
          <p:cNvSpPr/>
          <p:nvPr/>
        </p:nvSpPr>
        <p:spPr>
          <a:xfrm>
            <a:off x="457198" y="1171447"/>
            <a:ext cx="8370277" cy="5804666"/>
          </a:xfrm>
          <a:prstGeom prst="rect">
            <a:avLst/>
          </a:prstGeom>
        </p:spPr>
        <p:txBody>
          <a:bodyPr wrap="square">
            <a:spAutoFit/>
          </a:bodyPr>
          <a:lstStyle/>
          <a:p>
            <a:pPr marL="342900" lvl="0" indent="-342900">
              <a:spcBef>
                <a:spcPct val="20000"/>
              </a:spcBef>
              <a:buClr>
                <a:srgbClr val="C42E26"/>
              </a:buClr>
              <a:buFont typeface="Arial"/>
              <a:buChar char="•"/>
            </a:pPr>
            <a:r>
              <a:rPr lang="en-US" sz="2800" dirty="0" smtClean="0"/>
              <a:t>Dietary </a:t>
            </a:r>
            <a:r>
              <a:rPr lang="en-US" sz="2800" dirty="0"/>
              <a:t>databases constitute </a:t>
            </a:r>
            <a:r>
              <a:rPr lang="en-US" sz="2800" dirty="0" smtClean="0"/>
              <a:t>the infrastructure of dietary studies, allowing researchers to translate foods </a:t>
            </a:r>
            <a:r>
              <a:rPr lang="en-US" sz="2800" dirty="0"/>
              <a:t>and </a:t>
            </a:r>
            <a:r>
              <a:rPr lang="en-US" sz="2800" dirty="0" smtClean="0"/>
              <a:t>beverages into nutrient quantities </a:t>
            </a:r>
            <a:r>
              <a:rPr lang="en-US" sz="2800" dirty="0"/>
              <a:t>relevant to dietary </a:t>
            </a:r>
            <a:r>
              <a:rPr lang="en-US" sz="2800" dirty="0" smtClean="0"/>
              <a:t>guidance.</a:t>
            </a:r>
          </a:p>
          <a:p>
            <a:pPr lvl="1">
              <a:spcBef>
                <a:spcPct val="20000"/>
              </a:spcBef>
              <a:buClr>
                <a:srgbClr val="C42E26"/>
              </a:buClr>
            </a:pPr>
            <a:endParaRPr lang="en-US" sz="2400" dirty="0" smtClean="0"/>
          </a:p>
          <a:p>
            <a:pPr marL="800100" lvl="1" indent="-342900">
              <a:spcBef>
                <a:spcPct val="20000"/>
              </a:spcBef>
              <a:buClr>
                <a:srgbClr val="C42E26"/>
              </a:buClr>
              <a:buFont typeface="Wingdings" panose="05000000000000000000" pitchFamily="2" charset="2"/>
              <a:buChar char="§"/>
            </a:pPr>
            <a:r>
              <a:rPr lang="en-US" sz="2400" dirty="0"/>
              <a:t>NCCOR supported critical updates </a:t>
            </a:r>
            <a:br>
              <a:rPr lang="en-US" sz="2400" dirty="0"/>
            </a:br>
            <a:r>
              <a:rPr lang="en-US" sz="2400" dirty="0"/>
              <a:t>to USDA’s FPED for the 2007-2008 </a:t>
            </a:r>
            <a:br>
              <a:rPr lang="en-US" sz="2400" dirty="0"/>
            </a:br>
            <a:r>
              <a:rPr lang="en-US" sz="2400" dirty="0"/>
              <a:t>and 2009-2010 NHANES survey cycle, </a:t>
            </a:r>
            <a:br>
              <a:rPr lang="en-US" sz="2400" dirty="0"/>
            </a:br>
            <a:r>
              <a:rPr lang="en-US" sz="2400" dirty="0"/>
              <a:t>which will enhance goals related to </a:t>
            </a:r>
            <a:br>
              <a:rPr lang="en-US" sz="2400" dirty="0"/>
            </a:br>
            <a:r>
              <a:rPr lang="en-US" sz="2400" dirty="0"/>
              <a:t>intervention, evaluation, and other </a:t>
            </a:r>
            <a:br>
              <a:rPr lang="en-US" sz="2400" dirty="0"/>
            </a:br>
            <a:r>
              <a:rPr lang="en-US" sz="2400" dirty="0"/>
              <a:t>research at the individual and </a:t>
            </a:r>
            <a:br>
              <a:rPr lang="en-US" sz="2400" dirty="0"/>
            </a:br>
            <a:r>
              <a:rPr lang="en-US" sz="2400" dirty="0"/>
              <a:t>community levels.</a:t>
            </a:r>
          </a:p>
          <a:p>
            <a:pPr lvl="1">
              <a:spcBef>
                <a:spcPct val="20000"/>
              </a:spcBef>
              <a:buClr>
                <a:srgbClr val="C42E26"/>
              </a:buClr>
            </a:pPr>
            <a:endParaRPr lang="en-US" sz="2400" dirty="0" smtClean="0"/>
          </a:p>
          <a:p>
            <a:pPr marL="800100" lvl="1" indent="-342900">
              <a:spcBef>
                <a:spcPct val="20000"/>
              </a:spcBef>
              <a:buClr>
                <a:srgbClr val="C42E26"/>
              </a:buClr>
              <a:buFont typeface="Wingdings" panose="05000000000000000000" pitchFamily="2" charset="2"/>
              <a:buChar char="§"/>
            </a:pPr>
            <a:endParaRPr lang="en-US" sz="2400" dirty="0"/>
          </a:p>
        </p:txBody>
      </p:sp>
    </p:spTree>
    <p:extLst>
      <p:ext uri="{BB962C8B-B14F-4D97-AF65-F5344CB8AC3E}">
        <p14:creationId xmlns:p14="http://schemas.microsoft.com/office/powerpoint/2010/main" val="1500075934"/>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pic>
        <p:nvPicPr>
          <p:cNvPr id="7" name="Picture 6"/>
          <p:cNvPicPr>
            <a:picLocks noChangeAspect="1"/>
          </p:cNvPicPr>
          <p:nvPr/>
        </p:nvPicPr>
        <p:blipFill>
          <a:blip r:embed="rId4"/>
          <a:stretch>
            <a:fillRect/>
          </a:stretch>
        </p:blipFill>
        <p:spPr>
          <a:xfrm>
            <a:off x="4191000" y="-457200"/>
            <a:ext cx="787400" cy="1181100"/>
          </a:xfrm>
          <a:prstGeom prst="rect">
            <a:avLst/>
          </a:prstGeom>
        </p:spPr>
      </p:pic>
      <p:pic>
        <p:nvPicPr>
          <p:cNvPr id="2" name="Picture 1"/>
          <p:cNvPicPr>
            <a:picLocks noChangeAspect="1"/>
          </p:cNvPicPr>
          <p:nvPr/>
        </p:nvPicPr>
        <p:blipFill>
          <a:blip r:embed="rId5"/>
          <a:stretch>
            <a:fillRect/>
          </a:stretch>
        </p:blipFill>
        <p:spPr>
          <a:xfrm>
            <a:off x="4292600" y="266700"/>
            <a:ext cx="584200" cy="114300"/>
          </a:xfrm>
          <a:prstGeom prst="rect">
            <a:avLst/>
          </a:prstGeom>
        </p:spPr>
      </p:pic>
      <p:pic>
        <p:nvPicPr>
          <p:cNvPr id="4" name="Picture 3"/>
          <p:cNvPicPr>
            <a:picLocks noChangeAspect="1"/>
          </p:cNvPicPr>
          <p:nvPr/>
        </p:nvPicPr>
        <p:blipFill>
          <a:blip r:embed="rId6"/>
          <a:stretch>
            <a:fillRect/>
          </a:stretch>
        </p:blipFill>
        <p:spPr>
          <a:xfrm>
            <a:off x="1447800" y="1600200"/>
            <a:ext cx="6273800" cy="355600"/>
          </a:xfrm>
          <a:prstGeom prst="rect">
            <a:avLst/>
          </a:prstGeom>
        </p:spPr>
      </p:pic>
      <p:pic>
        <p:nvPicPr>
          <p:cNvPr id="11" name="Picture 10"/>
          <p:cNvPicPr>
            <a:picLocks noChangeAspect="1"/>
          </p:cNvPicPr>
          <p:nvPr/>
        </p:nvPicPr>
        <p:blipFill>
          <a:blip r:embed="rId7"/>
          <a:stretch>
            <a:fillRect/>
          </a:stretch>
        </p:blipFill>
        <p:spPr>
          <a:xfrm>
            <a:off x="876300" y="3441700"/>
            <a:ext cx="7391400" cy="1511300"/>
          </a:xfrm>
          <a:prstGeom prst="rect">
            <a:avLst/>
          </a:prstGeom>
        </p:spPr>
      </p:pic>
      <p:pic>
        <p:nvPicPr>
          <p:cNvPr id="3" name="Picture 2"/>
          <p:cNvPicPr>
            <a:picLocks noChangeAspect="1"/>
          </p:cNvPicPr>
          <p:nvPr/>
        </p:nvPicPr>
        <p:blipFill>
          <a:blip r:embed="rId8"/>
          <a:stretch>
            <a:fillRect/>
          </a:stretch>
        </p:blipFill>
        <p:spPr>
          <a:xfrm>
            <a:off x="1625600" y="2286000"/>
            <a:ext cx="5880100" cy="952500"/>
          </a:xfrm>
          <a:prstGeom prst="rect">
            <a:avLst/>
          </a:prstGeom>
        </p:spPr>
      </p:pic>
    </p:spTree>
    <p:extLst>
      <p:ext uri="{BB962C8B-B14F-4D97-AF65-F5344CB8AC3E}">
        <p14:creationId xmlns:p14="http://schemas.microsoft.com/office/powerpoint/2010/main" val="3797695410"/>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Option1_sub.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385" name="Title 2"/>
          <p:cNvSpPr>
            <a:spLocks noGrp="1"/>
          </p:cNvSpPr>
          <p:nvPr>
            <p:ph type="title"/>
          </p:nvPr>
        </p:nvSpPr>
        <p:spPr bwMode="auto">
          <a:xfrm>
            <a:off x="457200" y="274638"/>
            <a:ext cx="962025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solidFill>
                  <a:srgbClr val="C42E26"/>
                </a:solidFill>
              </a:rPr>
              <a:t>Healthy Food Incentives</a:t>
            </a:r>
          </a:p>
        </p:txBody>
      </p:sp>
      <p:sp>
        <p:nvSpPr>
          <p:cNvPr id="4" name="Content Placeholder 3"/>
          <p:cNvSpPr>
            <a:spLocks noGrp="1"/>
          </p:cNvSpPr>
          <p:nvPr>
            <p:ph idx="1"/>
          </p:nvPr>
        </p:nvSpPr>
        <p:spPr>
          <a:xfrm>
            <a:off x="466825" y="1150883"/>
            <a:ext cx="5240291" cy="1986455"/>
          </a:xfrm>
        </p:spPr>
        <p:txBody>
          <a:bodyPr vert="horz" wrap="square" lIns="91440" tIns="45720" rIns="91440" bIns="45720" numCol="1" anchor="t" anchorCtr="0" compatLnSpc="1">
            <a:prstTxWarp prst="textNoShape">
              <a:avLst/>
            </a:prstTxWarp>
          </a:bodyPr>
          <a:lstStyle/>
          <a:p>
            <a:pPr marL="0" indent="0">
              <a:buNone/>
            </a:pPr>
            <a:r>
              <a:rPr lang="en-US" sz="2200" b="1" dirty="0" smtClean="0">
                <a:solidFill>
                  <a:schemeClr val="tx1"/>
                </a:solidFill>
                <a:ea typeface="ヒラギノ角ゴ ProN W3" pitchFamily="-123" charset="-128"/>
                <a:cs typeface="ヒラギノ角ゴ ProN W3" pitchFamily="-123" charset="-128"/>
                <a:sym typeface="GillSans" charset="0"/>
              </a:rPr>
              <a:t>Purpose: </a:t>
            </a:r>
            <a:r>
              <a:rPr lang="en-US" sz="2200" dirty="0" smtClean="0">
                <a:solidFill>
                  <a:schemeClr val="tx1"/>
                </a:solidFill>
                <a:ea typeface="ヒラギノ角ゴ ProN W3" pitchFamily="-123" charset="-128"/>
                <a:cs typeface="ヒラギノ角ゴ ProN W3" pitchFamily="-123" charset="-128"/>
                <a:sym typeface="GillSans" charset="0"/>
              </a:rPr>
              <a:t>Convene practitioners, researchers, and government officials to explore interventions that increase purchases of healthy foods among low-income and </a:t>
            </a:r>
            <a:r>
              <a:rPr lang="en-US" sz="2200" dirty="0" smtClean="0">
                <a:solidFill>
                  <a:schemeClr val="tx1"/>
                </a:solidFill>
                <a:ea typeface="ヒラギノ角ゴ ProN W3" pitchFamily="-123" charset="-128"/>
                <a:cs typeface="ヒラギノ角ゴ ProN W3" pitchFamily="-123" charset="-128"/>
                <a:sym typeface="GillSans" charset="0"/>
              </a:rPr>
              <a:t>SNAP-eligible </a:t>
            </a:r>
            <a:r>
              <a:rPr lang="en-US" sz="2200" dirty="0" smtClean="0">
                <a:solidFill>
                  <a:schemeClr val="tx1"/>
                </a:solidFill>
                <a:ea typeface="ヒラギノ角ゴ ProN W3" pitchFamily="-123" charset="-128"/>
                <a:cs typeface="ヒラギノ角ゴ ProN W3" pitchFamily="-123" charset="-128"/>
                <a:sym typeface="GillSans" charset="0"/>
              </a:rPr>
              <a:t>populations</a:t>
            </a:r>
          </a:p>
          <a:p>
            <a:pPr marL="0" indent="0">
              <a:buNone/>
            </a:pPr>
            <a:endParaRPr lang="en-US" sz="2800" dirty="0">
              <a:solidFill>
                <a:schemeClr val="tx1"/>
              </a:solidFill>
              <a:ea typeface="ヒラギノ角ゴ ProN W3" pitchFamily="-123" charset="-128"/>
              <a:cs typeface="ヒラギノ角ゴ ProN W3" pitchFamily="-123" charset="-128"/>
              <a:sym typeface="GillSans" charset="0"/>
            </a:endParaRPr>
          </a:p>
          <a:p>
            <a:pPr marL="457200" indent="-457200"/>
            <a:endParaRPr lang="en-US" dirty="0">
              <a:solidFill>
                <a:schemeClr val="tx1"/>
              </a:solidFill>
            </a:endParaRPr>
          </a:p>
        </p:txBody>
      </p:sp>
      <p:sp>
        <p:nvSpPr>
          <p:cNvPr id="7" name="Content Placeholder 3"/>
          <p:cNvSpPr txBox="1">
            <a:spLocks/>
          </p:cNvSpPr>
          <p:nvPr/>
        </p:nvSpPr>
        <p:spPr>
          <a:xfrm>
            <a:off x="457200" y="2882037"/>
            <a:ext cx="8553450" cy="4464096"/>
          </a:xfrm>
          <a:prstGeom prst="rect">
            <a:avLst/>
          </a:prstGeom>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rgbClr val="C42E26"/>
              </a:buClr>
              <a:buFont typeface="Arial" pitchFamily="-123" charset="0"/>
              <a:buChar char="•"/>
              <a:defRPr sz="3200" kern="1200">
                <a:solidFill>
                  <a:schemeClr val="tx1">
                    <a:lumMod val="85000"/>
                    <a:lumOff val="15000"/>
                  </a:schemeClr>
                </a:solidFill>
                <a:latin typeface="+mn-lt"/>
                <a:ea typeface="ＭＳ Ｐゴシック" pitchFamily="-123" charset="-128"/>
                <a:cs typeface="ＭＳ Ｐゴシック" pitchFamily="-123" charset="-128"/>
              </a:defRPr>
            </a:lvl1pPr>
            <a:lvl2pPr marL="742950" indent="-285750" algn="l" defTabSz="457200" rtl="0" fontAlgn="base">
              <a:spcBef>
                <a:spcPct val="20000"/>
              </a:spcBef>
              <a:spcAft>
                <a:spcPct val="0"/>
              </a:spcAft>
              <a:buClr>
                <a:srgbClr val="C42E26"/>
              </a:buClr>
              <a:buSzPct val="100000"/>
              <a:buFont typeface="Wingdings" charset="2"/>
              <a:buChar char="§"/>
              <a:defRPr sz="2800" kern="1200">
                <a:solidFill>
                  <a:schemeClr val="tx1">
                    <a:lumMod val="85000"/>
                    <a:lumOff val="15000"/>
                  </a:schemeClr>
                </a:solidFill>
                <a:latin typeface="+mn-lt"/>
                <a:ea typeface="ＭＳ Ｐゴシック" pitchFamily="-123" charset="-128"/>
                <a:cs typeface="+mn-cs"/>
              </a:defRPr>
            </a:lvl2pPr>
            <a:lvl3pPr marL="1143000" indent="-228600" algn="l" defTabSz="457200" rtl="0" fontAlgn="base">
              <a:spcBef>
                <a:spcPct val="20000"/>
              </a:spcBef>
              <a:spcAft>
                <a:spcPct val="0"/>
              </a:spcAft>
              <a:buFont typeface="Arial" pitchFamily="-123" charset="0"/>
              <a:buChar char="•"/>
              <a:defRPr sz="2400" kern="1200">
                <a:solidFill>
                  <a:schemeClr val="tx1">
                    <a:lumMod val="85000"/>
                    <a:lumOff val="15000"/>
                  </a:schemeClr>
                </a:solidFill>
                <a:latin typeface="+mn-lt"/>
                <a:ea typeface="ＭＳ Ｐゴシック" pitchFamily="-123" charset="-128"/>
                <a:cs typeface="+mn-cs"/>
              </a:defRPr>
            </a:lvl3pPr>
            <a:lvl4pPr marL="1600200" indent="-228600" algn="l" defTabSz="457200" rtl="0" fontAlgn="base">
              <a:spcBef>
                <a:spcPct val="20000"/>
              </a:spcBef>
              <a:spcAft>
                <a:spcPct val="0"/>
              </a:spcAft>
              <a:buFont typeface="Arial" pitchFamily="-123" charset="0"/>
              <a:buChar char="–"/>
              <a:defRPr sz="2000" kern="1200">
                <a:solidFill>
                  <a:schemeClr val="tx1">
                    <a:lumMod val="85000"/>
                    <a:lumOff val="15000"/>
                  </a:schemeClr>
                </a:solidFill>
                <a:latin typeface="+mn-lt"/>
                <a:ea typeface="ＭＳ Ｐゴシック" pitchFamily="-123" charset="-128"/>
                <a:cs typeface="+mn-cs"/>
              </a:defRPr>
            </a:lvl4pPr>
            <a:lvl5pPr marL="2057400" indent="-228600" algn="l" defTabSz="457200" rtl="0" fontAlgn="base">
              <a:spcBef>
                <a:spcPct val="20000"/>
              </a:spcBef>
              <a:spcAft>
                <a:spcPct val="0"/>
              </a:spcAft>
              <a:buFont typeface="Arial" pitchFamily="-123" charset="0"/>
              <a:buChar char="»"/>
              <a:defRPr sz="2000" kern="1200">
                <a:solidFill>
                  <a:schemeClr val="tx1">
                    <a:lumMod val="85000"/>
                    <a:lumOff val="15000"/>
                  </a:schemeClr>
                </a:solidFill>
                <a:latin typeface="+mn-lt"/>
                <a:ea typeface="ＭＳ Ｐゴシック" pitchFamily="-12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123" charset="0"/>
              <a:buNone/>
            </a:pPr>
            <a:endParaRPr lang="en-US" sz="2800" dirty="0" smtClean="0">
              <a:solidFill>
                <a:prstClr val="black"/>
              </a:solidFill>
              <a:ea typeface="ヒラギノ角ゴ ProN W3" pitchFamily="-123" charset="-128"/>
              <a:cs typeface="ヒラギノ角ゴ ProN W3" pitchFamily="-123" charset="-128"/>
              <a:sym typeface="GillSans" charset="0"/>
            </a:endParaRPr>
          </a:p>
          <a:p>
            <a:pPr marL="0" indent="0">
              <a:buFont typeface="Arial" pitchFamily="-123" charset="0"/>
              <a:buNone/>
            </a:pPr>
            <a:r>
              <a:rPr lang="en-US" sz="2200" b="1" dirty="0" smtClean="0">
                <a:solidFill>
                  <a:prstClr val="black"/>
                </a:solidFill>
                <a:ea typeface="ヒラギノ角ゴ ProN W3" pitchFamily="-123" charset="-128"/>
                <a:cs typeface="ヒラギノ角ゴ ProN W3" pitchFamily="-123" charset="-128"/>
                <a:sym typeface="GillSans" charset="0"/>
              </a:rPr>
              <a:t>Workshop Series</a:t>
            </a:r>
          </a:p>
          <a:p>
            <a:r>
              <a:rPr lang="en-US" sz="2200" dirty="0" smtClean="0">
                <a:solidFill>
                  <a:prstClr val="black"/>
                </a:solidFill>
                <a:ea typeface="ヒラギノ角ゴ ProN W3" pitchFamily="-123" charset="-128"/>
                <a:cs typeface="ヒラギノ角ゴ ProN W3" pitchFamily="-123" charset="-128"/>
                <a:sym typeface="GillSans" charset="0"/>
              </a:rPr>
              <a:t>Perspectives from the field</a:t>
            </a:r>
          </a:p>
          <a:p>
            <a:pPr lvl="1"/>
            <a:r>
              <a:rPr lang="en-US" sz="2000" dirty="0" smtClean="0">
                <a:solidFill>
                  <a:prstClr val="black"/>
                </a:solidFill>
                <a:ea typeface="ヒラギノ角ゴ ProN W3" pitchFamily="-123" charset="-128"/>
                <a:cs typeface="ヒラギノ角ゴ ProN W3" pitchFamily="-123" charset="-128"/>
                <a:sym typeface="GillSans" charset="0"/>
              </a:rPr>
              <a:t>Focus: Practitioner perspective</a:t>
            </a:r>
          </a:p>
          <a:p>
            <a:r>
              <a:rPr lang="en-US" sz="2200" dirty="0" smtClean="0">
                <a:solidFill>
                  <a:prstClr val="black"/>
                </a:solidFill>
                <a:ea typeface="ヒラギノ角ゴ ProN W3" pitchFamily="-123" charset="-128"/>
                <a:cs typeface="ヒラギノ角ゴ ProN W3" pitchFamily="-123" charset="-128"/>
                <a:sym typeface="GillSans" charset="0"/>
              </a:rPr>
              <a:t>Exploring ways to nudge healthy purchases among SNAP shoppers</a:t>
            </a:r>
          </a:p>
          <a:p>
            <a:pPr lvl="1"/>
            <a:r>
              <a:rPr lang="en-US" sz="2000" dirty="0" smtClean="0">
                <a:solidFill>
                  <a:prstClr val="black"/>
                </a:solidFill>
                <a:ea typeface="ヒラギノ角ゴ ProN W3" pitchFamily="-123" charset="-128"/>
                <a:cs typeface="ヒラギノ角ゴ ProN W3" pitchFamily="-123" charset="-128"/>
                <a:sym typeface="GillSans" charset="0"/>
              </a:rPr>
              <a:t>Focus: Research and evaluation perspective</a:t>
            </a:r>
          </a:p>
          <a:p>
            <a:r>
              <a:rPr lang="en-US" sz="2200" dirty="0" smtClean="0">
                <a:solidFill>
                  <a:prstClr val="black"/>
                </a:solidFill>
                <a:ea typeface="ヒラギノ角ゴ ProN W3" pitchFamily="-123" charset="-128"/>
                <a:cs typeface="ヒラギノ角ゴ ProN W3" pitchFamily="-123" charset="-128"/>
                <a:sym typeface="GillSans" charset="0"/>
              </a:rPr>
              <a:t>Moving the field forward</a:t>
            </a:r>
          </a:p>
          <a:p>
            <a:pPr lvl="1"/>
            <a:r>
              <a:rPr lang="en-US" sz="2000" dirty="0" smtClean="0">
                <a:solidFill>
                  <a:prstClr val="black"/>
                </a:solidFill>
                <a:ea typeface="ヒラギノ角ゴ ProN W3" pitchFamily="-123" charset="-128"/>
                <a:cs typeface="ヒラギノ角ゴ ProN W3" pitchFamily="-123" charset="-128"/>
                <a:sym typeface="GillSans" charset="0"/>
              </a:rPr>
              <a:t>Focus: Summarize current knowledge, gaps, and opportunities</a:t>
            </a:r>
            <a:br>
              <a:rPr lang="en-US" sz="2000" dirty="0" smtClean="0">
                <a:solidFill>
                  <a:prstClr val="black"/>
                </a:solidFill>
                <a:ea typeface="ヒラギノ角ゴ ProN W3" pitchFamily="-123" charset="-128"/>
                <a:cs typeface="ヒラギノ角ゴ ProN W3" pitchFamily="-123" charset="-128"/>
                <a:sym typeface="GillSans" charset="0"/>
              </a:rPr>
            </a:br>
            <a:endParaRPr lang="en-US" sz="2000" dirty="0" smtClean="0">
              <a:solidFill>
                <a:prstClr val="black"/>
              </a:solidFill>
              <a:ea typeface="ヒラギノ角ゴ ProN W3" pitchFamily="-123" charset="-128"/>
              <a:cs typeface="ヒラギノ角ゴ ProN W3" pitchFamily="-123" charset="-128"/>
              <a:sym typeface="GillSans" charset="0"/>
            </a:endParaRPr>
          </a:p>
          <a:p>
            <a:pPr marL="0" indent="0">
              <a:buFont typeface="Arial" pitchFamily="-123" charset="0"/>
              <a:buNone/>
            </a:pPr>
            <a:endParaRPr lang="en-US" sz="2800" dirty="0" smtClean="0">
              <a:solidFill>
                <a:prstClr val="black"/>
              </a:solidFill>
              <a:ea typeface="ヒラギノ角ゴ ProN W3" pitchFamily="-123" charset="-128"/>
              <a:cs typeface="ヒラギノ角ゴ ProN W3" pitchFamily="-123" charset="-128"/>
              <a:sym typeface="GillSans" charset="0"/>
            </a:endParaRPr>
          </a:p>
          <a:p>
            <a:pPr marL="0" indent="0">
              <a:buFont typeface="Arial" pitchFamily="-123" charset="0"/>
              <a:buNone/>
            </a:pPr>
            <a:endParaRPr lang="en-US" sz="2800" dirty="0" smtClean="0">
              <a:solidFill>
                <a:prstClr val="black"/>
              </a:solidFill>
              <a:ea typeface="ヒラギノ角ゴ ProN W3" pitchFamily="-123" charset="-128"/>
              <a:cs typeface="ヒラギノ角ゴ ProN W3" pitchFamily="-123" charset="-128"/>
              <a:sym typeface="GillSans" charset="0"/>
            </a:endParaRPr>
          </a:p>
          <a:p>
            <a:pPr marL="457200" indent="-457200"/>
            <a:endParaRPr lang="en-US" dirty="0">
              <a:solidFill>
                <a:prstClr val="black"/>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2409" y="1150883"/>
            <a:ext cx="2243522" cy="3340898"/>
          </a:xfrm>
          <a:prstGeom prst="rect">
            <a:avLst/>
          </a:prstGeom>
        </p:spPr>
      </p:pic>
    </p:spTree>
    <p:extLst>
      <p:ext uri="{BB962C8B-B14F-4D97-AF65-F5344CB8AC3E}">
        <p14:creationId xmlns:p14="http://schemas.microsoft.com/office/powerpoint/2010/main" val="2973965068"/>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Option1_sub.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385" name="Title 2"/>
          <p:cNvSpPr>
            <a:spLocks noGrp="1"/>
          </p:cNvSpPr>
          <p:nvPr>
            <p:ph type="title"/>
          </p:nvPr>
        </p:nvSpPr>
        <p:spPr bwMode="auto">
          <a:xfrm>
            <a:off x="457200" y="274638"/>
            <a:ext cx="962025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solidFill>
                  <a:srgbClr val="C42E26"/>
                </a:solidFill>
              </a:rPr>
              <a:t>Healthy Food Incentives</a:t>
            </a:r>
          </a:p>
        </p:txBody>
      </p:sp>
      <p:sp>
        <p:nvSpPr>
          <p:cNvPr id="4" name="Content Placeholder 3"/>
          <p:cNvSpPr>
            <a:spLocks noGrp="1"/>
          </p:cNvSpPr>
          <p:nvPr>
            <p:ph idx="1"/>
          </p:nvPr>
        </p:nvSpPr>
        <p:spPr>
          <a:xfrm>
            <a:off x="466826" y="1143000"/>
            <a:ext cx="8239024" cy="4914900"/>
          </a:xfrm>
        </p:spPr>
        <p:txBody>
          <a:bodyPr vert="horz" wrap="square" lIns="91440" tIns="45720" rIns="91440" bIns="45720" numCol="1" anchor="t" anchorCtr="0" compatLnSpc="1">
            <a:prstTxWarp prst="textNoShape">
              <a:avLst/>
            </a:prstTxWarp>
          </a:bodyPr>
          <a:lstStyle/>
          <a:p>
            <a:pPr marL="0" indent="0">
              <a:buNone/>
            </a:pPr>
            <a:r>
              <a:rPr lang="en-US" sz="2400" b="1" dirty="0" smtClean="0">
                <a:solidFill>
                  <a:schemeClr val="tx1"/>
                </a:solidFill>
                <a:ea typeface="ヒラギノ角ゴ ProN W3" pitchFamily="-123" charset="-128"/>
                <a:cs typeface="ヒラギノ角ゴ ProN W3" pitchFamily="-123" charset="-128"/>
                <a:sym typeface="GillSans" charset="0"/>
              </a:rPr>
              <a:t>Key Insights</a:t>
            </a:r>
          </a:p>
          <a:p>
            <a:pPr marL="0" indent="0">
              <a:buNone/>
            </a:pPr>
            <a:r>
              <a:rPr lang="en-US" sz="2000" b="1" dirty="0" smtClean="0">
                <a:solidFill>
                  <a:schemeClr val="tx1"/>
                </a:solidFill>
                <a:ea typeface="ヒラギノ角ゴ ProN W3" pitchFamily="-123" charset="-128"/>
                <a:cs typeface="ヒラギノ角ゴ ProN W3" pitchFamily="-123" charset="-128"/>
                <a:sym typeface="GillSans" charset="0"/>
              </a:rPr>
              <a:t>Workshop 1</a:t>
            </a:r>
          </a:p>
          <a:p>
            <a:r>
              <a:rPr lang="en-US" sz="2000" dirty="0" smtClean="0">
                <a:solidFill>
                  <a:schemeClr val="tx1"/>
                </a:solidFill>
                <a:ea typeface="ヒラギノ角ゴ ProN W3" pitchFamily="-123" charset="-128"/>
                <a:cs typeface="ヒラギノ角ゴ ProN W3" pitchFamily="-123" charset="-128"/>
                <a:sym typeface="GillSans" charset="0"/>
              </a:rPr>
              <a:t>More collaboration between implementers, retailers, and researchers is needed to better understand the impact of incentives</a:t>
            </a:r>
          </a:p>
          <a:p>
            <a:r>
              <a:rPr lang="en-US" sz="2000" dirty="0" smtClean="0">
                <a:solidFill>
                  <a:schemeClr val="tx1"/>
                </a:solidFill>
                <a:ea typeface="ヒラギノ角ゴ ProN W3" pitchFamily="-123" charset="-128"/>
                <a:cs typeface="ヒラギノ角ゴ ProN W3" pitchFamily="-123" charset="-128"/>
                <a:sym typeface="GillSans" charset="0"/>
              </a:rPr>
              <a:t>There are opportunities to learn more about how different incentives (financial vs. non-financial) work in different settings</a:t>
            </a:r>
          </a:p>
          <a:p>
            <a:pPr marL="0" indent="0">
              <a:buNone/>
            </a:pPr>
            <a:r>
              <a:rPr lang="en-US" sz="2000" b="1" dirty="0" smtClean="0">
                <a:solidFill>
                  <a:schemeClr val="tx1"/>
                </a:solidFill>
                <a:ea typeface="ヒラギノ角ゴ ProN W3" pitchFamily="-123" charset="-128"/>
                <a:cs typeface="ヒラギノ角ゴ ProN W3" pitchFamily="-123" charset="-128"/>
                <a:sym typeface="GillSans" charset="0"/>
              </a:rPr>
              <a:t>Workshop 2</a:t>
            </a:r>
          </a:p>
          <a:p>
            <a:r>
              <a:rPr lang="en-US" sz="2000" dirty="0" smtClean="0">
                <a:solidFill>
                  <a:schemeClr val="tx1"/>
                </a:solidFill>
                <a:ea typeface="ヒラギノ角ゴ ProN W3" pitchFamily="-123" charset="-128"/>
                <a:cs typeface="ヒラギノ角ゴ ProN W3" pitchFamily="-123" charset="-128"/>
                <a:sym typeface="GillSans" charset="0"/>
              </a:rPr>
              <a:t>Successful </a:t>
            </a:r>
            <a:r>
              <a:rPr lang="en-US" sz="2000" dirty="0">
                <a:solidFill>
                  <a:schemeClr val="tx1"/>
                </a:solidFill>
                <a:ea typeface="ヒラギノ角ゴ ProN W3" pitchFamily="-123" charset="-128"/>
                <a:cs typeface="ヒラギノ角ゴ ProN W3" pitchFamily="-123" charset="-128"/>
                <a:sym typeface="GillSans" charset="0"/>
              </a:rPr>
              <a:t>behavioral economics </a:t>
            </a:r>
            <a:r>
              <a:rPr lang="en-US" sz="2000" dirty="0" smtClean="0">
                <a:solidFill>
                  <a:schemeClr val="tx1"/>
                </a:solidFill>
                <a:ea typeface="ヒラギノ角ゴ ProN W3" pitchFamily="-123" charset="-128"/>
                <a:cs typeface="ヒラギノ角ゴ ProN W3" pitchFamily="-123" charset="-128"/>
                <a:sym typeface="GillSans" charset="0"/>
              </a:rPr>
              <a:t>strategies must be acceptable </a:t>
            </a:r>
            <a:r>
              <a:rPr lang="en-US" sz="2000" dirty="0">
                <a:solidFill>
                  <a:schemeClr val="tx1"/>
                </a:solidFill>
                <a:ea typeface="ヒラギノ角ゴ ProN W3" pitchFamily="-123" charset="-128"/>
                <a:cs typeface="ヒラギノ角ゴ ProN W3" pitchFamily="-123" charset="-128"/>
                <a:sym typeface="GillSans" charset="0"/>
              </a:rPr>
              <a:t>to supply-side stakeholders, retailers, </a:t>
            </a:r>
            <a:r>
              <a:rPr lang="en-US" sz="2000" dirty="0" smtClean="0">
                <a:solidFill>
                  <a:schemeClr val="tx1"/>
                </a:solidFill>
                <a:ea typeface="ヒラギノ角ゴ ProN W3" pitchFamily="-123" charset="-128"/>
                <a:cs typeface="ヒラギノ角ゴ ProN W3" pitchFamily="-123" charset="-128"/>
                <a:sym typeface="GillSans" charset="0"/>
              </a:rPr>
              <a:t>and consumers</a:t>
            </a:r>
            <a:endParaRPr lang="en-US" sz="2000" dirty="0">
              <a:solidFill>
                <a:schemeClr val="tx1"/>
              </a:solidFill>
              <a:ea typeface="ヒラギノ角ゴ ProN W3" pitchFamily="-123" charset="-128"/>
              <a:cs typeface="ヒラギノ角ゴ ProN W3" pitchFamily="-123" charset="-128"/>
              <a:sym typeface="GillSans" charset="0"/>
            </a:endParaRPr>
          </a:p>
          <a:p>
            <a:pPr marL="0" indent="0">
              <a:buNone/>
            </a:pPr>
            <a:r>
              <a:rPr lang="en-US" sz="2000" b="1" dirty="0" smtClean="0">
                <a:solidFill>
                  <a:schemeClr val="tx1"/>
                </a:solidFill>
                <a:ea typeface="ヒラギノ角ゴ ProN W3" pitchFamily="-123" charset="-128"/>
                <a:cs typeface="ヒラギノ角ゴ ProN W3" pitchFamily="-123" charset="-128"/>
                <a:sym typeface="GillSans" charset="0"/>
              </a:rPr>
              <a:t>Workshop 3</a:t>
            </a:r>
          </a:p>
          <a:p>
            <a:r>
              <a:rPr lang="en-US" sz="2000" dirty="0" smtClean="0">
                <a:solidFill>
                  <a:schemeClr val="tx1"/>
                </a:solidFill>
                <a:ea typeface="ヒラギノ角ゴ ProN W3" pitchFamily="-123" charset="-128"/>
                <a:cs typeface="ヒラギノ角ゴ ProN W3" pitchFamily="-123" charset="-128"/>
                <a:sym typeface="GillSans" charset="0"/>
              </a:rPr>
              <a:t>Multiple </a:t>
            </a:r>
            <a:r>
              <a:rPr lang="en-US" sz="2000" dirty="0">
                <a:solidFill>
                  <a:schemeClr val="tx1"/>
                </a:solidFill>
                <a:ea typeface="ヒラギノ角ゴ ProN W3" pitchFamily="-123" charset="-128"/>
                <a:cs typeface="ヒラギノ角ゴ ProN W3" pitchFamily="-123" charset="-128"/>
                <a:sym typeface="GillSans" charset="0"/>
              </a:rPr>
              <a:t>sectors play a role </a:t>
            </a:r>
            <a:r>
              <a:rPr lang="en-US" sz="2000" dirty="0" smtClean="0">
                <a:solidFill>
                  <a:schemeClr val="tx1"/>
                </a:solidFill>
                <a:ea typeface="ヒラギノ角ゴ ProN W3" pitchFamily="-123" charset="-128"/>
                <a:cs typeface="ヒラギノ角ゴ ProN W3" pitchFamily="-123" charset="-128"/>
                <a:sym typeface="GillSans" charset="0"/>
              </a:rPr>
              <a:t>and must be engaged in </a:t>
            </a:r>
            <a:r>
              <a:rPr lang="en-US" sz="2000" dirty="0">
                <a:solidFill>
                  <a:schemeClr val="tx1"/>
                </a:solidFill>
                <a:ea typeface="ヒラギノ角ゴ ProN W3" pitchFamily="-123" charset="-128"/>
                <a:cs typeface="ヒラギノ角ゴ ProN W3" pitchFamily="-123" charset="-128"/>
                <a:sym typeface="GillSans" charset="0"/>
              </a:rPr>
              <a:t>supporting </a:t>
            </a:r>
            <a:r>
              <a:rPr lang="en-US" sz="2000" dirty="0" smtClean="0">
                <a:solidFill>
                  <a:schemeClr val="tx1"/>
                </a:solidFill>
                <a:ea typeface="ヒラギノ角ゴ ProN W3" pitchFamily="-123" charset="-128"/>
                <a:cs typeface="ヒラギノ角ゴ ProN W3" pitchFamily="-123" charset="-128"/>
                <a:sym typeface="GillSans" charset="0"/>
              </a:rPr>
              <a:t>incentives (e.g., improving technology to track incentives in retail settings)</a:t>
            </a:r>
          </a:p>
          <a:p>
            <a:r>
              <a:rPr lang="en-US" sz="2000" dirty="0" smtClean="0">
                <a:solidFill>
                  <a:schemeClr val="tx1"/>
                </a:solidFill>
                <a:ea typeface="ヒラギノ角ゴ ProN W3" pitchFamily="-123" charset="-128"/>
                <a:cs typeface="ヒラギノ角ゴ ProN W3" pitchFamily="-123" charset="-128"/>
                <a:sym typeface="GillSans" charset="0"/>
              </a:rPr>
              <a:t>Common </a:t>
            </a:r>
            <a:r>
              <a:rPr lang="en-US" sz="2000" dirty="0">
                <a:solidFill>
                  <a:schemeClr val="tx1"/>
                </a:solidFill>
                <a:ea typeface="ヒラギノ角ゴ ProN W3" pitchFamily="-123" charset="-128"/>
                <a:cs typeface="ヒラギノ角ゴ ProN W3" pitchFamily="-123" charset="-128"/>
                <a:sym typeface="GillSans" charset="0"/>
              </a:rPr>
              <a:t>measures are </a:t>
            </a:r>
            <a:r>
              <a:rPr lang="en-US" sz="2000" dirty="0" smtClean="0">
                <a:solidFill>
                  <a:schemeClr val="tx1"/>
                </a:solidFill>
                <a:ea typeface="ヒラギノ角ゴ ProN W3" pitchFamily="-123" charset="-128"/>
                <a:cs typeface="ヒラギノ角ゴ ProN W3" pitchFamily="-123" charset="-128"/>
                <a:sym typeface="GillSans" charset="0"/>
              </a:rPr>
              <a:t>needed to better evaluate and </a:t>
            </a:r>
            <a:r>
              <a:rPr lang="en-US" sz="2000" dirty="0" smtClean="0">
                <a:solidFill>
                  <a:schemeClr val="tx1"/>
                </a:solidFill>
                <a:ea typeface="ヒラギノ角ゴ ProN W3" pitchFamily="-123" charset="-128"/>
                <a:cs typeface="ヒラギノ角ゴ ProN W3" pitchFamily="-123" charset="-128"/>
                <a:sym typeface="GillSans" charset="0"/>
              </a:rPr>
              <a:t>scale up </a:t>
            </a:r>
            <a:r>
              <a:rPr lang="en-US" sz="2000" dirty="0" smtClean="0">
                <a:solidFill>
                  <a:schemeClr val="tx1"/>
                </a:solidFill>
                <a:ea typeface="ヒラギノ角ゴ ProN W3" pitchFamily="-123" charset="-128"/>
                <a:cs typeface="ヒラギノ角ゴ ProN W3" pitchFamily="-123" charset="-128"/>
                <a:sym typeface="GillSans" charset="0"/>
              </a:rPr>
              <a:t>programs</a:t>
            </a:r>
            <a:endParaRPr lang="en-US" sz="2000" dirty="0">
              <a:solidFill>
                <a:schemeClr val="tx1"/>
              </a:solidFill>
              <a:ea typeface="ヒラギノ角ゴ ProN W3" pitchFamily="-123" charset="-128"/>
              <a:cs typeface="ヒラギノ角ゴ ProN W3" pitchFamily="-123" charset="-128"/>
              <a:sym typeface="GillSans" charset="0"/>
            </a:endParaRPr>
          </a:p>
          <a:p>
            <a:pPr marL="0" indent="0">
              <a:buNone/>
            </a:pPr>
            <a:endParaRPr lang="en-US" dirty="0">
              <a:solidFill>
                <a:schemeClr val="tx1"/>
              </a:solidFill>
            </a:endParaRPr>
          </a:p>
        </p:txBody>
      </p:sp>
    </p:spTree>
    <p:extLst>
      <p:ext uri="{BB962C8B-B14F-4D97-AF65-F5344CB8AC3E}">
        <p14:creationId xmlns:p14="http://schemas.microsoft.com/office/powerpoint/2010/main" val="997939559"/>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Option1_sub.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385" name="Title 2"/>
          <p:cNvSpPr>
            <a:spLocks noGrp="1"/>
          </p:cNvSpPr>
          <p:nvPr>
            <p:ph type="title"/>
          </p:nvPr>
        </p:nvSpPr>
        <p:spPr bwMode="auto">
          <a:xfrm>
            <a:off x="419100" y="274638"/>
            <a:ext cx="826770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solidFill>
                  <a:srgbClr val="C42E26"/>
                </a:solidFill>
              </a:rPr>
              <a:t>Childhood Obesity Declines</a:t>
            </a:r>
          </a:p>
        </p:txBody>
      </p:sp>
      <p:sp>
        <p:nvSpPr>
          <p:cNvPr id="4" name="Content Placeholder 3"/>
          <p:cNvSpPr>
            <a:spLocks noGrp="1"/>
          </p:cNvSpPr>
          <p:nvPr>
            <p:ph idx="1"/>
          </p:nvPr>
        </p:nvSpPr>
        <p:spPr>
          <a:xfrm>
            <a:off x="419101" y="1322467"/>
            <a:ext cx="4324350" cy="4292512"/>
          </a:xfrm>
        </p:spPr>
        <p:txBody>
          <a:bodyPr vert="horz" wrap="square" lIns="91440" tIns="45720" rIns="91440" bIns="45720" numCol="1" anchor="t" anchorCtr="0" compatLnSpc="1">
            <a:prstTxWarp prst="textNoShape">
              <a:avLst/>
            </a:prstTxWarp>
          </a:bodyPr>
          <a:lstStyle/>
          <a:p>
            <a:pPr marL="0" indent="0">
              <a:buNone/>
            </a:pPr>
            <a:r>
              <a:rPr lang="en-US" sz="2200" b="1" dirty="0" smtClean="0">
                <a:solidFill>
                  <a:schemeClr val="tx1"/>
                </a:solidFill>
                <a:ea typeface="ヒラギノ角ゴ ProN W3" pitchFamily="-123" charset="-128"/>
                <a:cs typeface="ヒラギノ角ゴ ProN W3" pitchFamily="-123" charset="-128"/>
                <a:sym typeface="GillSans" charset="0"/>
              </a:rPr>
              <a:t>Purpose: </a:t>
            </a:r>
            <a:r>
              <a:rPr lang="en-US" sz="2200" dirty="0" smtClean="0">
                <a:solidFill>
                  <a:schemeClr val="tx1"/>
                </a:solidFill>
                <a:ea typeface="ヒラギノ角ゴ ProN W3" pitchFamily="-123" charset="-128"/>
                <a:cs typeface="ヒラギノ角ゴ ProN W3" pitchFamily="-123" charset="-128"/>
                <a:sym typeface="GillSans" charset="0"/>
              </a:rPr>
              <a:t>Explore potential drivers of reported declines in childhood obesity, especially those that influence </a:t>
            </a:r>
            <a:r>
              <a:rPr lang="en-US" sz="2200" dirty="0" smtClean="0">
                <a:solidFill>
                  <a:schemeClr val="tx1"/>
                </a:solidFill>
                <a:ea typeface="ヒラギノ角ゴ ProN W3" pitchFamily="-123" charset="-128"/>
                <a:cs typeface="ヒラギノ角ゴ ProN W3" pitchFamily="-123" charset="-128"/>
                <a:sym typeface="GillSans" charset="0"/>
              </a:rPr>
              <a:t>disparities</a:t>
            </a:r>
            <a:r>
              <a:rPr lang="en-US" sz="2200" dirty="0" smtClean="0">
                <a:solidFill>
                  <a:schemeClr val="tx1"/>
                </a:solidFill>
                <a:ea typeface="ヒラギノ角ゴ ProN W3" pitchFamily="-123" charset="-128"/>
                <a:cs typeface="ヒラギノ角ゴ ProN W3" pitchFamily="-123" charset="-128"/>
                <a:sym typeface="GillSans" charset="0"/>
              </a:rPr>
              <a:t/>
            </a:r>
            <a:br>
              <a:rPr lang="en-US" sz="2200" dirty="0" smtClean="0">
                <a:solidFill>
                  <a:schemeClr val="tx1"/>
                </a:solidFill>
                <a:ea typeface="ヒラギノ角ゴ ProN W3" pitchFamily="-123" charset="-128"/>
                <a:cs typeface="ヒラギノ角ゴ ProN W3" pitchFamily="-123" charset="-128"/>
                <a:sym typeface="GillSans" charset="0"/>
              </a:rPr>
            </a:br>
            <a:endParaRPr lang="en-US" sz="2200" dirty="0" smtClean="0">
              <a:solidFill>
                <a:schemeClr val="tx1"/>
              </a:solidFill>
              <a:ea typeface="ヒラギノ角ゴ ProN W3" pitchFamily="-123" charset="-128"/>
              <a:cs typeface="ヒラギノ角ゴ ProN W3" pitchFamily="-123" charset="-128"/>
              <a:sym typeface="GillSans" charset="0"/>
            </a:endParaRPr>
          </a:p>
          <a:p>
            <a:pPr marL="0" indent="0">
              <a:buNone/>
            </a:pPr>
            <a:r>
              <a:rPr lang="en-US" sz="2200" b="1" dirty="0" smtClean="0">
                <a:solidFill>
                  <a:schemeClr val="tx1"/>
                </a:solidFill>
                <a:ea typeface="ヒラギノ角ゴ ProN W3" pitchFamily="-123" charset="-128"/>
                <a:cs typeface="ヒラギノ角ゴ ProN W3" pitchFamily="-123" charset="-128"/>
                <a:sym typeface="GillSans" charset="0"/>
              </a:rPr>
              <a:t>Four cities/counties selected:</a:t>
            </a:r>
          </a:p>
          <a:p>
            <a:pPr lvl="1"/>
            <a:r>
              <a:rPr lang="en-US" sz="2200" dirty="0" smtClean="0">
                <a:solidFill>
                  <a:schemeClr val="tx1"/>
                </a:solidFill>
                <a:ea typeface="ヒラギノ角ゴ ProN W3" pitchFamily="-123" charset="-128"/>
                <a:cs typeface="ヒラギノ角ゴ ProN W3" pitchFamily="-123" charset="-128"/>
                <a:sym typeface="GillSans" charset="0"/>
              </a:rPr>
              <a:t>Anchorage, AK</a:t>
            </a:r>
          </a:p>
          <a:p>
            <a:pPr lvl="1"/>
            <a:r>
              <a:rPr lang="en-US" sz="2200" dirty="0" smtClean="0">
                <a:solidFill>
                  <a:schemeClr val="tx1"/>
                </a:solidFill>
                <a:ea typeface="ヒラギノ角ゴ ProN W3" pitchFamily="-123" charset="-128"/>
                <a:cs typeface="ヒラギノ角ゴ ProN W3" pitchFamily="-123" charset="-128"/>
                <a:sym typeface="GillSans" charset="0"/>
              </a:rPr>
              <a:t>Granville County, NC</a:t>
            </a:r>
          </a:p>
          <a:p>
            <a:pPr lvl="1"/>
            <a:r>
              <a:rPr lang="en-US" sz="2200" dirty="0" smtClean="0">
                <a:solidFill>
                  <a:schemeClr val="tx1"/>
                </a:solidFill>
                <a:ea typeface="ヒラギノ角ゴ ProN W3" pitchFamily="-123" charset="-128"/>
                <a:cs typeface="ヒラギノ角ゴ ProN W3" pitchFamily="-123" charset="-128"/>
                <a:sym typeface="GillSans" charset="0"/>
              </a:rPr>
              <a:t>New York, NY</a:t>
            </a:r>
          </a:p>
          <a:p>
            <a:pPr lvl="1"/>
            <a:r>
              <a:rPr lang="en-US" sz="2200" dirty="0" smtClean="0">
                <a:solidFill>
                  <a:schemeClr val="tx1"/>
                </a:solidFill>
                <a:ea typeface="ヒラギノ角ゴ ProN W3" pitchFamily="-123" charset="-128"/>
                <a:cs typeface="ヒラギノ角ゴ ProN W3" pitchFamily="-123" charset="-128"/>
                <a:sym typeface="GillSans" charset="0"/>
              </a:rPr>
              <a:t>Philadelphia, PA</a:t>
            </a:r>
            <a:endParaRPr lang="en-US" sz="2200" dirty="0">
              <a:solidFill>
                <a:schemeClr val="tx1"/>
              </a:solidFill>
              <a:ea typeface="ヒラギノ角ゴ ProN W3" pitchFamily="-123" charset="-128"/>
              <a:cs typeface="ヒラギノ角ゴ ProN W3" pitchFamily="-123" charset="-128"/>
              <a:sym typeface="GillSans" charset="0"/>
            </a:endParaRPr>
          </a:p>
          <a:p>
            <a:pPr marL="0" indent="0">
              <a:buNone/>
            </a:pPr>
            <a:endParaRPr lang="en-US" sz="2800" dirty="0" smtClean="0">
              <a:solidFill>
                <a:schemeClr val="tx1"/>
              </a:solidFill>
              <a:ea typeface="ヒラギノ角ゴ ProN W3" pitchFamily="-123" charset="-128"/>
              <a:cs typeface="ヒラギノ角ゴ ProN W3" pitchFamily="-123" charset="-128"/>
              <a:sym typeface="GillSans" charset="0"/>
            </a:endParaRPr>
          </a:p>
          <a:p>
            <a:pPr marL="0" indent="0">
              <a:buNone/>
            </a:pPr>
            <a:endParaRPr lang="en-US" sz="2800" dirty="0">
              <a:solidFill>
                <a:schemeClr val="tx1"/>
              </a:solidFill>
              <a:ea typeface="ヒラギノ角ゴ ProN W3" pitchFamily="-123" charset="-128"/>
              <a:cs typeface="ヒラギノ角ゴ ProN W3" pitchFamily="-123" charset="-128"/>
              <a:sym typeface="GillSans" charset="0"/>
            </a:endParaRPr>
          </a:p>
          <a:p>
            <a:pPr marL="457200" indent="-457200"/>
            <a:endParaRPr lang="en-US"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392" y="1609344"/>
            <a:ext cx="3645408" cy="3639312"/>
          </a:xfrm>
          <a:prstGeom prst="rect">
            <a:avLst/>
          </a:prstGeom>
        </p:spPr>
      </p:pic>
    </p:spTree>
    <p:extLst>
      <p:ext uri="{BB962C8B-B14F-4D97-AF65-F5344CB8AC3E}">
        <p14:creationId xmlns:p14="http://schemas.microsoft.com/office/powerpoint/2010/main" val="1201161416"/>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Option1_sub.PNG"/>
          <p:cNvPicPr>
            <a:picLocks noChangeAspect="1"/>
          </p:cNvPicPr>
          <p:nvPr/>
        </p:nvPicPr>
        <p:blipFill>
          <a:blip r:embed="rId3"/>
          <a:srcRect/>
          <a:stretch>
            <a:fillRect/>
          </a:stretch>
        </p:blipFill>
        <p:spPr bwMode="auto">
          <a:xfrm>
            <a:off x="0" y="39723"/>
            <a:ext cx="9144000" cy="6858000"/>
          </a:xfrm>
          <a:prstGeom prst="rect">
            <a:avLst/>
          </a:prstGeom>
          <a:noFill/>
          <a:ln w="9525">
            <a:noFill/>
            <a:miter lim="800000"/>
            <a:headEnd/>
            <a:tailEnd/>
          </a:ln>
        </p:spPr>
      </p:pic>
      <p:sp>
        <p:nvSpPr>
          <p:cNvPr id="16385" name="Title 2"/>
          <p:cNvSpPr>
            <a:spLocks noGrp="1"/>
          </p:cNvSpPr>
          <p:nvPr>
            <p:ph type="title"/>
          </p:nvPr>
        </p:nvSpPr>
        <p:spPr bwMode="auto">
          <a:xfrm>
            <a:off x="419100" y="274638"/>
            <a:ext cx="826770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solidFill>
                  <a:srgbClr val="C42E26"/>
                </a:solidFill>
              </a:rPr>
              <a:t>Childhood Obesity Declines</a:t>
            </a:r>
          </a:p>
        </p:txBody>
      </p:sp>
      <p:sp>
        <p:nvSpPr>
          <p:cNvPr id="4" name="Content Placeholder 3"/>
          <p:cNvSpPr>
            <a:spLocks noGrp="1"/>
          </p:cNvSpPr>
          <p:nvPr>
            <p:ph idx="1"/>
          </p:nvPr>
        </p:nvSpPr>
        <p:spPr>
          <a:xfrm>
            <a:off x="541346" y="1322466"/>
            <a:ext cx="5467568" cy="3786351"/>
          </a:xfrm>
        </p:spPr>
        <p:txBody>
          <a:bodyPr vert="horz" wrap="square" lIns="91440" tIns="45720" rIns="91440" bIns="45720" numCol="1" anchor="t" anchorCtr="0" compatLnSpc="1">
            <a:prstTxWarp prst="textNoShape">
              <a:avLst/>
            </a:prstTxWarp>
          </a:bodyPr>
          <a:lstStyle/>
          <a:p>
            <a:pPr marL="0" lvl="1" indent="0">
              <a:buNone/>
            </a:pPr>
            <a:r>
              <a:rPr lang="en-US" sz="2400" b="1" dirty="0" smtClean="0">
                <a:solidFill>
                  <a:schemeClr val="tx1"/>
                </a:solidFill>
                <a:ea typeface="ヒラギノ角ゴ ProN W3" pitchFamily="-123" charset="-128"/>
                <a:cs typeface="ヒラギノ角ゴ ProN W3" pitchFamily="-123" charset="-128"/>
                <a:sym typeface="GillSans" charset="0"/>
              </a:rPr>
              <a:t>Site visits began in early 2015 </a:t>
            </a:r>
            <a:br>
              <a:rPr lang="en-US" sz="2400" b="1" dirty="0" smtClean="0">
                <a:solidFill>
                  <a:schemeClr val="tx1"/>
                </a:solidFill>
                <a:ea typeface="ヒラギノ角ゴ ProN W3" pitchFamily="-123" charset="-128"/>
                <a:cs typeface="ヒラギノ角ゴ ProN W3" pitchFamily="-123" charset="-128"/>
                <a:sym typeface="GillSans" charset="0"/>
              </a:rPr>
            </a:br>
            <a:r>
              <a:rPr lang="en-US" sz="2400" b="1" dirty="0" smtClean="0">
                <a:solidFill>
                  <a:schemeClr val="tx1"/>
                </a:solidFill>
                <a:ea typeface="ヒラギノ角ゴ ProN W3" pitchFamily="-123" charset="-128"/>
                <a:cs typeface="ヒラギノ角ゴ ProN W3" pitchFamily="-123" charset="-128"/>
                <a:sym typeface="GillSans" charset="0"/>
              </a:rPr>
              <a:t>and include:</a:t>
            </a:r>
          </a:p>
          <a:p>
            <a:pPr marL="342900" lvl="1" indent="-342900"/>
            <a:r>
              <a:rPr lang="en-US" sz="2200" b="1" dirty="0" smtClean="0">
                <a:solidFill>
                  <a:schemeClr val="tx1"/>
                </a:solidFill>
                <a:ea typeface="ヒラギノ角ゴ ProN W3" pitchFamily="-123" charset="-128"/>
                <a:cs typeface="ヒラギノ角ゴ ProN W3" pitchFamily="-123" charset="-128"/>
                <a:sym typeface="GillSans" charset="0"/>
              </a:rPr>
              <a:t>Inventory of strategies</a:t>
            </a:r>
            <a:endParaRPr lang="en-US" sz="2200" b="1" dirty="0">
              <a:solidFill>
                <a:schemeClr val="tx1"/>
              </a:solidFill>
              <a:ea typeface="ヒラギノ角ゴ ProN W3" pitchFamily="-123" charset="-128"/>
              <a:cs typeface="ヒラギノ角ゴ ProN W3" pitchFamily="-123" charset="-128"/>
              <a:sym typeface="GillSans" charset="0"/>
            </a:endParaRPr>
          </a:p>
          <a:p>
            <a:pPr marL="742950" lvl="2" indent="-342900"/>
            <a:r>
              <a:rPr lang="en-US" sz="2200" dirty="0" smtClean="0">
                <a:solidFill>
                  <a:schemeClr val="tx1"/>
                </a:solidFill>
                <a:ea typeface="ヒラギノ角ゴ ProN W3" pitchFamily="-123" charset="-128"/>
                <a:cs typeface="ヒラギノ角ゴ ProN W3" pitchFamily="-123" charset="-128"/>
                <a:sym typeface="GillSans" charset="0"/>
              </a:rPr>
              <a:t>Schools</a:t>
            </a:r>
            <a:endParaRPr lang="en-US" sz="2200" dirty="0">
              <a:solidFill>
                <a:schemeClr val="tx1"/>
              </a:solidFill>
              <a:ea typeface="ヒラギノ角ゴ ProN W3" pitchFamily="-123" charset="-128"/>
              <a:cs typeface="ヒラギノ角ゴ ProN W3" pitchFamily="-123" charset="-128"/>
              <a:sym typeface="GillSans" charset="0"/>
            </a:endParaRPr>
          </a:p>
          <a:p>
            <a:pPr marL="742950" lvl="2" indent="-342900"/>
            <a:r>
              <a:rPr lang="en-US" sz="2200" dirty="0" smtClean="0">
                <a:solidFill>
                  <a:schemeClr val="tx1"/>
                </a:solidFill>
                <a:ea typeface="ヒラギノ角ゴ ProN W3" pitchFamily="-123" charset="-128"/>
                <a:cs typeface="ヒラギノ角ゴ ProN W3" pitchFamily="-123" charset="-128"/>
                <a:sym typeface="GillSans" charset="0"/>
              </a:rPr>
              <a:t>Early childhood education</a:t>
            </a:r>
          </a:p>
          <a:p>
            <a:pPr marL="742950" lvl="2" indent="-342900"/>
            <a:r>
              <a:rPr lang="en-US" sz="2200" dirty="0" smtClean="0">
                <a:solidFill>
                  <a:schemeClr val="tx1"/>
                </a:solidFill>
                <a:ea typeface="ヒラギノ角ゴ ProN W3" pitchFamily="-123" charset="-128"/>
                <a:cs typeface="ヒラギノ角ゴ ProN W3" pitchFamily="-123" charset="-128"/>
                <a:sym typeface="GillSans" charset="0"/>
              </a:rPr>
              <a:t>Health care</a:t>
            </a:r>
            <a:endParaRPr lang="en-US" sz="2200" dirty="0">
              <a:solidFill>
                <a:schemeClr val="tx1"/>
              </a:solidFill>
              <a:ea typeface="ヒラギノ角ゴ ProN W3" pitchFamily="-123" charset="-128"/>
              <a:cs typeface="ヒラギノ角ゴ ProN W3" pitchFamily="-123" charset="-128"/>
              <a:sym typeface="GillSans" charset="0"/>
            </a:endParaRPr>
          </a:p>
          <a:p>
            <a:pPr marL="742950" lvl="2" indent="-342900"/>
            <a:r>
              <a:rPr lang="en-US" sz="2200" dirty="0" smtClean="0">
                <a:solidFill>
                  <a:schemeClr val="tx1"/>
                </a:solidFill>
                <a:ea typeface="ヒラギノ角ゴ ProN W3" pitchFamily="-123" charset="-128"/>
                <a:cs typeface="ヒラギノ角ゴ ProN W3" pitchFamily="-123" charset="-128"/>
                <a:sym typeface="GillSans" charset="0"/>
              </a:rPr>
              <a:t>Community</a:t>
            </a:r>
            <a:endParaRPr lang="en-US" sz="2200" dirty="0">
              <a:solidFill>
                <a:schemeClr val="tx1"/>
              </a:solidFill>
              <a:ea typeface="ヒラギノ角ゴ ProN W3" pitchFamily="-123" charset="-128"/>
              <a:cs typeface="ヒラギノ角ゴ ProN W3" pitchFamily="-123" charset="-128"/>
              <a:sym typeface="GillSans" charset="0"/>
            </a:endParaRPr>
          </a:p>
          <a:p>
            <a:pPr marL="342900" lvl="1" indent="-342900"/>
            <a:r>
              <a:rPr lang="en-US" sz="2200" b="1" dirty="0" smtClean="0">
                <a:solidFill>
                  <a:schemeClr val="tx1"/>
                </a:solidFill>
                <a:ea typeface="ヒラギノ角ゴ ProN W3" pitchFamily="-123" charset="-128"/>
                <a:cs typeface="ヒラギノ角ゴ ProN W3" pitchFamily="-123" charset="-128"/>
                <a:sym typeface="GillSans" charset="0"/>
              </a:rPr>
              <a:t>Interviews </a:t>
            </a:r>
            <a:r>
              <a:rPr lang="en-US" sz="2200" b="1" dirty="0">
                <a:solidFill>
                  <a:schemeClr val="tx1"/>
                </a:solidFill>
                <a:ea typeface="ヒラギノ角ゴ ProN W3" pitchFamily="-123" charset="-128"/>
                <a:cs typeface="ヒラギノ角ゴ ProN W3" pitchFamily="-123" charset="-128"/>
                <a:sym typeface="GillSans" charset="0"/>
              </a:rPr>
              <a:t>with </a:t>
            </a:r>
            <a:r>
              <a:rPr lang="en-US" sz="2200" b="1" dirty="0" smtClean="0">
                <a:solidFill>
                  <a:schemeClr val="tx1"/>
                </a:solidFill>
                <a:ea typeface="ヒラギノ角ゴ ProN W3" pitchFamily="-123" charset="-128"/>
                <a:cs typeface="ヒラギノ角ゴ ProN W3" pitchFamily="-123" charset="-128"/>
                <a:sym typeface="GillSans" charset="0"/>
              </a:rPr>
              <a:t>leaders</a:t>
            </a:r>
          </a:p>
          <a:p>
            <a:pPr marL="742950" lvl="2" indent="-342900"/>
            <a:r>
              <a:rPr lang="en-US" sz="2200" dirty="0" smtClean="0">
                <a:solidFill>
                  <a:schemeClr val="tx1"/>
                </a:solidFill>
                <a:ea typeface="ヒラギノ角ゴ ProN W3" pitchFamily="-123" charset="-128"/>
                <a:cs typeface="ヒラギノ角ゴ ProN W3" pitchFamily="-123" charset="-128"/>
                <a:sym typeface="GillSans" charset="0"/>
              </a:rPr>
              <a:t>Policy/program developers</a:t>
            </a:r>
          </a:p>
          <a:p>
            <a:pPr marL="742950" lvl="2" indent="-342900"/>
            <a:r>
              <a:rPr lang="en-US" sz="2200" dirty="0" smtClean="0">
                <a:solidFill>
                  <a:schemeClr val="tx1"/>
                </a:solidFill>
                <a:ea typeface="ヒラギノ角ゴ ProN W3" pitchFamily="-123" charset="-128"/>
                <a:cs typeface="ヒラギノ角ゴ ProN W3" pitchFamily="-123" charset="-128"/>
                <a:sym typeface="GillSans" charset="0"/>
              </a:rPr>
              <a:t>Policy/program implementers</a:t>
            </a:r>
          </a:p>
          <a:p>
            <a:pPr marL="742950" lvl="2" indent="-342900"/>
            <a:r>
              <a:rPr lang="en-US" sz="2200" dirty="0" smtClean="0">
                <a:solidFill>
                  <a:schemeClr val="tx1"/>
                </a:solidFill>
                <a:ea typeface="ヒラギノ角ゴ ProN W3" pitchFamily="-123" charset="-128"/>
                <a:cs typeface="ヒラギノ角ゴ ProN W3" pitchFamily="-123" charset="-128"/>
                <a:sym typeface="GillSans" charset="0"/>
              </a:rPr>
              <a:t>Community members</a:t>
            </a:r>
          </a:p>
          <a:p>
            <a:pPr marL="742950" lvl="2" indent="-342900"/>
            <a:r>
              <a:rPr lang="en-US" sz="2200" dirty="0" smtClean="0">
                <a:solidFill>
                  <a:schemeClr val="tx1"/>
                </a:solidFill>
                <a:ea typeface="ヒラギノ角ゴ ProN W3" pitchFamily="-123" charset="-128"/>
                <a:cs typeface="ヒラギノ角ゴ ProN W3" pitchFamily="-123" charset="-128"/>
                <a:sym typeface="GillSans" charset="0"/>
              </a:rPr>
              <a:t>Evaluators</a:t>
            </a:r>
            <a:endParaRPr lang="en-US" sz="2200" dirty="0">
              <a:solidFill>
                <a:schemeClr val="tx1"/>
              </a:solidFill>
              <a:ea typeface="ヒラギノ角ゴ ProN W3" pitchFamily="-123" charset="-128"/>
              <a:cs typeface="ヒラギノ角ゴ ProN W3" pitchFamily="-123" charset="-128"/>
              <a:sym typeface="GillSans" charset="0"/>
            </a:endParaRPr>
          </a:p>
          <a:p>
            <a:pPr marL="0" indent="0">
              <a:buNone/>
            </a:pPr>
            <a:endParaRPr lang="en-US" sz="2000" dirty="0">
              <a:solidFill>
                <a:schemeClr val="tx1"/>
              </a:solidFill>
              <a:ea typeface="ヒラギノ角ゴ ProN W3" pitchFamily="-123" charset="-128"/>
              <a:cs typeface="ヒラギノ角ゴ ProN W3" pitchFamily="-123" charset="-128"/>
              <a:sym typeface="GillSans" charset="0"/>
            </a:endParaRPr>
          </a:p>
          <a:p>
            <a:pPr marL="457200" indent="-457200"/>
            <a:endParaRPr lang="en-US" sz="2000" dirty="0">
              <a:solidFill>
                <a:schemeClr val="tx1"/>
              </a:solidFill>
            </a:endParaRPr>
          </a:p>
          <a:p>
            <a:pPr lvl="2"/>
            <a:endParaRPr lang="en-US" sz="2000" dirty="0" smtClean="0">
              <a:solidFill>
                <a:schemeClr val="tx1"/>
              </a:solidFill>
              <a:ea typeface="ヒラギノ角ゴ ProN W3" pitchFamily="-123" charset="-128"/>
              <a:cs typeface="ヒラギノ角ゴ ProN W3" pitchFamily="-123" charset="-128"/>
              <a:sym typeface="GillSans" charset="0"/>
            </a:endParaRPr>
          </a:p>
          <a:p>
            <a:pPr marL="0" indent="0">
              <a:buNone/>
            </a:pPr>
            <a:endParaRPr lang="en-US" sz="2000" dirty="0" smtClean="0">
              <a:solidFill>
                <a:schemeClr val="tx1"/>
              </a:solidFill>
              <a:ea typeface="ヒラギノ角ゴ ProN W3" pitchFamily="-123" charset="-128"/>
              <a:cs typeface="ヒラギノ角ゴ ProN W3" pitchFamily="-123" charset="-128"/>
              <a:sym typeface="GillSans" charset="0"/>
            </a:endParaRPr>
          </a:p>
          <a:p>
            <a:pPr marL="0" indent="0">
              <a:buNone/>
            </a:pPr>
            <a:endParaRPr lang="en-US" sz="2000" dirty="0">
              <a:solidFill>
                <a:schemeClr val="tx1"/>
              </a:solidFill>
              <a:ea typeface="ヒラギノ角ゴ ProN W3" pitchFamily="-123" charset="-128"/>
              <a:cs typeface="ヒラギノ角ゴ ProN W3" pitchFamily="-123" charset="-128"/>
              <a:sym typeface="GillSans" charset="0"/>
            </a:endParaRPr>
          </a:p>
          <a:p>
            <a:pPr marL="457200" indent="-457200"/>
            <a:endParaRPr lang="en-US" sz="2000" dirty="0">
              <a:solidFill>
                <a:schemeClr val="tx1"/>
              </a:solidFill>
            </a:endParaRPr>
          </a:p>
        </p:txBody>
      </p:sp>
      <p:sp>
        <p:nvSpPr>
          <p:cNvPr id="6" name="Content Placeholder 3"/>
          <p:cNvSpPr txBox="1">
            <a:spLocks/>
          </p:cNvSpPr>
          <p:nvPr/>
        </p:nvSpPr>
        <p:spPr>
          <a:xfrm>
            <a:off x="452029" y="4341084"/>
            <a:ext cx="4136136" cy="1932798"/>
          </a:xfrm>
          <a:prstGeom prst="rect">
            <a:avLst/>
          </a:prstGeom>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rgbClr val="C42E26"/>
              </a:buClr>
              <a:buFont typeface="Arial" pitchFamily="-123" charset="0"/>
              <a:buChar char="•"/>
              <a:defRPr sz="3200" kern="1200">
                <a:solidFill>
                  <a:schemeClr val="tx1">
                    <a:lumMod val="85000"/>
                    <a:lumOff val="15000"/>
                  </a:schemeClr>
                </a:solidFill>
                <a:latin typeface="+mn-lt"/>
                <a:ea typeface="ＭＳ Ｐゴシック" pitchFamily="-123" charset="-128"/>
                <a:cs typeface="ＭＳ Ｐゴシック" pitchFamily="-123" charset="-128"/>
              </a:defRPr>
            </a:lvl1pPr>
            <a:lvl2pPr marL="742950" indent="-285750" algn="l" defTabSz="457200" rtl="0" fontAlgn="base">
              <a:spcBef>
                <a:spcPct val="20000"/>
              </a:spcBef>
              <a:spcAft>
                <a:spcPct val="0"/>
              </a:spcAft>
              <a:buClr>
                <a:srgbClr val="C42E26"/>
              </a:buClr>
              <a:buSzPct val="100000"/>
              <a:buFont typeface="Wingdings" charset="2"/>
              <a:buChar char="§"/>
              <a:defRPr sz="2800" kern="1200">
                <a:solidFill>
                  <a:schemeClr val="tx1">
                    <a:lumMod val="85000"/>
                    <a:lumOff val="15000"/>
                  </a:schemeClr>
                </a:solidFill>
                <a:latin typeface="+mn-lt"/>
                <a:ea typeface="ＭＳ Ｐゴシック" pitchFamily="-123" charset="-128"/>
                <a:cs typeface="+mn-cs"/>
              </a:defRPr>
            </a:lvl2pPr>
            <a:lvl3pPr marL="1143000" indent="-228600" algn="l" defTabSz="457200" rtl="0" fontAlgn="base">
              <a:spcBef>
                <a:spcPct val="20000"/>
              </a:spcBef>
              <a:spcAft>
                <a:spcPct val="0"/>
              </a:spcAft>
              <a:buFont typeface="Arial" pitchFamily="-123" charset="0"/>
              <a:buChar char="•"/>
              <a:defRPr sz="2400" kern="1200">
                <a:solidFill>
                  <a:schemeClr val="tx1">
                    <a:lumMod val="85000"/>
                    <a:lumOff val="15000"/>
                  </a:schemeClr>
                </a:solidFill>
                <a:latin typeface="+mn-lt"/>
                <a:ea typeface="ＭＳ Ｐゴシック" pitchFamily="-123" charset="-128"/>
                <a:cs typeface="+mn-cs"/>
              </a:defRPr>
            </a:lvl3pPr>
            <a:lvl4pPr marL="1600200" indent="-228600" algn="l" defTabSz="457200" rtl="0" fontAlgn="base">
              <a:spcBef>
                <a:spcPct val="20000"/>
              </a:spcBef>
              <a:spcAft>
                <a:spcPct val="0"/>
              </a:spcAft>
              <a:buFont typeface="Arial" pitchFamily="-123" charset="0"/>
              <a:buChar char="–"/>
              <a:defRPr sz="2000" kern="1200">
                <a:solidFill>
                  <a:schemeClr val="tx1">
                    <a:lumMod val="85000"/>
                    <a:lumOff val="15000"/>
                  </a:schemeClr>
                </a:solidFill>
                <a:latin typeface="+mn-lt"/>
                <a:ea typeface="ＭＳ Ｐゴシック" pitchFamily="-123" charset="-128"/>
                <a:cs typeface="+mn-cs"/>
              </a:defRPr>
            </a:lvl4pPr>
            <a:lvl5pPr marL="2057400" indent="-228600" algn="l" defTabSz="457200" rtl="0" fontAlgn="base">
              <a:spcBef>
                <a:spcPct val="20000"/>
              </a:spcBef>
              <a:spcAft>
                <a:spcPct val="0"/>
              </a:spcAft>
              <a:buFont typeface="Arial" pitchFamily="-123" charset="0"/>
              <a:buChar char="»"/>
              <a:defRPr sz="2000" kern="1200">
                <a:solidFill>
                  <a:schemeClr val="tx1">
                    <a:lumMod val="85000"/>
                    <a:lumOff val="15000"/>
                  </a:schemeClr>
                </a:solidFill>
                <a:latin typeface="+mn-lt"/>
                <a:ea typeface="ＭＳ Ｐゴシック" pitchFamily="-12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endParaRPr lang="en-US" dirty="0">
              <a:solidFill>
                <a:prstClr val="black"/>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3440" y="1417638"/>
            <a:ext cx="3931960" cy="2620165"/>
          </a:xfrm>
          <a:prstGeom prst="rect">
            <a:avLst/>
          </a:prstGeom>
        </p:spPr>
      </p:pic>
    </p:spTree>
    <p:extLst>
      <p:ext uri="{BB962C8B-B14F-4D97-AF65-F5344CB8AC3E}">
        <p14:creationId xmlns:p14="http://schemas.microsoft.com/office/powerpoint/2010/main" val="1327867699"/>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Option1_sub.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385" name="Title 2"/>
          <p:cNvSpPr>
            <a:spLocks noGrp="1"/>
          </p:cNvSpPr>
          <p:nvPr>
            <p:ph type="title"/>
          </p:nvPr>
        </p:nvSpPr>
        <p:spPr bwMode="auto">
          <a:xfrm>
            <a:off x="457200" y="274638"/>
            <a:ext cx="962025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solidFill>
                  <a:srgbClr val="C42E26"/>
                </a:solidFill>
              </a:rPr>
              <a:t>Lessons Learned from Global Efforts</a:t>
            </a:r>
          </a:p>
        </p:txBody>
      </p:sp>
      <p:sp>
        <p:nvSpPr>
          <p:cNvPr id="4" name="Content Placeholder 3"/>
          <p:cNvSpPr>
            <a:spLocks noGrp="1"/>
          </p:cNvSpPr>
          <p:nvPr>
            <p:ph idx="1"/>
          </p:nvPr>
        </p:nvSpPr>
        <p:spPr>
          <a:xfrm>
            <a:off x="466825" y="1322467"/>
            <a:ext cx="4333775" cy="2102904"/>
          </a:xfrm>
        </p:spPr>
        <p:txBody>
          <a:bodyPr vert="horz" wrap="square" lIns="91440" tIns="45720" rIns="91440" bIns="45720" numCol="1" anchor="t" anchorCtr="0" compatLnSpc="1">
            <a:prstTxWarp prst="textNoShape">
              <a:avLst/>
            </a:prstTxWarp>
          </a:bodyPr>
          <a:lstStyle/>
          <a:p>
            <a:pPr marL="0" indent="0">
              <a:buNone/>
            </a:pPr>
            <a:r>
              <a:rPr lang="en-US" sz="2000" b="1" dirty="0" smtClean="0">
                <a:solidFill>
                  <a:schemeClr val="tx1"/>
                </a:solidFill>
                <a:ea typeface="ヒラギノ角ゴ ProN W3" pitchFamily="-123" charset="-128"/>
                <a:cs typeface="ヒラギノ角ゴ ProN W3" pitchFamily="-123" charset="-128"/>
                <a:sym typeface="GillSans" charset="0"/>
              </a:rPr>
              <a:t>Purpose: </a:t>
            </a:r>
            <a:r>
              <a:rPr lang="en-US" sz="2000" dirty="0" smtClean="0">
                <a:solidFill>
                  <a:schemeClr val="tx1"/>
                </a:solidFill>
                <a:ea typeface="ヒラギノ角ゴ ProN W3" pitchFamily="-123" charset="-128"/>
                <a:cs typeface="ヒラギノ角ゴ ProN W3" pitchFamily="-123" charset="-128"/>
                <a:sym typeface="GillSans" charset="0"/>
              </a:rPr>
              <a:t>One-day meeting funded by RWJF to convene international and interdisciplinary researchers to explore promising and innovative strategies for promoting healthy eating and active living from around the world to accelerate progress in the United States and </a:t>
            </a:r>
            <a:r>
              <a:rPr lang="en-US" sz="2000" dirty="0" smtClean="0">
                <a:solidFill>
                  <a:schemeClr val="tx1"/>
                </a:solidFill>
                <a:ea typeface="ヒラギノ角ゴ ProN W3" pitchFamily="-123" charset="-128"/>
                <a:cs typeface="ヒラギノ角ゴ ProN W3" pitchFamily="-123" charset="-128"/>
                <a:sym typeface="GillSans" charset="0"/>
              </a:rPr>
              <a:t>abroad</a:t>
            </a:r>
            <a:endParaRPr lang="en-US" sz="2000" dirty="0" smtClean="0">
              <a:solidFill>
                <a:schemeClr val="tx1"/>
              </a:solidFill>
              <a:ea typeface="ヒラギノ角ゴ ProN W3" pitchFamily="-123" charset="-128"/>
              <a:cs typeface="ヒラギノ角ゴ ProN W3" pitchFamily="-123" charset="-128"/>
              <a:sym typeface="GillSans" charset="0"/>
            </a:endParaRPr>
          </a:p>
          <a:p>
            <a:pPr marL="0" indent="0">
              <a:buNone/>
            </a:pPr>
            <a:endParaRPr lang="en-US" sz="2200" dirty="0">
              <a:solidFill>
                <a:schemeClr val="tx1"/>
              </a:solidFill>
              <a:ea typeface="ヒラギノ角ゴ ProN W3" pitchFamily="-123" charset="-128"/>
              <a:cs typeface="ヒラギノ角ゴ ProN W3" pitchFamily="-123" charset="-128"/>
              <a:sym typeface="GillSans"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300" y="1322467"/>
            <a:ext cx="3906223" cy="2983599"/>
          </a:xfrm>
          <a:prstGeom prst="rect">
            <a:avLst/>
          </a:prstGeom>
        </p:spPr>
      </p:pic>
      <p:sp>
        <p:nvSpPr>
          <p:cNvPr id="7" name="Content Placeholder 3"/>
          <p:cNvSpPr txBox="1">
            <a:spLocks/>
          </p:cNvSpPr>
          <p:nvPr/>
        </p:nvSpPr>
        <p:spPr>
          <a:xfrm>
            <a:off x="457200" y="4138802"/>
            <a:ext cx="8686800" cy="2005766"/>
          </a:xfrm>
          <a:prstGeom prst="rect">
            <a:avLst/>
          </a:prstGeom>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rgbClr val="C42E26"/>
              </a:buClr>
              <a:buFont typeface="Arial" pitchFamily="-123" charset="0"/>
              <a:buChar char="•"/>
              <a:defRPr sz="3200" kern="1200">
                <a:solidFill>
                  <a:schemeClr val="tx1">
                    <a:lumMod val="85000"/>
                    <a:lumOff val="15000"/>
                  </a:schemeClr>
                </a:solidFill>
                <a:latin typeface="+mn-lt"/>
                <a:ea typeface="ＭＳ Ｐゴシック" pitchFamily="-123" charset="-128"/>
                <a:cs typeface="ＭＳ Ｐゴシック" pitchFamily="-123" charset="-128"/>
              </a:defRPr>
            </a:lvl1pPr>
            <a:lvl2pPr marL="742950" indent="-285750" algn="l" defTabSz="457200" rtl="0" fontAlgn="base">
              <a:spcBef>
                <a:spcPct val="20000"/>
              </a:spcBef>
              <a:spcAft>
                <a:spcPct val="0"/>
              </a:spcAft>
              <a:buClr>
                <a:srgbClr val="C42E26"/>
              </a:buClr>
              <a:buSzPct val="100000"/>
              <a:buFont typeface="Wingdings" charset="2"/>
              <a:buChar char="§"/>
              <a:defRPr sz="2800" kern="1200">
                <a:solidFill>
                  <a:schemeClr val="tx1">
                    <a:lumMod val="85000"/>
                    <a:lumOff val="15000"/>
                  </a:schemeClr>
                </a:solidFill>
                <a:latin typeface="+mn-lt"/>
                <a:ea typeface="ＭＳ Ｐゴシック" pitchFamily="-123" charset="-128"/>
                <a:cs typeface="+mn-cs"/>
              </a:defRPr>
            </a:lvl2pPr>
            <a:lvl3pPr marL="1143000" indent="-228600" algn="l" defTabSz="457200" rtl="0" fontAlgn="base">
              <a:spcBef>
                <a:spcPct val="20000"/>
              </a:spcBef>
              <a:spcAft>
                <a:spcPct val="0"/>
              </a:spcAft>
              <a:buFont typeface="Arial" pitchFamily="-123" charset="0"/>
              <a:buChar char="•"/>
              <a:defRPr sz="2400" kern="1200">
                <a:solidFill>
                  <a:schemeClr val="tx1">
                    <a:lumMod val="85000"/>
                    <a:lumOff val="15000"/>
                  </a:schemeClr>
                </a:solidFill>
                <a:latin typeface="+mn-lt"/>
                <a:ea typeface="ＭＳ Ｐゴシック" pitchFamily="-123" charset="-128"/>
                <a:cs typeface="+mn-cs"/>
              </a:defRPr>
            </a:lvl3pPr>
            <a:lvl4pPr marL="1600200" indent="-228600" algn="l" defTabSz="457200" rtl="0" fontAlgn="base">
              <a:spcBef>
                <a:spcPct val="20000"/>
              </a:spcBef>
              <a:spcAft>
                <a:spcPct val="0"/>
              </a:spcAft>
              <a:buFont typeface="Arial" pitchFamily="-123" charset="0"/>
              <a:buChar char="–"/>
              <a:defRPr sz="2000" kern="1200">
                <a:solidFill>
                  <a:schemeClr val="tx1">
                    <a:lumMod val="85000"/>
                    <a:lumOff val="15000"/>
                  </a:schemeClr>
                </a:solidFill>
                <a:latin typeface="+mn-lt"/>
                <a:ea typeface="ＭＳ Ｐゴシック" pitchFamily="-123" charset="-128"/>
                <a:cs typeface="+mn-cs"/>
              </a:defRPr>
            </a:lvl4pPr>
            <a:lvl5pPr marL="2057400" indent="-228600" algn="l" defTabSz="457200" rtl="0" fontAlgn="base">
              <a:spcBef>
                <a:spcPct val="20000"/>
              </a:spcBef>
              <a:spcAft>
                <a:spcPct val="0"/>
              </a:spcAft>
              <a:buFont typeface="Arial" pitchFamily="-123" charset="0"/>
              <a:buChar char="»"/>
              <a:defRPr sz="2000" kern="1200">
                <a:solidFill>
                  <a:schemeClr val="tx1">
                    <a:lumMod val="85000"/>
                    <a:lumOff val="15000"/>
                  </a:schemeClr>
                </a:solidFill>
                <a:latin typeface="+mn-lt"/>
                <a:ea typeface="ＭＳ Ｐゴシック" pitchFamily="-12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123" charset="0"/>
              <a:buNone/>
            </a:pPr>
            <a:r>
              <a:rPr lang="en-US" sz="2000" b="1" dirty="0" smtClean="0">
                <a:solidFill>
                  <a:prstClr val="black"/>
                </a:solidFill>
                <a:ea typeface="ヒラギノ角ゴ ProN W3" pitchFamily="-123" charset="-128"/>
                <a:cs typeface="ヒラギノ角ゴ ProN W3" pitchFamily="-123" charset="-128"/>
                <a:sym typeface="GillSans" charset="0"/>
              </a:rPr>
              <a:t>Cross-Cutting Topics</a:t>
            </a:r>
          </a:p>
          <a:p>
            <a:r>
              <a:rPr lang="en-US" sz="2000" dirty="0" smtClean="0">
                <a:solidFill>
                  <a:prstClr val="black"/>
                </a:solidFill>
                <a:ea typeface="ヒラギノ角ゴ ProN W3" pitchFamily="-123" charset="-128"/>
                <a:cs typeface="ヒラギノ角ゴ ProN W3" pitchFamily="-123" charset="-128"/>
                <a:sym typeface="GillSans" charset="0"/>
              </a:rPr>
              <a:t>Emerging international environmental and policy strategies</a:t>
            </a:r>
          </a:p>
          <a:p>
            <a:r>
              <a:rPr lang="en-US" sz="2000" dirty="0" smtClean="0">
                <a:solidFill>
                  <a:prstClr val="black"/>
                </a:solidFill>
                <a:ea typeface="ヒラギノ角ゴ ProN W3" pitchFamily="-123" charset="-128"/>
                <a:cs typeface="ヒラギノ角ゴ ProN W3" pitchFamily="-123" charset="-128"/>
                <a:sym typeface="GillSans" charset="0"/>
              </a:rPr>
              <a:t>Approaches to reduce health disparities and address inequities</a:t>
            </a:r>
          </a:p>
          <a:p>
            <a:r>
              <a:rPr lang="en-US" sz="2000" dirty="0" smtClean="0">
                <a:solidFill>
                  <a:prstClr val="black"/>
                </a:solidFill>
                <a:ea typeface="ヒラギノ角ゴ ProN W3" pitchFamily="-123" charset="-128"/>
                <a:cs typeface="ヒラギノ角ゴ ProN W3" pitchFamily="-123" charset="-128"/>
                <a:sym typeface="GillSans" charset="0"/>
              </a:rPr>
              <a:t>Strategies to build demand around policies that improve health</a:t>
            </a:r>
          </a:p>
          <a:p>
            <a:r>
              <a:rPr lang="en-US" sz="2000" dirty="0" smtClean="0">
                <a:solidFill>
                  <a:prstClr val="black"/>
                </a:solidFill>
                <a:ea typeface="ヒラギノ角ゴ ProN W3" pitchFamily="-123" charset="-128"/>
                <a:cs typeface="ヒラギノ角ゴ ProN W3" pitchFamily="-123" charset="-128"/>
                <a:sym typeface="GillSans" charset="0"/>
              </a:rPr>
              <a:t>Public health and business partnerships that foster health</a:t>
            </a:r>
          </a:p>
          <a:p>
            <a:pPr marL="0" indent="0">
              <a:buFont typeface="Arial" pitchFamily="-123" charset="0"/>
              <a:buNone/>
            </a:pPr>
            <a:endParaRPr lang="en-US" sz="2200" dirty="0" smtClean="0">
              <a:solidFill>
                <a:prstClr val="black"/>
              </a:solidFill>
              <a:ea typeface="ヒラギノ角ゴ ProN W3" pitchFamily="-123" charset="-128"/>
              <a:cs typeface="ヒラギノ角ゴ ProN W3" pitchFamily="-123" charset="-128"/>
              <a:sym typeface="GillSans" charset="0"/>
            </a:endParaRPr>
          </a:p>
          <a:p>
            <a:pPr marL="457200" indent="-457200"/>
            <a:endParaRPr lang="en-US" sz="2200" dirty="0">
              <a:solidFill>
                <a:prstClr val="black"/>
              </a:solidFill>
            </a:endParaRPr>
          </a:p>
        </p:txBody>
      </p:sp>
    </p:spTree>
    <p:extLst>
      <p:ext uri="{BB962C8B-B14F-4D97-AF65-F5344CB8AC3E}">
        <p14:creationId xmlns:p14="http://schemas.microsoft.com/office/powerpoint/2010/main" val="3247161216"/>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0" y="0"/>
            <a:ext cx="9143999" cy="6858000"/>
          </a:xfrm>
          <a:prstGeom prst="rect">
            <a:avLst/>
          </a:prstGeom>
        </p:spPr>
      </p:pic>
      <p:pic>
        <p:nvPicPr>
          <p:cNvPr id="4" name="Picture 3"/>
          <p:cNvPicPr>
            <a:picLocks noChangeAspect="1"/>
          </p:cNvPicPr>
          <p:nvPr/>
        </p:nvPicPr>
        <p:blipFill>
          <a:blip r:embed="rId4"/>
          <a:stretch>
            <a:fillRect/>
          </a:stretch>
        </p:blipFill>
        <p:spPr>
          <a:xfrm>
            <a:off x="4191000" y="0"/>
            <a:ext cx="787400" cy="1181100"/>
          </a:xfrm>
          <a:prstGeom prst="rect">
            <a:avLst/>
          </a:prstGeom>
        </p:spPr>
      </p:pic>
      <p:pic>
        <p:nvPicPr>
          <p:cNvPr id="3" name="Picture 2"/>
          <p:cNvPicPr>
            <a:picLocks noChangeAspect="1"/>
          </p:cNvPicPr>
          <p:nvPr/>
        </p:nvPicPr>
        <p:blipFill>
          <a:blip r:embed="rId5"/>
          <a:stretch>
            <a:fillRect/>
          </a:stretch>
        </p:blipFill>
        <p:spPr>
          <a:xfrm>
            <a:off x="4343400" y="304800"/>
            <a:ext cx="495300" cy="520700"/>
          </a:xfrm>
          <a:prstGeom prst="rect">
            <a:avLst/>
          </a:prstGeom>
        </p:spPr>
      </p:pic>
      <p:pic>
        <p:nvPicPr>
          <p:cNvPr id="5" name="Picture 4"/>
          <p:cNvPicPr>
            <a:picLocks noChangeAspect="1"/>
          </p:cNvPicPr>
          <p:nvPr/>
        </p:nvPicPr>
        <p:blipFill>
          <a:blip r:embed="rId6"/>
          <a:stretch>
            <a:fillRect/>
          </a:stretch>
        </p:blipFill>
        <p:spPr>
          <a:xfrm>
            <a:off x="4076700" y="1524000"/>
            <a:ext cx="1028700" cy="2336800"/>
          </a:xfrm>
          <a:prstGeom prst="rect">
            <a:avLst/>
          </a:prstGeom>
        </p:spPr>
      </p:pic>
      <p:pic>
        <p:nvPicPr>
          <p:cNvPr id="9" name="Picture 8"/>
          <p:cNvPicPr>
            <a:picLocks noChangeAspect="1"/>
          </p:cNvPicPr>
          <p:nvPr/>
        </p:nvPicPr>
        <p:blipFill>
          <a:blip r:embed="rId7"/>
          <a:stretch>
            <a:fillRect/>
          </a:stretch>
        </p:blipFill>
        <p:spPr>
          <a:xfrm>
            <a:off x="2667000" y="4114800"/>
            <a:ext cx="3924300" cy="546100"/>
          </a:xfrm>
          <a:prstGeom prst="rect">
            <a:avLst/>
          </a:prstGeom>
        </p:spPr>
      </p:pic>
      <p:pic>
        <p:nvPicPr>
          <p:cNvPr id="20" name="Picture 19"/>
          <p:cNvPicPr>
            <a:picLocks noChangeAspect="1"/>
          </p:cNvPicPr>
          <p:nvPr/>
        </p:nvPicPr>
        <p:blipFill>
          <a:blip r:embed="rId6"/>
          <a:stretch>
            <a:fillRect/>
          </a:stretch>
        </p:blipFill>
        <p:spPr>
          <a:xfrm>
            <a:off x="2743200" y="1524000"/>
            <a:ext cx="1028700" cy="2336800"/>
          </a:xfrm>
          <a:prstGeom prst="rect">
            <a:avLst/>
          </a:prstGeom>
        </p:spPr>
      </p:pic>
      <p:pic>
        <p:nvPicPr>
          <p:cNvPr id="21" name="Picture 20"/>
          <p:cNvPicPr>
            <a:picLocks noChangeAspect="1"/>
          </p:cNvPicPr>
          <p:nvPr/>
        </p:nvPicPr>
        <p:blipFill>
          <a:blip r:embed="rId6"/>
          <a:stretch>
            <a:fillRect/>
          </a:stretch>
        </p:blipFill>
        <p:spPr>
          <a:xfrm>
            <a:off x="5410200" y="1524000"/>
            <a:ext cx="1028700" cy="2336800"/>
          </a:xfrm>
          <a:prstGeom prst="rect">
            <a:avLst/>
          </a:prstGeom>
        </p:spPr>
      </p:pic>
      <p:pic>
        <p:nvPicPr>
          <p:cNvPr id="27" name="Picture 26"/>
          <p:cNvPicPr>
            <a:picLocks noChangeAspect="1"/>
          </p:cNvPicPr>
          <p:nvPr/>
        </p:nvPicPr>
        <p:blipFill>
          <a:blip r:embed="rId8"/>
          <a:stretch>
            <a:fillRect/>
          </a:stretch>
        </p:blipFill>
        <p:spPr>
          <a:xfrm>
            <a:off x="3784600" y="1524000"/>
            <a:ext cx="1562100" cy="2552700"/>
          </a:xfrm>
          <a:prstGeom prst="rect">
            <a:avLst/>
          </a:prstGeom>
        </p:spPr>
      </p:pic>
      <p:pic>
        <p:nvPicPr>
          <p:cNvPr id="7" name="Picture 6"/>
          <p:cNvPicPr>
            <a:picLocks noChangeAspect="1"/>
          </p:cNvPicPr>
          <p:nvPr/>
        </p:nvPicPr>
        <p:blipFill>
          <a:blip r:embed="rId9"/>
          <a:stretch>
            <a:fillRect/>
          </a:stretch>
        </p:blipFill>
        <p:spPr>
          <a:xfrm>
            <a:off x="3098800" y="5562600"/>
            <a:ext cx="2768600" cy="431800"/>
          </a:xfrm>
          <a:prstGeom prst="rect">
            <a:avLst/>
          </a:prstGeom>
        </p:spPr>
      </p:pic>
      <p:pic>
        <p:nvPicPr>
          <p:cNvPr id="8" name="Picture 7"/>
          <p:cNvPicPr>
            <a:picLocks noChangeAspect="1"/>
          </p:cNvPicPr>
          <p:nvPr/>
        </p:nvPicPr>
        <p:blipFill>
          <a:blip r:embed="rId10"/>
          <a:stretch>
            <a:fillRect/>
          </a:stretch>
        </p:blipFill>
        <p:spPr>
          <a:xfrm>
            <a:off x="2286000" y="4953000"/>
            <a:ext cx="4559300" cy="355600"/>
          </a:xfrm>
          <a:prstGeom prst="rect">
            <a:avLst/>
          </a:prstGeom>
        </p:spPr>
      </p:pic>
    </p:spTree>
    <p:extLst>
      <p:ext uri="{BB962C8B-B14F-4D97-AF65-F5344CB8AC3E}">
        <p14:creationId xmlns:p14="http://schemas.microsoft.com/office/powerpoint/2010/main" val="3111611458"/>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Option1_sub.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385" name="Title 2"/>
          <p:cNvSpPr>
            <a:spLocks noGrp="1"/>
          </p:cNvSpPr>
          <p:nvPr>
            <p:ph type="title"/>
          </p:nvPr>
        </p:nvSpPr>
        <p:spPr bwMode="auto">
          <a:xfrm>
            <a:off x="457200" y="274638"/>
            <a:ext cx="962025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solidFill>
                  <a:srgbClr val="C42E26"/>
                </a:solidFill>
              </a:rPr>
              <a:t>Lessons Learned from Global Efforts</a:t>
            </a:r>
          </a:p>
        </p:txBody>
      </p:sp>
      <p:sp>
        <p:nvSpPr>
          <p:cNvPr id="8" name="Content Placeholder 3"/>
          <p:cNvSpPr txBox="1">
            <a:spLocks/>
          </p:cNvSpPr>
          <p:nvPr/>
        </p:nvSpPr>
        <p:spPr>
          <a:xfrm>
            <a:off x="457201" y="1223499"/>
            <a:ext cx="8686799" cy="4411002"/>
          </a:xfrm>
          <a:prstGeom prst="rect">
            <a:avLst/>
          </a:prstGeom>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rgbClr val="C42E26"/>
              </a:buClr>
              <a:buFont typeface="Arial" pitchFamily="-123" charset="0"/>
              <a:buChar char="•"/>
              <a:defRPr sz="3200" kern="1200">
                <a:solidFill>
                  <a:schemeClr val="tx1">
                    <a:lumMod val="85000"/>
                    <a:lumOff val="15000"/>
                  </a:schemeClr>
                </a:solidFill>
                <a:latin typeface="+mn-lt"/>
                <a:ea typeface="ＭＳ Ｐゴシック" pitchFamily="-123" charset="-128"/>
                <a:cs typeface="ＭＳ Ｐゴシック" pitchFamily="-123" charset="-128"/>
              </a:defRPr>
            </a:lvl1pPr>
            <a:lvl2pPr marL="742950" indent="-285750" algn="l" defTabSz="457200" rtl="0" fontAlgn="base">
              <a:spcBef>
                <a:spcPct val="20000"/>
              </a:spcBef>
              <a:spcAft>
                <a:spcPct val="0"/>
              </a:spcAft>
              <a:buClr>
                <a:srgbClr val="C42E26"/>
              </a:buClr>
              <a:buSzPct val="100000"/>
              <a:buFont typeface="Wingdings" charset="2"/>
              <a:buChar char="§"/>
              <a:defRPr sz="2800" kern="1200">
                <a:solidFill>
                  <a:schemeClr val="tx1">
                    <a:lumMod val="85000"/>
                    <a:lumOff val="15000"/>
                  </a:schemeClr>
                </a:solidFill>
                <a:latin typeface="+mn-lt"/>
                <a:ea typeface="ＭＳ Ｐゴシック" pitchFamily="-123" charset="-128"/>
                <a:cs typeface="+mn-cs"/>
              </a:defRPr>
            </a:lvl2pPr>
            <a:lvl3pPr marL="1143000" indent="-228600" algn="l" defTabSz="457200" rtl="0" fontAlgn="base">
              <a:spcBef>
                <a:spcPct val="20000"/>
              </a:spcBef>
              <a:spcAft>
                <a:spcPct val="0"/>
              </a:spcAft>
              <a:buFont typeface="Arial" pitchFamily="-123" charset="0"/>
              <a:buChar char="•"/>
              <a:defRPr sz="2400" kern="1200">
                <a:solidFill>
                  <a:schemeClr val="tx1">
                    <a:lumMod val="85000"/>
                    <a:lumOff val="15000"/>
                  </a:schemeClr>
                </a:solidFill>
                <a:latin typeface="+mn-lt"/>
                <a:ea typeface="ＭＳ Ｐゴシック" pitchFamily="-123" charset="-128"/>
                <a:cs typeface="+mn-cs"/>
              </a:defRPr>
            </a:lvl3pPr>
            <a:lvl4pPr marL="1600200" indent="-228600" algn="l" defTabSz="457200" rtl="0" fontAlgn="base">
              <a:spcBef>
                <a:spcPct val="20000"/>
              </a:spcBef>
              <a:spcAft>
                <a:spcPct val="0"/>
              </a:spcAft>
              <a:buFont typeface="Arial" pitchFamily="-123" charset="0"/>
              <a:buChar char="–"/>
              <a:defRPr sz="2000" kern="1200">
                <a:solidFill>
                  <a:schemeClr val="tx1">
                    <a:lumMod val="85000"/>
                    <a:lumOff val="15000"/>
                  </a:schemeClr>
                </a:solidFill>
                <a:latin typeface="+mn-lt"/>
                <a:ea typeface="ＭＳ Ｐゴシック" pitchFamily="-123" charset="-128"/>
                <a:cs typeface="+mn-cs"/>
              </a:defRPr>
            </a:lvl4pPr>
            <a:lvl5pPr marL="2057400" indent="-228600" algn="l" defTabSz="457200" rtl="0" fontAlgn="base">
              <a:spcBef>
                <a:spcPct val="20000"/>
              </a:spcBef>
              <a:spcAft>
                <a:spcPct val="0"/>
              </a:spcAft>
              <a:buFont typeface="Arial" pitchFamily="-123" charset="0"/>
              <a:buChar char="»"/>
              <a:defRPr sz="2000" kern="1200">
                <a:solidFill>
                  <a:schemeClr val="tx1">
                    <a:lumMod val="85000"/>
                    <a:lumOff val="15000"/>
                  </a:schemeClr>
                </a:solidFill>
                <a:latin typeface="+mn-lt"/>
                <a:ea typeface="ＭＳ Ｐゴシック" pitchFamily="-12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123" charset="0"/>
              <a:buNone/>
            </a:pPr>
            <a:r>
              <a:rPr lang="en-US" sz="2200" b="1" dirty="0" smtClean="0">
                <a:solidFill>
                  <a:prstClr val="black"/>
                </a:solidFill>
                <a:ea typeface="ヒラギノ角ゴ ProN W3" pitchFamily="-123" charset="-128"/>
                <a:cs typeface="ヒラギノ角ゴ ProN W3" pitchFamily="-123" charset="-128"/>
                <a:sym typeface="GillSans" charset="0"/>
              </a:rPr>
              <a:t>Key </a:t>
            </a:r>
            <a:r>
              <a:rPr lang="en-US" sz="2200" b="1" dirty="0" smtClean="0">
                <a:solidFill>
                  <a:prstClr val="black"/>
                </a:solidFill>
                <a:ea typeface="ヒラギノ角ゴ ProN W3" pitchFamily="-123" charset="-128"/>
                <a:cs typeface="ヒラギノ角ゴ ProN W3" pitchFamily="-123" charset="-128"/>
                <a:sym typeface="GillSans" charset="0"/>
              </a:rPr>
              <a:t>Insights</a:t>
            </a:r>
            <a:br>
              <a:rPr lang="en-US" sz="2200" b="1" dirty="0" smtClean="0">
                <a:solidFill>
                  <a:prstClr val="black"/>
                </a:solidFill>
                <a:ea typeface="ヒラギノ角ゴ ProN W3" pitchFamily="-123" charset="-128"/>
                <a:cs typeface="ヒラギノ角ゴ ProN W3" pitchFamily="-123" charset="-128"/>
                <a:sym typeface="GillSans" charset="0"/>
              </a:rPr>
            </a:br>
            <a:endParaRPr lang="en-US" sz="2200" b="1" dirty="0" smtClean="0">
              <a:solidFill>
                <a:prstClr val="black"/>
              </a:solidFill>
              <a:ea typeface="ヒラギノ角ゴ ProN W3" pitchFamily="-123" charset="-128"/>
              <a:cs typeface="ヒラギノ角ゴ ProN W3" pitchFamily="-123" charset="-128"/>
              <a:sym typeface="GillSans" charset="0"/>
            </a:endParaRPr>
          </a:p>
          <a:p>
            <a:pPr marL="0" indent="0">
              <a:buFont typeface="Arial" pitchFamily="-123" charset="0"/>
              <a:buNone/>
            </a:pPr>
            <a:r>
              <a:rPr lang="en-US" sz="2000" b="1" dirty="0" smtClean="0">
                <a:solidFill>
                  <a:prstClr val="black"/>
                </a:solidFill>
                <a:ea typeface="ヒラギノ角ゴ ProN W3" pitchFamily="-123" charset="-128"/>
                <a:cs typeface="ヒラギノ角ゴ ProN W3" pitchFamily="-123" charset="-128"/>
                <a:sym typeface="GillSans" charset="0"/>
              </a:rPr>
              <a:t>Changing the paradigm from individual responsibility to common good</a:t>
            </a:r>
          </a:p>
          <a:p>
            <a:r>
              <a:rPr lang="en-US" sz="2000" dirty="0" smtClean="0">
                <a:solidFill>
                  <a:prstClr val="black"/>
                </a:solidFill>
                <a:ea typeface="ヒラギノ角ゴ ProN W3" pitchFamily="-123" charset="-128"/>
                <a:cs typeface="ヒラギノ角ゴ ProN W3" pitchFamily="-123" charset="-128"/>
                <a:sym typeface="GillSans" charset="0"/>
              </a:rPr>
              <a:t>Many countries view health as a human right, providing a mandate for action and broad thinking about programs and interventions</a:t>
            </a:r>
            <a:br>
              <a:rPr lang="en-US" sz="2000" dirty="0" smtClean="0">
                <a:solidFill>
                  <a:prstClr val="black"/>
                </a:solidFill>
                <a:ea typeface="ヒラギノ角ゴ ProN W3" pitchFamily="-123" charset="-128"/>
                <a:cs typeface="ヒラギノ角ゴ ProN W3" pitchFamily="-123" charset="-128"/>
                <a:sym typeface="GillSans" charset="0"/>
              </a:rPr>
            </a:br>
            <a:endParaRPr lang="en-US" sz="2000" dirty="0" smtClean="0">
              <a:solidFill>
                <a:prstClr val="black"/>
              </a:solidFill>
              <a:ea typeface="ヒラギノ角ゴ ProN W3" pitchFamily="-123" charset="-128"/>
              <a:cs typeface="ヒラギノ角ゴ ProN W3" pitchFamily="-123" charset="-128"/>
              <a:sym typeface="GillSans" charset="0"/>
            </a:endParaRPr>
          </a:p>
          <a:p>
            <a:pPr marL="0" indent="0">
              <a:buFont typeface="Arial" pitchFamily="-123" charset="0"/>
              <a:buNone/>
            </a:pPr>
            <a:r>
              <a:rPr lang="en-US" sz="2000" b="1" dirty="0" smtClean="0">
                <a:solidFill>
                  <a:prstClr val="black"/>
                </a:solidFill>
                <a:ea typeface="ヒラギノ角ゴ ProN W3" pitchFamily="-123" charset="-128"/>
                <a:cs typeface="ヒラギノ角ゴ ProN W3" pitchFamily="-123" charset="-128"/>
                <a:sym typeface="GillSans" charset="0"/>
              </a:rPr>
              <a:t>The importance of thinking big and thinking differently</a:t>
            </a:r>
          </a:p>
          <a:p>
            <a:r>
              <a:rPr lang="en-US" sz="2000" dirty="0" smtClean="0">
                <a:solidFill>
                  <a:prstClr val="black"/>
                </a:solidFill>
                <a:ea typeface="ヒラギノ角ゴ ProN W3" pitchFamily="-123" charset="-128"/>
                <a:cs typeface="ヒラギノ角ゴ ProN W3" pitchFamily="-123" charset="-128"/>
                <a:sym typeface="GillSans" charset="0"/>
              </a:rPr>
              <a:t>Broad, systems thinking that takes a long-term view is needed</a:t>
            </a:r>
            <a:br>
              <a:rPr lang="en-US" sz="2000" dirty="0" smtClean="0">
                <a:solidFill>
                  <a:prstClr val="black"/>
                </a:solidFill>
                <a:ea typeface="ヒラギノ角ゴ ProN W3" pitchFamily="-123" charset="-128"/>
                <a:cs typeface="ヒラギノ角ゴ ProN W3" pitchFamily="-123" charset="-128"/>
                <a:sym typeface="GillSans" charset="0"/>
              </a:rPr>
            </a:br>
            <a:endParaRPr lang="en-US" sz="2000" dirty="0" smtClean="0">
              <a:solidFill>
                <a:prstClr val="black"/>
              </a:solidFill>
              <a:ea typeface="ヒラギノ角ゴ ProN W3" pitchFamily="-123" charset="-128"/>
              <a:cs typeface="ヒラギノ角ゴ ProN W3" pitchFamily="-123" charset="-128"/>
              <a:sym typeface="GillSans" charset="0"/>
            </a:endParaRPr>
          </a:p>
          <a:p>
            <a:pPr marL="0" indent="0">
              <a:buFont typeface="Arial" pitchFamily="-123" charset="0"/>
              <a:buNone/>
            </a:pPr>
            <a:r>
              <a:rPr lang="en-US" sz="2000" b="1" dirty="0" smtClean="0">
                <a:solidFill>
                  <a:prstClr val="black"/>
                </a:solidFill>
                <a:ea typeface="ヒラギノ角ゴ ProN W3" pitchFamily="-123" charset="-128"/>
                <a:cs typeface="ヒラギノ角ゴ ProN W3" pitchFamily="-123" charset="-128"/>
                <a:sym typeface="GillSans" charset="0"/>
              </a:rPr>
              <a:t>Communicating with and learning from others are the touchstones of progress</a:t>
            </a:r>
          </a:p>
          <a:p>
            <a:r>
              <a:rPr lang="en-US" sz="2000" dirty="0" smtClean="0">
                <a:solidFill>
                  <a:prstClr val="black"/>
                </a:solidFill>
                <a:ea typeface="ヒラギノ角ゴ ProN W3" pitchFamily="-123" charset="-128"/>
                <a:cs typeface="ヒラギノ角ゴ ProN W3" pitchFamily="-123" charset="-128"/>
                <a:sym typeface="GillSans" charset="0"/>
              </a:rPr>
              <a:t>The field can learn a lot from other fields, countries. Building connections is essential to better understand problems and  identify solutions.</a:t>
            </a:r>
          </a:p>
          <a:p>
            <a:pPr marL="0" indent="0">
              <a:buFont typeface="Arial" pitchFamily="-123" charset="0"/>
              <a:buNone/>
            </a:pPr>
            <a:endParaRPr lang="en-US" sz="2200" dirty="0" smtClean="0">
              <a:solidFill>
                <a:prstClr val="black"/>
              </a:solidFill>
              <a:ea typeface="ヒラギノ角ゴ ProN W3" pitchFamily="-123" charset="-128"/>
              <a:cs typeface="ヒラギノ角ゴ ProN W3" pitchFamily="-123" charset="-128"/>
              <a:sym typeface="GillSans" charset="0"/>
            </a:endParaRPr>
          </a:p>
          <a:p>
            <a:pPr marL="0" indent="0">
              <a:buFont typeface="Arial" pitchFamily="-123" charset="0"/>
              <a:buNone/>
            </a:pPr>
            <a:endParaRPr lang="en-US" sz="2800" dirty="0" smtClean="0">
              <a:solidFill>
                <a:prstClr val="black"/>
              </a:solidFill>
              <a:ea typeface="ヒラギノ角ゴ ProN W3" pitchFamily="-123" charset="-128"/>
              <a:cs typeface="ヒラギノ角ゴ ProN W3" pitchFamily="-123" charset="-128"/>
              <a:sym typeface="GillSans" charset="0"/>
            </a:endParaRPr>
          </a:p>
          <a:p>
            <a:pPr marL="457200" indent="-457200"/>
            <a:endParaRPr lang="en-US" dirty="0">
              <a:solidFill>
                <a:prstClr val="black"/>
              </a:solidFill>
            </a:endParaRPr>
          </a:p>
        </p:txBody>
      </p:sp>
    </p:spTree>
    <p:extLst>
      <p:ext uri="{BB962C8B-B14F-4D97-AF65-F5344CB8AC3E}">
        <p14:creationId xmlns:p14="http://schemas.microsoft.com/office/powerpoint/2010/main" val="91946637"/>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7617" cy="6121831"/>
          </a:xfrm>
          <a:prstGeom prst="rect">
            <a:avLst/>
          </a:prstGeom>
        </p:spPr>
      </p:pic>
      <p:sp>
        <p:nvSpPr>
          <p:cNvPr id="3" name="Title 3"/>
          <p:cNvSpPr txBox="1">
            <a:spLocks/>
          </p:cNvSpPr>
          <p:nvPr/>
        </p:nvSpPr>
        <p:spPr>
          <a:xfrm>
            <a:off x="79993" y="92233"/>
            <a:ext cx="3806208" cy="751827"/>
          </a:xfrm>
          <a:prstGeom prst="rect">
            <a:avLst/>
          </a:prstGeom>
          <a:solidFill>
            <a:srgbClr val="ECECEC"/>
          </a:solidFill>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dirty="0" smtClean="0"/>
              <a:t>NCCOR’s Reach</a:t>
            </a:r>
            <a:endParaRPr lang="en-US" b="1" dirty="0"/>
          </a:p>
        </p:txBody>
      </p:sp>
    </p:spTree>
    <p:extLst>
      <p:ext uri="{BB962C8B-B14F-4D97-AF65-F5344CB8AC3E}">
        <p14:creationId xmlns:p14="http://schemas.microsoft.com/office/powerpoint/2010/main" val="1580295087"/>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42E26"/>
                </a:solidFill>
              </a:rPr>
              <a:t>Communications and Outreach</a:t>
            </a:r>
            <a:endParaRPr lang="en-US" dirty="0">
              <a:solidFill>
                <a:srgbClr val="C42E26"/>
              </a:solidFill>
            </a:endParaRPr>
          </a:p>
        </p:txBody>
      </p:sp>
      <p:sp>
        <p:nvSpPr>
          <p:cNvPr id="3" name="Content Placeholder 2"/>
          <p:cNvSpPr>
            <a:spLocks noGrp="1"/>
          </p:cNvSpPr>
          <p:nvPr>
            <p:ph idx="1"/>
          </p:nvPr>
        </p:nvSpPr>
        <p:spPr>
          <a:xfrm>
            <a:off x="457200" y="1266085"/>
            <a:ext cx="8229600" cy="4525963"/>
          </a:xfrm>
        </p:spPr>
        <p:txBody>
          <a:bodyPr/>
          <a:lstStyle/>
          <a:p>
            <a:r>
              <a:rPr lang="en-US" dirty="0" smtClean="0"/>
              <a:t>Highlights from 2014 to </a:t>
            </a:r>
            <a:r>
              <a:rPr lang="en-US" dirty="0" smtClean="0"/>
              <a:t>spring </a:t>
            </a:r>
            <a:r>
              <a:rPr lang="en-US" dirty="0" smtClean="0"/>
              <a:t>2015</a:t>
            </a:r>
          </a:p>
          <a:p>
            <a:pPr lvl="1"/>
            <a:r>
              <a:rPr lang="en-US" dirty="0" smtClean="0"/>
              <a:t>900+ Twitter followers</a:t>
            </a:r>
          </a:p>
          <a:p>
            <a:pPr lvl="1"/>
            <a:r>
              <a:rPr lang="en-US" dirty="0"/>
              <a:t>A September 2014 NCCOR Twitter Chat reached 2M unique individuals, had </a:t>
            </a:r>
            <a:r>
              <a:rPr lang="en-US" dirty="0" smtClean="0"/>
              <a:t>34M+ </a:t>
            </a:r>
            <a:r>
              <a:rPr lang="en-US" dirty="0"/>
              <a:t>impressions </a:t>
            </a:r>
          </a:p>
          <a:p>
            <a:pPr lvl="1"/>
            <a:r>
              <a:rPr lang="en-US" dirty="0" smtClean="0"/>
              <a:t>2,600</a:t>
            </a:r>
            <a:r>
              <a:rPr lang="en-US" dirty="0"/>
              <a:t>+ subscribers to monthly </a:t>
            </a:r>
            <a:r>
              <a:rPr lang="en-US" dirty="0" smtClean="0"/>
              <a:t>e-Newsletter</a:t>
            </a:r>
          </a:p>
          <a:p>
            <a:pPr lvl="1"/>
            <a:r>
              <a:rPr lang="en-US" dirty="0" smtClean="0"/>
              <a:t>Active on LinkedIn, YouTube, NCCOR blog</a:t>
            </a:r>
            <a:endParaRPr lang="en-US" dirty="0"/>
          </a:p>
          <a:p>
            <a:r>
              <a:rPr lang="en-US" dirty="0"/>
              <a:t>Shared ~</a:t>
            </a:r>
            <a:r>
              <a:rPr lang="en-US" dirty="0" smtClean="0"/>
              <a:t>800 </a:t>
            </a:r>
            <a:r>
              <a:rPr lang="en-US" dirty="0"/>
              <a:t>resources at conferences in </a:t>
            </a:r>
            <a:r>
              <a:rPr lang="en-US" dirty="0" smtClean="0"/>
              <a:t>2014</a:t>
            </a:r>
          </a:p>
          <a:p>
            <a:r>
              <a:rPr lang="en-US" dirty="0" smtClean="0"/>
              <a:t>Numerous </a:t>
            </a:r>
            <a:r>
              <a:rPr lang="en-US" dirty="0"/>
              <a:t>meetings</a:t>
            </a:r>
            <a:r>
              <a:rPr lang="en-US" dirty="0" smtClean="0"/>
              <a:t>, workshops, webinars</a:t>
            </a:r>
          </a:p>
          <a:p>
            <a:pPr lvl="1"/>
            <a:r>
              <a:rPr lang="en-US" dirty="0" smtClean="0"/>
              <a:t>Connect &amp; Explore Webinar Series in second year</a:t>
            </a:r>
          </a:p>
          <a:p>
            <a:pPr marL="457200" lvl="1" indent="0">
              <a:buNone/>
            </a:pPr>
            <a:endParaRPr lang="en-US" dirty="0" smtClean="0"/>
          </a:p>
          <a:p>
            <a:pPr marL="457200" lvl="1" indent="0">
              <a:buNone/>
            </a:pPr>
            <a:endParaRPr lang="en-US" dirty="0"/>
          </a:p>
        </p:txBody>
      </p:sp>
    </p:spTree>
    <p:extLst>
      <p:ext uri="{BB962C8B-B14F-4D97-AF65-F5344CB8AC3E}">
        <p14:creationId xmlns:p14="http://schemas.microsoft.com/office/powerpoint/2010/main" val="2369472658"/>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Option1_sub.PN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6385" name="Title 2"/>
          <p:cNvSpPr>
            <a:spLocks noGrp="1"/>
          </p:cNvSpPr>
          <p:nvPr>
            <p:ph type="title"/>
          </p:nvPr>
        </p:nvSpPr>
        <p:spPr bwMode="auto">
          <a:xfrm>
            <a:off x="457200" y="274638"/>
            <a:ext cx="9620250" cy="1143000"/>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solidFill>
                  <a:srgbClr val="C42E26"/>
                </a:solidFill>
              </a:rPr>
              <a:t>Connect with NCCOR</a:t>
            </a:r>
          </a:p>
        </p:txBody>
      </p:sp>
      <p:pic>
        <p:nvPicPr>
          <p:cNvPr id="6" name="Picture 5"/>
          <p:cNvPicPr>
            <a:picLocks noChangeAspect="1"/>
          </p:cNvPicPr>
          <p:nvPr/>
        </p:nvPicPr>
        <p:blipFill rotWithShape="1">
          <a:blip r:embed="rId4"/>
          <a:srcRect l="13654" t="23461" r="33269" b="17692"/>
          <a:stretch/>
        </p:blipFill>
        <p:spPr>
          <a:xfrm>
            <a:off x="1146104" y="1186466"/>
            <a:ext cx="6851791" cy="4747846"/>
          </a:xfrm>
          <a:prstGeom prst="rect">
            <a:avLst/>
          </a:prstGeom>
          <a:ln w="6350">
            <a:solidFill>
              <a:schemeClr val="tx1"/>
            </a:solidFill>
          </a:ln>
        </p:spPr>
      </p:pic>
    </p:spTree>
    <p:extLst>
      <p:ext uri="{BB962C8B-B14F-4D97-AF65-F5344CB8AC3E}">
        <p14:creationId xmlns:p14="http://schemas.microsoft.com/office/powerpoint/2010/main" val="1697797024"/>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42E26"/>
                </a:solidFill>
              </a:rPr>
              <a:t>For More Information</a:t>
            </a:r>
            <a:endParaRPr lang="en-US" dirty="0">
              <a:solidFill>
                <a:srgbClr val="C42E26"/>
              </a:solidFill>
            </a:endParaRPr>
          </a:p>
        </p:txBody>
      </p:sp>
      <p:sp>
        <p:nvSpPr>
          <p:cNvPr id="3" name="Content Placeholder 2"/>
          <p:cNvSpPr>
            <a:spLocks noGrp="1"/>
          </p:cNvSpPr>
          <p:nvPr>
            <p:ph idx="1"/>
          </p:nvPr>
        </p:nvSpPr>
        <p:spPr>
          <a:xfrm>
            <a:off x="351690" y="1417638"/>
            <a:ext cx="4448907" cy="4708525"/>
          </a:xfrm>
        </p:spPr>
        <p:txBody>
          <a:bodyPr/>
          <a:lstStyle/>
          <a:p>
            <a:r>
              <a:rPr lang="en-US" dirty="0" smtClean="0"/>
              <a:t>Learn more about </a:t>
            </a:r>
            <a:br>
              <a:rPr lang="en-US" dirty="0" smtClean="0"/>
            </a:br>
            <a:r>
              <a:rPr lang="en-US" dirty="0" smtClean="0"/>
              <a:t>the Collaborative at </a:t>
            </a:r>
            <a:r>
              <a:rPr lang="en-US" dirty="0" smtClean="0">
                <a:hlinkClick r:id="rId2"/>
              </a:rPr>
              <a:t>www.nccor.org</a:t>
            </a:r>
            <a:endParaRPr lang="en-US" dirty="0"/>
          </a:p>
          <a:p>
            <a:r>
              <a:rPr lang="en-US" dirty="0" smtClean="0"/>
              <a:t>Contact </a:t>
            </a:r>
            <a:br>
              <a:rPr lang="en-US" dirty="0" smtClean="0"/>
            </a:br>
            <a:r>
              <a:rPr lang="en-US" dirty="0" smtClean="0"/>
              <a:t>Todd Phillips, </a:t>
            </a:r>
            <a:br>
              <a:rPr lang="en-US" dirty="0" smtClean="0"/>
            </a:br>
            <a:r>
              <a:rPr lang="en-US" dirty="0" smtClean="0"/>
              <a:t>Project Director, </a:t>
            </a:r>
            <a:r>
              <a:rPr lang="en-US" dirty="0" smtClean="0">
                <a:hlinkClick r:id="rId3"/>
              </a:rPr>
              <a:t>tphillips@fhi360.org</a:t>
            </a:r>
            <a:r>
              <a:rPr lang="en-US" dirty="0" smtClean="0"/>
              <a:t> </a:t>
            </a:r>
          </a:p>
          <a:p>
            <a:endParaRPr lang="en-US" dirty="0" smtClean="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597" y="1728629"/>
            <a:ext cx="4096512" cy="2718816"/>
          </a:xfrm>
          <a:prstGeom prst="rect">
            <a:avLst/>
          </a:prstGeom>
        </p:spPr>
      </p:pic>
    </p:spTree>
    <p:extLst>
      <p:ext uri="{BB962C8B-B14F-4D97-AF65-F5344CB8AC3E}">
        <p14:creationId xmlns:p14="http://schemas.microsoft.com/office/powerpoint/2010/main" val="343522627"/>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3" name="Picture 2"/>
          <p:cNvPicPr>
            <a:picLocks noChangeAspect="1"/>
          </p:cNvPicPr>
          <p:nvPr/>
        </p:nvPicPr>
        <p:blipFill>
          <a:blip r:embed="rId4"/>
          <a:stretch>
            <a:fillRect/>
          </a:stretch>
        </p:blipFill>
        <p:spPr>
          <a:xfrm>
            <a:off x="838200" y="838200"/>
            <a:ext cx="7454900" cy="3746500"/>
          </a:xfrm>
          <a:prstGeom prst="rect">
            <a:avLst/>
          </a:prstGeom>
        </p:spPr>
      </p:pic>
      <p:pic>
        <p:nvPicPr>
          <p:cNvPr id="5" name="Picture 4"/>
          <p:cNvPicPr>
            <a:picLocks noChangeAspect="1"/>
          </p:cNvPicPr>
          <p:nvPr/>
        </p:nvPicPr>
        <p:blipFill>
          <a:blip r:embed="rId5"/>
          <a:stretch>
            <a:fillRect/>
          </a:stretch>
        </p:blipFill>
        <p:spPr>
          <a:xfrm>
            <a:off x="838200" y="838200"/>
            <a:ext cx="7454900" cy="3644900"/>
          </a:xfrm>
          <a:prstGeom prst="rect">
            <a:avLst/>
          </a:prstGeom>
        </p:spPr>
      </p:pic>
      <p:pic>
        <p:nvPicPr>
          <p:cNvPr id="4" name="Picture 3"/>
          <p:cNvPicPr>
            <a:picLocks noChangeAspect="1"/>
          </p:cNvPicPr>
          <p:nvPr/>
        </p:nvPicPr>
        <p:blipFill>
          <a:blip r:embed="rId6"/>
          <a:stretch>
            <a:fillRect/>
          </a:stretch>
        </p:blipFill>
        <p:spPr>
          <a:xfrm>
            <a:off x="685800" y="5105400"/>
            <a:ext cx="6019800" cy="1130300"/>
          </a:xfrm>
          <a:prstGeom prst="rect">
            <a:avLst/>
          </a:prstGeom>
        </p:spPr>
      </p:pic>
    </p:spTree>
    <p:extLst>
      <p:ext uri="{BB962C8B-B14F-4D97-AF65-F5344CB8AC3E}">
        <p14:creationId xmlns:p14="http://schemas.microsoft.com/office/powerpoint/2010/main" val="2186838559"/>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3999" cy="6858000"/>
          </a:xfrm>
          <a:prstGeom prst="rect">
            <a:avLst/>
          </a:prstGeom>
        </p:spPr>
      </p:pic>
      <p:pic>
        <p:nvPicPr>
          <p:cNvPr id="3" name="Picture 2"/>
          <p:cNvPicPr>
            <a:picLocks noChangeAspect="1"/>
          </p:cNvPicPr>
          <p:nvPr/>
        </p:nvPicPr>
        <p:blipFill>
          <a:blip r:embed="rId4"/>
          <a:stretch>
            <a:fillRect/>
          </a:stretch>
        </p:blipFill>
        <p:spPr>
          <a:xfrm>
            <a:off x="0" y="3810000"/>
            <a:ext cx="9144000" cy="2955381"/>
          </a:xfrm>
          <a:prstGeom prst="rect">
            <a:avLst/>
          </a:prstGeom>
        </p:spPr>
      </p:pic>
      <p:pic>
        <p:nvPicPr>
          <p:cNvPr id="18" name="Picture 17"/>
          <p:cNvPicPr>
            <a:picLocks noChangeAspect="1"/>
          </p:cNvPicPr>
          <p:nvPr/>
        </p:nvPicPr>
        <p:blipFill>
          <a:blip r:embed="rId5"/>
          <a:stretch>
            <a:fillRect/>
          </a:stretch>
        </p:blipFill>
        <p:spPr>
          <a:xfrm>
            <a:off x="5410200" y="1943100"/>
            <a:ext cx="1181100" cy="2400300"/>
          </a:xfrm>
          <a:prstGeom prst="rect">
            <a:avLst/>
          </a:prstGeom>
        </p:spPr>
      </p:pic>
      <p:pic>
        <p:nvPicPr>
          <p:cNvPr id="19" name="Picture 18"/>
          <p:cNvPicPr>
            <a:picLocks noChangeAspect="1"/>
          </p:cNvPicPr>
          <p:nvPr/>
        </p:nvPicPr>
        <p:blipFill>
          <a:blip r:embed="rId6"/>
          <a:stretch>
            <a:fillRect/>
          </a:stretch>
        </p:blipFill>
        <p:spPr>
          <a:xfrm>
            <a:off x="2743200" y="2133600"/>
            <a:ext cx="965200" cy="2184400"/>
          </a:xfrm>
          <a:prstGeom prst="rect">
            <a:avLst/>
          </a:prstGeom>
        </p:spPr>
      </p:pic>
      <p:pic>
        <p:nvPicPr>
          <p:cNvPr id="20" name="Picture 19"/>
          <p:cNvPicPr>
            <a:picLocks noChangeAspect="1"/>
          </p:cNvPicPr>
          <p:nvPr/>
        </p:nvPicPr>
        <p:blipFill>
          <a:blip r:embed="rId7"/>
          <a:stretch>
            <a:fillRect/>
          </a:stretch>
        </p:blipFill>
        <p:spPr>
          <a:xfrm>
            <a:off x="2590800" y="4800600"/>
            <a:ext cx="3835400" cy="406400"/>
          </a:xfrm>
          <a:prstGeom prst="rect">
            <a:avLst/>
          </a:prstGeom>
        </p:spPr>
      </p:pic>
      <p:pic>
        <p:nvPicPr>
          <p:cNvPr id="17" name="Picture 16"/>
          <p:cNvPicPr>
            <a:picLocks noChangeAspect="1"/>
          </p:cNvPicPr>
          <p:nvPr/>
        </p:nvPicPr>
        <p:blipFill>
          <a:blip r:embed="rId8"/>
          <a:stretch>
            <a:fillRect/>
          </a:stretch>
        </p:blipFill>
        <p:spPr>
          <a:xfrm>
            <a:off x="3898900" y="1600200"/>
            <a:ext cx="1206500" cy="2857500"/>
          </a:xfrm>
          <a:prstGeom prst="rect">
            <a:avLst/>
          </a:prstGeom>
        </p:spPr>
      </p:pic>
      <p:pic>
        <p:nvPicPr>
          <p:cNvPr id="4" name="Picture 3"/>
          <p:cNvPicPr>
            <a:picLocks noChangeAspect="1"/>
          </p:cNvPicPr>
          <p:nvPr/>
        </p:nvPicPr>
        <p:blipFill>
          <a:blip r:embed="rId9"/>
          <a:stretch>
            <a:fillRect/>
          </a:stretch>
        </p:blipFill>
        <p:spPr>
          <a:xfrm>
            <a:off x="635000" y="5410200"/>
            <a:ext cx="7823200" cy="444500"/>
          </a:xfrm>
          <a:prstGeom prst="rect">
            <a:avLst/>
          </a:prstGeom>
        </p:spPr>
      </p:pic>
    </p:spTree>
    <p:extLst>
      <p:ext uri="{BB962C8B-B14F-4D97-AF65-F5344CB8AC3E}">
        <p14:creationId xmlns:p14="http://schemas.microsoft.com/office/powerpoint/2010/main" val="2936215532"/>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381000"/>
            <a:ext cx="8688345" cy="6172200"/>
          </a:xfrm>
          <a:prstGeom prst="rect">
            <a:avLst/>
          </a:prstGeom>
        </p:spPr>
      </p:pic>
    </p:spTree>
    <p:extLst>
      <p:ext uri="{BB962C8B-B14F-4D97-AF65-F5344CB8AC3E}">
        <p14:creationId xmlns:p14="http://schemas.microsoft.com/office/powerpoint/2010/main" val="1127157530"/>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42E26"/>
                </a:solidFill>
              </a:rPr>
              <a:t>NCCOR Steering Committee	</a:t>
            </a:r>
            <a:endParaRPr lang="en-US" dirty="0">
              <a:solidFill>
                <a:srgbClr val="C42E26"/>
              </a:solidFill>
            </a:endParaRPr>
          </a:p>
        </p:txBody>
      </p:sp>
      <p:sp>
        <p:nvSpPr>
          <p:cNvPr id="3" name="Content Placeholder 2"/>
          <p:cNvSpPr>
            <a:spLocks noGrp="1"/>
          </p:cNvSpPr>
          <p:nvPr>
            <p:ph idx="1"/>
          </p:nvPr>
        </p:nvSpPr>
        <p:spPr>
          <a:xfrm>
            <a:off x="404435" y="1494690"/>
            <a:ext cx="4597055" cy="4525963"/>
          </a:xfrm>
        </p:spPr>
        <p:txBody>
          <a:bodyPr/>
          <a:lstStyle/>
          <a:p>
            <a:r>
              <a:rPr lang="en-US" b="1" dirty="0" smtClean="0"/>
              <a:t>CDC</a:t>
            </a:r>
          </a:p>
          <a:p>
            <a:pPr lvl="1"/>
            <a:r>
              <a:rPr lang="en-US" sz="2400" dirty="0"/>
              <a:t>Laura Kettel </a:t>
            </a:r>
            <a:r>
              <a:rPr lang="en-US" sz="2400" dirty="0" smtClean="0"/>
              <a:t>Kahn, PhD, MIM</a:t>
            </a:r>
            <a:endParaRPr lang="en-US" sz="2400" dirty="0"/>
          </a:p>
          <a:p>
            <a:pPr lvl="1"/>
            <a:r>
              <a:rPr lang="en-US" sz="2400" dirty="0" smtClean="0"/>
              <a:t>Lisa McGuire, PhD</a:t>
            </a:r>
            <a:br>
              <a:rPr lang="en-US" sz="2400" dirty="0" smtClean="0"/>
            </a:br>
            <a:endParaRPr lang="en-US" sz="2400" dirty="0" smtClean="0"/>
          </a:p>
          <a:p>
            <a:r>
              <a:rPr lang="en-US" b="1" dirty="0" smtClean="0"/>
              <a:t>NIH</a:t>
            </a:r>
          </a:p>
          <a:p>
            <a:pPr lvl="1"/>
            <a:r>
              <a:rPr lang="en-US" sz="2400" dirty="0" smtClean="0"/>
              <a:t>Rachel Ballard, MD, MPH</a:t>
            </a:r>
          </a:p>
          <a:p>
            <a:pPr lvl="1"/>
            <a:r>
              <a:rPr lang="en-US" sz="2400" dirty="0" smtClean="0"/>
              <a:t>Deborah Young-Hyman, PhD</a:t>
            </a:r>
          </a:p>
        </p:txBody>
      </p:sp>
      <p:sp>
        <p:nvSpPr>
          <p:cNvPr id="4" name="Content Placeholder 2"/>
          <p:cNvSpPr txBox="1">
            <a:spLocks/>
          </p:cNvSpPr>
          <p:nvPr/>
        </p:nvSpPr>
        <p:spPr>
          <a:xfrm>
            <a:off x="4812312" y="1417638"/>
            <a:ext cx="4290646" cy="4525963"/>
          </a:xfrm>
          <a:prstGeom prst="rect">
            <a:avLst/>
          </a:prstGeom>
        </p:spPr>
        <p:txBody>
          <a:bodyPr/>
          <a:lstStyle>
            <a:lvl1pPr marL="342900" indent="-342900" algn="l" defTabSz="457200" rtl="0" eaLnBrk="1" latinLnBrk="0" hangingPunct="1">
              <a:spcBef>
                <a:spcPct val="20000"/>
              </a:spcBef>
              <a:buClr>
                <a:srgbClr val="C42E26"/>
              </a:buClr>
              <a:buFont typeface="Arial"/>
              <a:buChar char="•"/>
              <a:defRPr sz="3200" kern="1200">
                <a:solidFill>
                  <a:schemeClr val="tx1">
                    <a:lumMod val="85000"/>
                    <a:lumOff val="15000"/>
                  </a:schemeClr>
                </a:solidFill>
                <a:latin typeface="+mn-lt"/>
                <a:ea typeface="+mn-ea"/>
                <a:cs typeface="+mn-cs"/>
              </a:defRPr>
            </a:lvl1pPr>
            <a:lvl2pPr marL="742950" indent="-285750" algn="l" defTabSz="457200" rtl="0" eaLnBrk="1" latinLnBrk="0" hangingPunct="1">
              <a:spcBef>
                <a:spcPct val="20000"/>
              </a:spcBef>
              <a:buClr>
                <a:srgbClr val="C42E26"/>
              </a:buClr>
              <a:buSzPct val="100000"/>
              <a:buFont typeface="Wingdings" charset="2"/>
              <a:buChar char="§"/>
              <a:defRPr sz="2800" kern="1200">
                <a:solidFill>
                  <a:schemeClr val="tx1">
                    <a:lumMod val="85000"/>
                    <a:lumOff val="1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85000"/>
                    <a:lumOff val="1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t>RWJF</a:t>
            </a:r>
          </a:p>
          <a:p>
            <a:pPr lvl="1"/>
            <a:r>
              <a:rPr lang="en-US" sz="2400" dirty="0" smtClean="0"/>
              <a:t>Laura Leviton, PhD</a:t>
            </a:r>
          </a:p>
          <a:p>
            <a:pPr lvl="1"/>
            <a:r>
              <a:rPr lang="en-US" sz="2400" dirty="0" smtClean="0"/>
              <a:t>Tracy Orleans, PhD</a:t>
            </a:r>
            <a:r>
              <a:rPr lang="en-US" dirty="0" smtClean="0"/>
              <a:t/>
            </a:r>
            <a:br>
              <a:rPr lang="en-US" dirty="0" smtClean="0"/>
            </a:br>
            <a:endParaRPr lang="en-US" dirty="0" smtClean="0"/>
          </a:p>
          <a:p>
            <a:r>
              <a:rPr lang="en-US" b="1" dirty="0" smtClean="0"/>
              <a:t>USDA</a:t>
            </a:r>
          </a:p>
          <a:p>
            <a:pPr lvl="1"/>
            <a:r>
              <a:rPr lang="en-US" sz="2400" dirty="0" smtClean="0"/>
              <a:t>Jerold Mande, MPH</a:t>
            </a:r>
          </a:p>
          <a:p>
            <a:pPr lvl="1"/>
            <a:r>
              <a:rPr lang="en-US" sz="2400" dirty="0" smtClean="0"/>
              <a:t>Jay Variyam, PhD</a:t>
            </a:r>
          </a:p>
        </p:txBody>
      </p:sp>
    </p:spTree>
    <p:extLst>
      <p:ext uri="{BB962C8B-B14F-4D97-AF65-F5344CB8AC3E}">
        <p14:creationId xmlns:p14="http://schemas.microsoft.com/office/powerpoint/2010/main" val="3136753366"/>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42E26"/>
                </a:solidFill>
              </a:rPr>
              <a:t>NCCOR Goals</a:t>
            </a:r>
            <a:endParaRPr lang="en-US" dirty="0">
              <a:solidFill>
                <a:srgbClr val="C42E26"/>
              </a:solidFill>
            </a:endParaRPr>
          </a:p>
        </p:txBody>
      </p:sp>
      <p:pic>
        <p:nvPicPr>
          <p:cNvPr id="4" name="Picture 3"/>
          <p:cNvPicPr>
            <a:picLocks noChangeAspect="1"/>
          </p:cNvPicPr>
          <p:nvPr/>
        </p:nvPicPr>
        <p:blipFill rotWithShape="1">
          <a:blip r:embed="rId2"/>
          <a:srcRect l="53673" t="23612" r="11429" b="13449"/>
          <a:stretch/>
        </p:blipFill>
        <p:spPr>
          <a:xfrm>
            <a:off x="3682721" y="293299"/>
            <a:ext cx="5087218" cy="5734276"/>
          </a:xfrm>
          <a:prstGeom prst="rect">
            <a:avLst/>
          </a:prstGeom>
        </p:spPr>
      </p:pic>
      <p:sp>
        <p:nvSpPr>
          <p:cNvPr id="5" name="Content Placeholder 2"/>
          <p:cNvSpPr txBox="1">
            <a:spLocks/>
          </p:cNvSpPr>
          <p:nvPr/>
        </p:nvSpPr>
        <p:spPr>
          <a:xfrm>
            <a:off x="457200" y="1410725"/>
            <a:ext cx="3112477"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t>To accomplish its mission, NCCOR’s projects and activities align with one or more of its five goal areas. </a:t>
            </a:r>
            <a:endParaRPr lang="en-US" sz="2400" dirty="0"/>
          </a:p>
        </p:txBody>
      </p:sp>
    </p:spTree>
    <p:extLst>
      <p:ext uri="{BB962C8B-B14F-4D97-AF65-F5344CB8AC3E}">
        <p14:creationId xmlns:p14="http://schemas.microsoft.com/office/powerpoint/2010/main" val="1902624635"/>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 y="283"/>
            <a:ext cx="9143244" cy="6857433"/>
          </a:xfrm>
          <a:prstGeom prst="rect">
            <a:avLst/>
          </a:prstGeom>
        </p:spPr>
      </p:pic>
    </p:spTree>
    <p:extLst>
      <p:ext uri="{BB962C8B-B14F-4D97-AF65-F5344CB8AC3E}">
        <p14:creationId xmlns:p14="http://schemas.microsoft.com/office/powerpoint/2010/main" val="1180814442"/>
      </p:ext>
    </p:extLst>
  </p:cSld>
  <p:clrMapOvr>
    <a:masterClrMapping/>
  </p:clrMapOvr>
  <mc:AlternateContent xmlns:mc="http://schemas.openxmlformats.org/markup-compatibility/2006" xmlns:p14="http://schemas.microsoft.com/office/powerpoint/2010/main">
    <mc:Choice Requires="p14">
      <p:transition p14:dur="10" advClick="0" advTm="7000"/>
    </mc:Choice>
    <mc:Fallback xmlns="">
      <p:transition advClick="0" advTm="7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1370</TotalTime>
  <Words>2048</Words>
  <Application>Microsoft Office PowerPoint</Application>
  <PresentationFormat>On-screen Show (4:3)</PresentationFormat>
  <Paragraphs>260</Paragraphs>
  <Slides>34</Slides>
  <Notes>30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34</vt:i4>
      </vt:variant>
    </vt:vector>
  </HeadingPairs>
  <TitlesOfParts>
    <vt:vector size="47" baseType="lpstr">
      <vt:lpstr>ＭＳ Ｐゴシック</vt:lpstr>
      <vt:lpstr>Arial</vt:lpstr>
      <vt:lpstr>Arial Black</vt:lpstr>
      <vt:lpstr>Arial Narrow</vt:lpstr>
      <vt:lpstr>Calibri</vt:lpstr>
      <vt:lpstr>GillSans</vt:lpstr>
      <vt:lpstr>Wingdings</vt:lpstr>
      <vt:lpstr>ヒラギノ角ゴ ProN W3</vt:lpstr>
      <vt:lpstr>Office Theme</vt:lpstr>
      <vt:lpstr>2_Office Theme</vt:lpstr>
      <vt:lpstr>3_Office Theme</vt:lpstr>
      <vt:lpstr>4_Office Theme</vt:lpstr>
      <vt:lpstr>5_Office Theme</vt:lpstr>
      <vt:lpstr>PowerPoint Presentation</vt:lpstr>
      <vt:lpstr>Overview</vt:lpstr>
      <vt:lpstr>PowerPoint Presentation</vt:lpstr>
      <vt:lpstr>PowerPoint Presentation</vt:lpstr>
      <vt:lpstr>PowerPoint Presentation</vt:lpstr>
      <vt:lpstr>PowerPoint Presentation</vt:lpstr>
      <vt:lpstr>NCCOR Steering Committee </vt:lpstr>
      <vt:lpstr>NCCOR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Activities</vt:lpstr>
      <vt:lpstr>Supplemental Nutrition Assistance Program-Education (SNAP-Ed)</vt:lpstr>
      <vt:lpstr>Youth Energy Expenditure</vt:lpstr>
      <vt:lpstr>Food Patterns Equivalent Database (FPED)</vt:lpstr>
      <vt:lpstr>PowerPoint Presentation</vt:lpstr>
      <vt:lpstr>Healthy Food Incentives</vt:lpstr>
      <vt:lpstr>Healthy Food Incentives</vt:lpstr>
      <vt:lpstr>Childhood Obesity Declines</vt:lpstr>
      <vt:lpstr>Childhood Obesity Declines</vt:lpstr>
      <vt:lpstr>Lessons Learned from Global Efforts</vt:lpstr>
      <vt:lpstr>Lessons Learned from Global Efforts</vt:lpstr>
      <vt:lpstr>PowerPoint Presentation</vt:lpstr>
      <vt:lpstr>Communications and Outreach</vt:lpstr>
      <vt:lpstr>Connect with NCCOR</vt:lpstr>
      <vt:lpstr>For More Information</vt:lpstr>
    </vt:vector>
  </TitlesOfParts>
  <Company>Academy for Educational Development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Stefanie O'Brien</dc:creator>
  <cp:lastModifiedBy>Mari Nicholson</cp:lastModifiedBy>
  <cp:revision>112</cp:revision>
  <dcterms:created xsi:type="dcterms:W3CDTF">2012-02-08T21:25:32Z</dcterms:created>
  <dcterms:modified xsi:type="dcterms:W3CDTF">2015-04-16T23:30:52Z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-599529228</vt:i4>
  </property>
  <property fmtid="{D5CDD505-2E9C-101B-9397-08002B2CF9AE}" pid="3" name="_NewReviewCycle">
    <vt:lpwstr/>
  </property>
  <property fmtid="{D5CDD505-2E9C-101B-9397-08002B2CF9AE}" pid="4" name="_EmailSubject">
    <vt:lpwstr>Internal Resources pages</vt:lpwstr>
  </property>
  <property fmtid="{D5CDD505-2E9C-101B-9397-08002B2CF9AE}" pid="5" name="_AuthorEmail">
    <vt:lpwstr>jbroderick@fhi360.org</vt:lpwstr>
  </property>
  <property fmtid="{D5CDD505-2E9C-101B-9397-08002B2CF9AE}" pid="6" name="_AuthorEmailDisplayName">
    <vt:lpwstr>Jordan Broderick</vt:lpwstr>
  </property>
  <property fmtid="{D5CDD505-2E9C-101B-9397-08002B2CF9AE}" pid="7" name="_PreviousAdHocReviewCycleID">
    <vt:i4>1785166293</vt:i4>
  </property>
</Properties>
</file>