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57" r:id="rId11"/>
    <p:sldId id="262" r:id="rId12"/>
    <p:sldId id="26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602" autoAdjust="0"/>
    <p:restoredTop sz="86395" autoAdjust="0"/>
  </p:normalViewPr>
  <p:slideViewPr>
    <p:cSldViewPr snapToGrid="0" snapToObjects="1">
      <p:cViewPr varScale="1">
        <p:scale>
          <a:sx n="127" d="100"/>
          <a:sy n="127" d="100"/>
        </p:scale>
        <p:origin x="-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5DB21-76E3-7841-8882-711570992D4E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00226-E51A-D94A-9B08-F79700794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6E465-682B-C14D-9840-6069618C727B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A2498-2E53-5A49-8D94-53BA112B5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2BF8-0D2A-6F47-A879-DAB858A65A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8101AC6C-0AE7-EF4B-B960-05CFF2ADDAEF}" type="datetimeFigureOut">
              <a:rPr lang="en-US" smtClean="0"/>
              <a:pPr/>
              <a:t>4/4/11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6E323373-C1EF-A544-B994-B84A35A8D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Food </a:t>
            </a:r>
            <a:r>
              <a:rPr lang="en-US" sz="3200" dirty="0" smtClean="0"/>
              <a:t>Marketing in the Digital</a:t>
            </a:r>
            <a:r>
              <a:rPr lang="en-US" sz="3200" dirty="0" smtClean="0"/>
              <a:t> Age: Emerging Trends and Research Priorities 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328333"/>
            <a:ext cx="740664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Kathryn C. Montgomery, PhD</a:t>
            </a:r>
          </a:p>
          <a:p>
            <a:r>
              <a:rPr lang="en-US" dirty="0" smtClean="0"/>
              <a:t>American University</a:t>
            </a:r>
          </a:p>
          <a:p>
            <a:endParaRPr lang="en-US" dirty="0" smtClean="0"/>
          </a:p>
          <a:p>
            <a:r>
              <a:rPr lang="en-US" dirty="0" smtClean="0"/>
              <a:t>Jeff Chester, MSW</a:t>
            </a:r>
          </a:p>
          <a:p>
            <a:r>
              <a:rPr lang="en-US" dirty="0" smtClean="0"/>
              <a:t>Center for Digital Democracy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 – Research Implications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35608" y="1682750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i="1" u="sng" dirty="0" smtClean="0"/>
              <a:t>Ubiquitous connectivity </a:t>
            </a:r>
            <a:r>
              <a:rPr lang="en-US" dirty="0" smtClean="0"/>
              <a:t>– synergistic, cross-platform - difficult to isolate “medium” or “message”</a:t>
            </a:r>
          </a:p>
          <a:p>
            <a:r>
              <a:rPr lang="en-US" i="1" u="sng" dirty="0" smtClean="0"/>
              <a:t>Engagement</a:t>
            </a:r>
            <a:r>
              <a:rPr lang="en-US" i="1" dirty="0" smtClean="0"/>
              <a:t> - </a:t>
            </a:r>
            <a:r>
              <a:rPr lang="en-US" dirty="0" smtClean="0"/>
              <a:t> beyond “exposure” – need to understand interactions, emotional connections</a:t>
            </a:r>
          </a:p>
          <a:p>
            <a:r>
              <a:rPr lang="en-US" i="1" u="sng" dirty="0" smtClean="0"/>
              <a:t>User-generated </a:t>
            </a:r>
            <a:r>
              <a:rPr lang="en-US" i="1" dirty="0" smtClean="0"/>
              <a:t>– </a:t>
            </a:r>
            <a:r>
              <a:rPr lang="en-US" dirty="0" smtClean="0"/>
              <a:t>ads not just directed at youth, but also created and distributed by them </a:t>
            </a:r>
          </a:p>
          <a:p>
            <a:r>
              <a:rPr lang="en-US" i="1" u="sng" dirty="0" smtClean="0"/>
              <a:t>Personalization</a:t>
            </a:r>
            <a:r>
              <a:rPr lang="en-US" i="1" dirty="0" smtClean="0"/>
              <a:t> – </a:t>
            </a:r>
            <a:r>
              <a:rPr lang="en-US" dirty="0" smtClean="0"/>
              <a:t>targeting individuals, based on data collection - behavioral and psychological profiles</a:t>
            </a:r>
            <a:endParaRPr lang="en-US" i="1" dirty="0" smtClean="0"/>
          </a:p>
          <a:p>
            <a:r>
              <a:rPr lang="en-US" i="1" u="sng" dirty="0" smtClean="0"/>
              <a:t>Social graph </a:t>
            </a:r>
            <a:r>
              <a:rPr lang="en-US" i="1" dirty="0" smtClean="0"/>
              <a:t>– </a:t>
            </a:r>
            <a:r>
              <a:rPr lang="en-US" dirty="0" smtClean="0"/>
              <a:t>seeding “influencers,” activating networks, distributing virally</a:t>
            </a:r>
            <a:endParaRPr lang="en-US" i="1" dirty="0" smtClean="0"/>
          </a:p>
          <a:p>
            <a:r>
              <a:rPr lang="en-US" i="1" u="sng" dirty="0" smtClean="0"/>
              <a:t>Immersive environments </a:t>
            </a:r>
            <a:r>
              <a:rPr lang="en-US" i="1" dirty="0" smtClean="0"/>
              <a:t>– </a:t>
            </a:r>
            <a:r>
              <a:rPr lang="en-US" dirty="0" smtClean="0"/>
              <a:t>subjective, “flow,” play,  unconscious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788583"/>
            <a:ext cx="8229600" cy="4337580"/>
          </a:xfrm>
        </p:spPr>
        <p:txBody>
          <a:bodyPr/>
          <a:lstStyle/>
          <a:p>
            <a:r>
              <a:rPr lang="en-US" dirty="0" smtClean="0"/>
              <a:t>“Real-time optimization”</a:t>
            </a:r>
          </a:p>
          <a:p>
            <a:r>
              <a:rPr lang="en-US" dirty="0" smtClean="0"/>
              <a:t>“Influencer identification”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Virality</a:t>
            </a:r>
            <a:r>
              <a:rPr lang="en-US" dirty="0" smtClean="0"/>
              <a:t> of spread”</a:t>
            </a:r>
          </a:p>
          <a:p>
            <a:r>
              <a:rPr lang="en-US" dirty="0" smtClean="0"/>
              <a:t>Engagement measures – e.g., “dwell rate” 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- “sentiment research”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“mood</a:t>
            </a:r>
            <a:r>
              <a:rPr lang="en-US" dirty="0" smtClean="0"/>
              <a:t> targeting”</a:t>
            </a:r>
          </a:p>
          <a:p>
            <a:r>
              <a:rPr lang="en-US" dirty="0" smtClean="0"/>
              <a:t>Smart phones – “taps” &amp; “tap-through rate”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Rethinking the Research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87500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en-US" i="1" u="sng" dirty="0" smtClean="0"/>
              <a:t>Theoretical frameworks </a:t>
            </a:r>
            <a:r>
              <a:rPr lang="en-US" dirty="0" smtClean="0"/>
              <a:t>- beyond cognitive – social, emotional, unconscious, implicit, etc. </a:t>
            </a:r>
          </a:p>
          <a:p>
            <a:r>
              <a:rPr lang="en-US" i="1" u="sng" dirty="0" smtClean="0"/>
              <a:t>New methods </a:t>
            </a:r>
            <a:r>
              <a:rPr lang="en-US" dirty="0" smtClean="0"/>
              <a:t>– qualitative &amp; quantitative, informed by industry research and metrics </a:t>
            </a:r>
          </a:p>
          <a:p>
            <a:r>
              <a:rPr lang="en-US" i="1" u="sng" dirty="0" smtClean="0"/>
              <a:t>Interdisciplinary field building</a:t>
            </a:r>
            <a:r>
              <a:rPr lang="en-US" dirty="0" smtClean="0"/>
              <a:t> – new-media scholars, tech experts, information scientists, market analysts, etc.</a:t>
            </a:r>
          </a:p>
          <a:p>
            <a:r>
              <a:rPr lang="en-US" i="1" u="sng" dirty="0" smtClean="0"/>
              <a:t>Short-term, high visibility, agenda setting studies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 – gaps in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50"/>
            <a:ext cx="8229600" cy="4525963"/>
          </a:xfrm>
        </p:spPr>
        <p:txBody>
          <a:bodyPr/>
          <a:lstStyle/>
          <a:p>
            <a:r>
              <a:rPr lang="en-US" dirty="0" smtClean="0"/>
              <a:t>Adolescents </a:t>
            </a:r>
          </a:p>
          <a:p>
            <a:r>
              <a:rPr lang="en-US" dirty="0" smtClean="0"/>
              <a:t>Multicultural youth</a:t>
            </a:r>
          </a:p>
          <a:p>
            <a:r>
              <a:rPr lang="en-US" dirty="0" smtClean="0"/>
              <a:t>Identity formation - socialization</a:t>
            </a:r>
          </a:p>
          <a:p>
            <a:r>
              <a:rPr lang="en-US" dirty="0" smtClean="0"/>
              <a:t>Impulsivity and addictive behaviors</a:t>
            </a:r>
          </a:p>
          <a:p>
            <a:r>
              <a:rPr lang="en-US" dirty="0" smtClean="0"/>
              <a:t>Research to inform policy – problematic practices, new legal theories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/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3556" dirty="0" smtClean="0">
                <a:solidFill>
                  <a:schemeClr val="accent5"/>
                </a:solidFill>
              </a:rPr>
              <a:t>Digital Display Advertising Expenditures</a:t>
            </a:r>
            <a:br>
              <a:rPr lang="en-US" sz="3556" dirty="0" smtClean="0">
                <a:solidFill>
                  <a:schemeClr val="accent5"/>
                </a:solidFill>
              </a:rPr>
            </a:br>
            <a:r>
              <a:rPr lang="en-US" sz="3556" dirty="0" smtClean="0">
                <a:solidFill>
                  <a:schemeClr val="accent5"/>
                </a:solidFill>
              </a:rPr>
              <a:t>2009</a:t>
            </a:r>
            <a:endParaRPr lang="en-US" sz="3556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Coca-Cola:  </a:t>
            </a:r>
            <a:r>
              <a:rPr lang="en-US" dirty="0" smtClean="0"/>
              <a:t>$20,954,000 - </a:t>
            </a:r>
            <a:r>
              <a:rPr lang="en-US" i="1" dirty="0" smtClean="0"/>
              <a:t>up 163%</a:t>
            </a:r>
          </a:p>
          <a:p>
            <a:r>
              <a:rPr lang="en-US" i="1" u="sng" dirty="0" smtClean="0"/>
              <a:t>General Mills:  </a:t>
            </a:r>
            <a:r>
              <a:rPr lang="en-US" dirty="0" smtClean="0"/>
              <a:t>$39,535,000 – </a:t>
            </a:r>
            <a:r>
              <a:rPr lang="en-US" i="1" dirty="0" smtClean="0"/>
              <a:t>up 105.6%</a:t>
            </a:r>
          </a:p>
          <a:p>
            <a:r>
              <a:rPr lang="en-US" i="1" u="sng" dirty="0" smtClean="0"/>
              <a:t>Dr. Pepper:  </a:t>
            </a:r>
            <a:r>
              <a:rPr lang="en-US" dirty="0" smtClean="0"/>
              <a:t>$4,997,000 – </a:t>
            </a:r>
            <a:r>
              <a:rPr lang="en-US" i="1" dirty="0" smtClean="0"/>
              <a:t>up 427.9%</a:t>
            </a:r>
          </a:p>
          <a:p>
            <a:r>
              <a:rPr lang="en-US" i="1" u="sng" dirty="0" smtClean="0"/>
              <a:t>Kellogg’s:  </a:t>
            </a:r>
            <a:r>
              <a:rPr lang="en-US" dirty="0" smtClean="0"/>
              <a:t>$51,720,000 – </a:t>
            </a:r>
            <a:r>
              <a:rPr lang="en-US" i="1" dirty="0" smtClean="0"/>
              <a:t>up 225.3%</a:t>
            </a:r>
          </a:p>
          <a:p>
            <a:r>
              <a:rPr lang="en-US" i="1" u="sng" dirty="0" smtClean="0"/>
              <a:t>McDonald’s:  </a:t>
            </a:r>
            <a:r>
              <a:rPr lang="en-US" dirty="0" smtClean="0"/>
              <a:t>$26,662,000 – </a:t>
            </a:r>
            <a:r>
              <a:rPr lang="en-US" i="1" dirty="0" smtClean="0"/>
              <a:t>up 47.4%</a:t>
            </a:r>
          </a:p>
          <a:p>
            <a:r>
              <a:rPr lang="en-US" i="1" u="sng" dirty="0" smtClean="0"/>
              <a:t>Nestle:  </a:t>
            </a:r>
            <a:r>
              <a:rPr lang="en-US" dirty="0" smtClean="0"/>
              <a:t>$44,197,000 – </a:t>
            </a:r>
            <a:r>
              <a:rPr lang="en-US" i="1" dirty="0" smtClean="0"/>
              <a:t>up 174.9%</a:t>
            </a:r>
          </a:p>
          <a:p>
            <a:r>
              <a:rPr lang="en-US" i="1" u="sng" dirty="0" smtClean="0"/>
              <a:t>Pepsi:  </a:t>
            </a:r>
            <a:r>
              <a:rPr lang="en-US" dirty="0" smtClean="0"/>
              <a:t>$30,254,000 – </a:t>
            </a:r>
            <a:r>
              <a:rPr lang="en-US" i="1" dirty="0" smtClean="0"/>
              <a:t>up 68.6%</a:t>
            </a:r>
          </a:p>
          <a:p>
            <a:r>
              <a:rPr lang="en-US" i="1" u="sng" dirty="0" smtClean="0"/>
              <a:t>Wendy’s:  </a:t>
            </a:r>
            <a:r>
              <a:rPr lang="en-US" dirty="0" smtClean="0"/>
              <a:t>$12,804,000 – </a:t>
            </a:r>
            <a:r>
              <a:rPr lang="en-US" i="1" dirty="0" smtClean="0"/>
              <a:t>up 355.7%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457200" y="357162"/>
            <a:ext cx="8305800" cy="346926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6387" name="Picture 4" descr="pepsi10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530475" y="3938588"/>
            <a:ext cx="55707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Social Media &amp; Marketing</a:t>
            </a:r>
          </a:p>
          <a:p>
            <a:r>
              <a:rPr lang="en-US" sz="2400" dirty="0"/>
              <a:t>Mobile Marketing</a:t>
            </a:r>
          </a:p>
          <a:p>
            <a:r>
              <a:rPr lang="en-US" sz="2400" dirty="0"/>
              <a:t>Place-based &amp; Experiential Retail Marketing</a:t>
            </a:r>
          </a:p>
          <a:p>
            <a:r>
              <a:rPr lang="en-US" sz="2400" dirty="0"/>
              <a:t>Digital Video &amp; Gaming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gfkcadbury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mobiletag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Kellogg's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09550"/>
            <a:ext cx="8331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neuro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" y="1644649"/>
            <a:ext cx="7977815" cy="377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path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7338"/>
            <a:ext cx="91440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ceptualframework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630354"/>
            <a:ext cx="4821460" cy="4992544"/>
          </a:xfrm>
          <a:prstGeom prst="rect">
            <a:avLst/>
          </a:prstGeom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growth of digital media has fundamentally transformed food marketing.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136</TotalTime>
  <Words>373</Words>
  <Application>Microsoft Macintosh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Food Marketing in the Digital Age: Emerging Trends and Research Priorities  </vt:lpstr>
      <vt:lpstr> Digital Display Advertising Expenditures 2009</vt:lpstr>
      <vt:lpstr>S</vt:lpstr>
      <vt:lpstr>Slide 4</vt:lpstr>
      <vt:lpstr>Slide 5</vt:lpstr>
      <vt:lpstr>Slide 6</vt:lpstr>
      <vt:lpstr>Slide 7</vt:lpstr>
      <vt:lpstr>Slide 8</vt:lpstr>
      <vt:lpstr>The growth of digital media has fundamentally transformed food marketing.</vt:lpstr>
      <vt:lpstr>Key Concepts – Research Implications</vt:lpstr>
      <vt:lpstr>New Metrics</vt:lpstr>
      <vt:lpstr>Rethinking the Research Paradigm</vt:lpstr>
      <vt:lpstr>Critical issues – gaps in research</vt:lpstr>
    </vt:vector>
  </TitlesOfParts>
  <Company>American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Research Agenda for Food Marketing in the Digital Era </dc:title>
  <dc:creator>Kathryn Montgomery</dc:creator>
  <cp:lastModifiedBy>Kathryn Montgomery</cp:lastModifiedBy>
  <cp:revision>7</cp:revision>
  <cp:lastPrinted>2011-04-04T15:47:54Z</cp:lastPrinted>
  <dcterms:created xsi:type="dcterms:W3CDTF">2011-04-04T20:13:02Z</dcterms:created>
  <dcterms:modified xsi:type="dcterms:W3CDTF">2011-04-04T20:14:41Z</dcterms:modified>
</cp:coreProperties>
</file>