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 id="2147483673" r:id="rId2"/>
    <p:sldMasterId id="2147483677" r:id="rId3"/>
    <p:sldMasterId id="2147483674" r:id="rId4"/>
    <p:sldMasterId id="2147483683" r:id="rId5"/>
    <p:sldMasterId id="2147483686" r:id="rId6"/>
    <p:sldMasterId id="2147483696" r:id="rId7"/>
  </p:sldMasterIdLst>
  <p:notesMasterIdLst>
    <p:notesMasterId r:id="rId23"/>
  </p:notesMasterIdLst>
  <p:handoutMasterIdLst>
    <p:handoutMasterId r:id="rId24"/>
  </p:handoutMasterIdLst>
  <p:sldIdLst>
    <p:sldId id="308" r:id="rId8"/>
    <p:sldId id="263" r:id="rId9"/>
    <p:sldId id="296" r:id="rId10"/>
    <p:sldId id="268" r:id="rId11"/>
    <p:sldId id="306" r:id="rId12"/>
    <p:sldId id="301" r:id="rId13"/>
    <p:sldId id="304" r:id="rId14"/>
    <p:sldId id="305" r:id="rId15"/>
    <p:sldId id="298" r:id="rId16"/>
    <p:sldId id="287" r:id="rId17"/>
    <p:sldId id="286" r:id="rId18"/>
    <p:sldId id="290" r:id="rId19"/>
    <p:sldId id="277" r:id="rId20"/>
    <p:sldId id="289" r:id="rId21"/>
    <p:sldId id="309" r:id="rId22"/>
  </p:sldIdLst>
  <p:sldSz cx="10160000" cy="7620000"/>
  <p:notesSz cx="6934200" cy="9232900"/>
  <p:defaultTextStyle>
    <a:defPPr>
      <a:defRPr lang="en-US"/>
    </a:defPPr>
    <a:lvl1pPr algn="ctr" rtl="0" fontAlgn="base">
      <a:spcBef>
        <a:spcPct val="0"/>
      </a:spcBef>
      <a:spcAft>
        <a:spcPct val="0"/>
      </a:spcAft>
      <a:defRPr sz="3200" kern="1200">
        <a:solidFill>
          <a:srgbClr val="000000"/>
        </a:solidFill>
        <a:latin typeface="GillSans" pitchFamily="34" charset="0"/>
        <a:ea typeface="ヒラギノ角ゴ ProN W3" charset="-128"/>
        <a:cs typeface="+mn-cs"/>
        <a:sym typeface="GillSans" pitchFamily="34" charset="0"/>
      </a:defRPr>
    </a:lvl1pPr>
    <a:lvl2pPr marL="455613" indent="1588" algn="ctr" rtl="0" fontAlgn="base">
      <a:spcBef>
        <a:spcPct val="0"/>
      </a:spcBef>
      <a:spcAft>
        <a:spcPct val="0"/>
      </a:spcAft>
      <a:defRPr sz="3200" kern="1200">
        <a:solidFill>
          <a:srgbClr val="000000"/>
        </a:solidFill>
        <a:latin typeface="GillSans" pitchFamily="34" charset="0"/>
        <a:ea typeface="ヒラギノ角ゴ ProN W3" charset="-128"/>
        <a:cs typeface="+mn-cs"/>
        <a:sym typeface="GillSans" pitchFamily="34" charset="0"/>
      </a:defRPr>
    </a:lvl2pPr>
    <a:lvl3pPr marL="912813" indent="1588" algn="ctr" rtl="0" fontAlgn="base">
      <a:spcBef>
        <a:spcPct val="0"/>
      </a:spcBef>
      <a:spcAft>
        <a:spcPct val="0"/>
      </a:spcAft>
      <a:defRPr sz="3200" kern="1200">
        <a:solidFill>
          <a:srgbClr val="000000"/>
        </a:solidFill>
        <a:latin typeface="GillSans" pitchFamily="34" charset="0"/>
        <a:ea typeface="ヒラギノ角ゴ ProN W3" charset="-128"/>
        <a:cs typeface="+mn-cs"/>
        <a:sym typeface="GillSans" pitchFamily="34" charset="0"/>
      </a:defRPr>
    </a:lvl3pPr>
    <a:lvl4pPr marL="1370013" indent="1588" algn="ctr" rtl="0" fontAlgn="base">
      <a:spcBef>
        <a:spcPct val="0"/>
      </a:spcBef>
      <a:spcAft>
        <a:spcPct val="0"/>
      </a:spcAft>
      <a:defRPr sz="3200" kern="1200">
        <a:solidFill>
          <a:srgbClr val="000000"/>
        </a:solidFill>
        <a:latin typeface="GillSans" pitchFamily="34" charset="0"/>
        <a:ea typeface="ヒラギノ角ゴ ProN W3" charset="-128"/>
        <a:cs typeface="+mn-cs"/>
        <a:sym typeface="GillSans" pitchFamily="34" charset="0"/>
      </a:defRPr>
    </a:lvl4pPr>
    <a:lvl5pPr marL="1827213" indent="1588" algn="ctr" rtl="0" fontAlgn="base">
      <a:spcBef>
        <a:spcPct val="0"/>
      </a:spcBef>
      <a:spcAft>
        <a:spcPct val="0"/>
      </a:spcAft>
      <a:defRPr sz="3200" kern="1200">
        <a:solidFill>
          <a:srgbClr val="000000"/>
        </a:solidFill>
        <a:latin typeface="GillSans" pitchFamily="34" charset="0"/>
        <a:ea typeface="ヒラギノ角ゴ ProN W3" charset="-128"/>
        <a:cs typeface="+mn-cs"/>
        <a:sym typeface="GillSans" pitchFamily="34" charset="0"/>
      </a:defRPr>
    </a:lvl5pPr>
    <a:lvl6pPr marL="2286000" algn="l" defTabSz="914400" rtl="0" eaLnBrk="1" latinLnBrk="0" hangingPunct="1">
      <a:defRPr sz="3200" kern="1200">
        <a:solidFill>
          <a:srgbClr val="000000"/>
        </a:solidFill>
        <a:latin typeface="GillSans" pitchFamily="34" charset="0"/>
        <a:ea typeface="ヒラギノ角ゴ ProN W3" charset="-128"/>
        <a:cs typeface="+mn-cs"/>
        <a:sym typeface="GillSans" pitchFamily="34" charset="0"/>
      </a:defRPr>
    </a:lvl6pPr>
    <a:lvl7pPr marL="2743200" algn="l" defTabSz="914400" rtl="0" eaLnBrk="1" latinLnBrk="0" hangingPunct="1">
      <a:defRPr sz="3200" kern="1200">
        <a:solidFill>
          <a:srgbClr val="000000"/>
        </a:solidFill>
        <a:latin typeface="GillSans" pitchFamily="34" charset="0"/>
        <a:ea typeface="ヒラギノ角ゴ ProN W3" charset="-128"/>
        <a:cs typeface="+mn-cs"/>
        <a:sym typeface="GillSans" pitchFamily="34" charset="0"/>
      </a:defRPr>
    </a:lvl7pPr>
    <a:lvl8pPr marL="3200400" algn="l" defTabSz="914400" rtl="0" eaLnBrk="1" latinLnBrk="0" hangingPunct="1">
      <a:defRPr sz="3200" kern="1200">
        <a:solidFill>
          <a:srgbClr val="000000"/>
        </a:solidFill>
        <a:latin typeface="GillSans" pitchFamily="34" charset="0"/>
        <a:ea typeface="ヒラギノ角ゴ ProN W3" charset="-128"/>
        <a:cs typeface="+mn-cs"/>
        <a:sym typeface="GillSans" pitchFamily="34" charset="0"/>
      </a:defRPr>
    </a:lvl8pPr>
    <a:lvl9pPr marL="3657600" algn="l" defTabSz="914400" rtl="0" eaLnBrk="1" latinLnBrk="0" hangingPunct="1">
      <a:defRPr sz="3200" kern="1200">
        <a:solidFill>
          <a:srgbClr val="000000"/>
        </a:solidFill>
        <a:latin typeface="GillSans" pitchFamily="34" charset="0"/>
        <a:ea typeface="ヒラギノ角ゴ ProN W3" charset="-128"/>
        <a:cs typeface="+mn-cs"/>
        <a:sym typeface="Gill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774" y="-102"/>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08" y="-90"/>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9027D-74EE-4F2C-934E-5A7AFAC8CE5C}" type="doc">
      <dgm:prSet loTypeId="urn:microsoft.com/office/officeart/2005/8/layout/vList3" loCatId="list" qsTypeId="urn:microsoft.com/office/officeart/2005/8/quickstyle/simple3" qsCatId="simple" csTypeId="urn:microsoft.com/office/officeart/2005/8/colors/accent1_2" csCatId="accent1" phldr="1"/>
      <dgm:spPr/>
    </dgm:pt>
    <dgm:pt modelId="{02D11FF5-AE7B-4F14-8587-66D880CF5F72}">
      <dgm:prSet phldrT="[Text]"/>
      <dgm:spPr/>
      <dgm:t>
        <a:bodyPr/>
        <a:lstStyle/>
        <a:p>
          <a:pPr algn="l"/>
          <a:r>
            <a:rPr lang="en-US" dirty="0" smtClean="0">
              <a:solidFill>
                <a:schemeClr val="tx1"/>
              </a:solidFill>
            </a:rPr>
            <a:t>Goal 1: Evaluate and identify effective interventions, with an emphasis on those that affect vulnerable populations and communities.</a:t>
          </a:r>
          <a:endParaRPr lang="en-US" dirty="0">
            <a:solidFill>
              <a:schemeClr val="tx1"/>
            </a:solidFill>
          </a:endParaRPr>
        </a:p>
      </dgm:t>
    </dgm:pt>
    <dgm:pt modelId="{461DFF3C-4EF7-49BF-BC4C-19D234380409}" type="parTrans" cxnId="{012DB07C-F57E-47CB-A062-E4C8022C107D}">
      <dgm:prSet/>
      <dgm:spPr/>
      <dgm:t>
        <a:bodyPr/>
        <a:lstStyle/>
        <a:p>
          <a:pPr algn="l"/>
          <a:endParaRPr lang="en-US"/>
        </a:p>
      </dgm:t>
    </dgm:pt>
    <dgm:pt modelId="{4F9135BB-2863-4CBD-A381-3FA6C786176C}" type="sibTrans" cxnId="{012DB07C-F57E-47CB-A062-E4C8022C107D}">
      <dgm:prSet/>
      <dgm:spPr/>
      <dgm:t>
        <a:bodyPr/>
        <a:lstStyle/>
        <a:p>
          <a:pPr algn="l"/>
          <a:endParaRPr lang="en-US"/>
        </a:p>
      </dgm:t>
    </dgm:pt>
    <dgm:pt modelId="{FA9DC812-5A9F-4929-A7F0-0D64364FAD81}">
      <dgm:prSet phldrT="[Text]"/>
      <dgm:spPr/>
      <dgm:t>
        <a:bodyPr/>
        <a:lstStyle/>
        <a:p>
          <a:pPr algn="l"/>
          <a:r>
            <a:rPr lang="en-US" dirty="0" smtClean="0">
              <a:solidFill>
                <a:schemeClr val="tx1"/>
              </a:solidFill>
            </a:rPr>
            <a:t>Goal 2: Increase and improve national, state, and local surveillance of childhood obesity.</a:t>
          </a:r>
          <a:endParaRPr lang="en-US" dirty="0">
            <a:solidFill>
              <a:schemeClr val="tx1"/>
            </a:solidFill>
          </a:endParaRPr>
        </a:p>
      </dgm:t>
    </dgm:pt>
    <dgm:pt modelId="{C15DB08F-5BA5-400E-AED9-60888DD23092}" type="parTrans" cxnId="{213B669B-BF01-4982-81D1-7D8BAA522845}">
      <dgm:prSet/>
      <dgm:spPr/>
      <dgm:t>
        <a:bodyPr/>
        <a:lstStyle/>
        <a:p>
          <a:pPr algn="l"/>
          <a:endParaRPr lang="en-US"/>
        </a:p>
      </dgm:t>
    </dgm:pt>
    <dgm:pt modelId="{1765CD82-483B-4873-AA73-397C625A0498}" type="sibTrans" cxnId="{213B669B-BF01-4982-81D1-7D8BAA522845}">
      <dgm:prSet/>
      <dgm:spPr/>
      <dgm:t>
        <a:bodyPr/>
        <a:lstStyle/>
        <a:p>
          <a:pPr algn="l"/>
          <a:endParaRPr lang="en-US"/>
        </a:p>
      </dgm:t>
    </dgm:pt>
    <dgm:pt modelId="{49C3AF4C-60A3-42B9-9E66-1B825245C891}">
      <dgm:prSet phldrT="[Text]"/>
      <dgm:spPr/>
      <dgm:t>
        <a:bodyPr/>
        <a:lstStyle/>
        <a:p>
          <a:pPr algn="l"/>
          <a:r>
            <a:rPr lang="en-US" dirty="0" smtClean="0">
              <a:solidFill>
                <a:schemeClr val="tx1"/>
              </a:solidFill>
            </a:rPr>
            <a:t>Goal 3: Increase ability of childhood obesity researchers and program evaluators to conduct research and program evaluation.</a:t>
          </a:r>
          <a:endParaRPr lang="en-US" dirty="0">
            <a:solidFill>
              <a:schemeClr val="tx1"/>
            </a:solidFill>
          </a:endParaRPr>
        </a:p>
      </dgm:t>
    </dgm:pt>
    <dgm:pt modelId="{FDF73A8B-1C1D-49AA-AD9F-36F5796B02BC}" type="parTrans" cxnId="{6E3471B5-356E-4722-8D00-5AB79F09DCB1}">
      <dgm:prSet/>
      <dgm:spPr/>
      <dgm:t>
        <a:bodyPr/>
        <a:lstStyle/>
        <a:p>
          <a:pPr algn="l"/>
          <a:endParaRPr lang="en-US"/>
        </a:p>
      </dgm:t>
    </dgm:pt>
    <dgm:pt modelId="{C79F63ED-27B9-4CF7-8457-8A64E4B9F7FD}" type="sibTrans" cxnId="{6E3471B5-356E-4722-8D00-5AB79F09DCB1}">
      <dgm:prSet/>
      <dgm:spPr/>
      <dgm:t>
        <a:bodyPr/>
        <a:lstStyle/>
        <a:p>
          <a:pPr algn="l"/>
          <a:endParaRPr lang="en-US"/>
        </a:p>
      </dgm:t>
    </dgm:pt>
    <dgm:pt modelId="{A90D3370-6DB7-418A-AD91-ED9B09A3D3A3}">
      <dgm:prSet phldrT="[Text]"/>
      <dgm:spPr/>
      <dgm:t>
        <a:bodyPr/>
        <a:lstStyle/>
        <a:p>
          <a:pPr algn="l"/>
          <a:r>
            <a:rPr lang="en-US" dirty="0" smtClean="0">
              <a:solidFill>
                <a:schemeClr val="tx1"/>
              </a:solidFill>
            </a:rPr>
            <a:t>Goal 5: Foster research to improve integration of childhood obesity prevention and synergistic initiatives that provide co-benefits for obesity (e.g., agricultural research, environmental sustainability, disabilities).</a:t>
          </a:r>
          <a:endParaRPr lang="en-US" dirty="0">
            <a:solidFill>
              <a:schemeClr val="tx1"/>
            </a:solidFill>
          </a:endParaRPr>
        </a:p>
      </dgm:t>
    </dgm:pt>
    <dgm:pt modelId="{7EFCB316-6657-453A-A928-7294E0B95118}" type="parTrans" cxnId="{F9A5D14D-23D1-484E-B731-7F2BD8F3E700}">
      <dgm:prSet/>
      <dgm:spPr/>
      <dgm:t>
        <a:bodyPr/>
        <a:lstStyle/>
        <a:p>
          <a:pPr algn="l"/>
          <a:endParaRPr lang="en-US"/>
        </a:p>
      </dgm:t>
    </dgm:pt>
    <dgm:pt modelId="{EA295708-8543-45F0-8660-C2BFAB7CDA53}" type="sibTrans" cxnId="{F9A5D14D-23D1-484E-B731-7F2BD8F3E700}">
      <dgm:prSet/>
      <dgm:spPr/>
      <dgm:t>
        <a:bodyPr/>
        <a:lstStyle/>
        <a:p>
          <a:pPr algn="l"/>
          <a:endParaRPr lang="en-US"/>
        </a:p>
      </dgm:t>
    </dgm:pt>
    <dgm:pt modelId="{FA41AD29-1E83-4ECC-8650-BA5050828806}">
      <dgm:prSet phldrT="[Text]"/>
      <dgm:spPr/>
      <dgm:t>
        <a:bodyPr/>
        <a:lstStyle/>
        <a:p>
          <a:pPr algn="l"/>
          <a:r>
            <a:rPr lang="en-US" dirty="0" smtClean="0">
              <a:solidFill>
                <a:schemeClr val="tx1"/>
              </a:solidFill>
            </a:rPr>
            <a:t>Goal 4: Provide national leadership to accelerate implementation of evidence-informed practice and policy.</a:t>
          </a:r>
          <a:endParaRPr lang="en-US" dirty="0">
            <a:solidFill>
              <a:schemeClr val="tx1"/>
            </a:solidFill>
          </a:endParaRPr>
        </a:p>
      </dgm:t>
    </dgm:pt>
    <dgm:pt modelId="{05A087CF-F9F7-4153-B5CB-F74C75290DAC}" type="parTrans" cxnId="{D14D0455-B241-4ECB-9A08-CBF931239F23}">
      <dgm:prSet/>
      <dgm:spPr/>
      <dgm:t>
        <a:bodyPr/>
        <a:lstStyle/>
        <a:p>
          <a:pPr algn="l"/>
          <a:endParaRPr lang="en-US"/>
        </a:p>
      </dgm:t>
    </dgm:pt>
    <dgm:pt modelId="{377023E7-B1E1-488A-AC2F-F0A109742EB2}" type="sibTrans" cxnId="{D14D0455-B241-4ECB-9A08-CBF931239F23}">
      <dgm:prSet/>
      <dgm:spPr/>
      <dgm:t>
        <a:bodyPr/>
        <a:lstStyle/>
        <a:p>
          <a:pPr algn="l"/>
          <a:endParaRPr lang="en-US"/>
        </a:p>
      </dgm:t>
    </dgm:pt>
    <dgm:pt modelId="{0E6426F3-951A-4748-B99E-D7B9D256702E}" type="pres">
      <dgm:prSet presAssocID="{AE79027D-74EE-4F2C-934E-5A7AFAC8CE5C}" presName="linearFlow" presStyleCnt="0">
        <dgm:presLayoutVars>
          <dgm:dir/>
          <dgm:resizeHandles val="exact"/>
        </dgm:presLayoutVars>
      </dgm:prSet>
      <dgm:spPr/>
    </dgm:pt>
    <dgm:pt modelId="{CF6D8EB1-95C9-4BCF-88AD-B11F03843462}" type="pres">
      <dgm:prSet presAssocID="{02D11FF5-AE7B-4F14-8587-66D880CF5F72}" presName="composite" presStyleCnt="0"/>
      <dgm:spPr/>
    </dgm:pt>
    <dgm:pt modelId="{DEBA4789-1474-4F65-AE5C-5C420A4A0448}" type="pres">
      <dgm:prSet presAssocID="{02D11FF5-AE7B-4F14-8587-66D880CF5F72}" presName="imgShp" presStyleLbl="fgImgPlace1" presStyleIdx="0" presStyleCnt="5"/>
      <dgm:spPr>
        <a:solidFill>
          <a:srgbClr val="FFC000"/>
        </a:solidFill>
        <a:ln>
          <a:solidFill>
            <a:schemeClr val="bg1"/>
          </a:solidFill>
        </a:ln>
      </dgm:spPr>
      <dgm:t>
        <a:bodyPr/>
        <a:lstStyle/>
        <a:p>
          <a:endParaRPr lang="en-US"/>
        </a:p>
      </dgm:t>
    </dgm:pt>
    <dgm:pt modelId="{CC474EB6-C465-4416-8528-2C2842782133}" type="pres">
      <dgm:prSet presAssocID="{02D11FF5-AE7B-4F14-8587-66D880CF5F72}" presName="txShp" presStyleLbl="node1" presStyleIdx="0" presStyleCnt="5">
        <dgm:presLayoutVars>
          <dgm:bulletEnabled val="1"/>
        </dgm:presLayoutVars>
      </dgm:prSet>
      <dgm:spPr/>
      <dgm:t>
        <a:bodyPr/>
        <a:lstStyle/>
        <a:p>
          <a:endParaRPr lang="en-US"/>
        </a:p>
      </dgm:t>
    </dgm:pt>
    <dgm:pt modelId="{91CC361B-53B9-40F3-BEBF-1EC2242CFFB8}" type="pres">
      <dgm:prSet presAssocID="{4F9135BB-2863-4CBD-A381-3FA6C786176C}" presName="spacing" presStyleCnt="0"/>
      <dgm:spPr/>
    </dgm:pt>
    <dgm:pt modelId="{90A4FEEC-A49C-4FE9-B10B-A5D21E5F93A0}" type="pres">
      <dgm:prSet presAssocID="{FA9DC812-5A9F-4929-A7F0-0D64364FAD81}" presName="composite" presStyleCnt="0"/>
      <dgm:spPr/>
    </dgm:pt>
    <dgm:pt modelId="{514A1FC3-2612-4904-A55D-06395513C1FE}" type="pres">
      <dgm:prSet presAssocID="{FA9DC812-5A9F-4929-A7F0-0D64364FAD81}" presName="imgShp" presStyleLbl="fgImgPlace1" presStyleIdx="1" presStyleCnt="5"/>
      <dgm:spPr>
        <a:solidFill>
          <a:srgbClr val="0070C0"/>
        </a:solidFill>
      </dgm:spPr>
    </dgm:pt>
    <dgm:pt modelId="{94D5D3DD-AE39-4063-9763-37389B452415}" type="pres">
      <dgm:prSet presAssocID="{FA9DC812-5A9F-4929-A7F0-0D64364FAD81}" presName="txShp" presStyleLbl="node1" presStyleIdx="1" presStyleCnt="5">
        <dgm:presLayoutVars>
          <dgm:bulletEnabled val="1"/>
        </dgm:presLayoutVars>
      </dgm:prSet>
      <dgm:spPr/>
      <dgm:t>
        <a:bodyPr/>
        <a:lstStyle/>
        <a:p>
          <a:endParaRPr lang="en-US"/>
        </a:p>
      </dgm:t>
    </dgm:pt>
    <dgm:pt modelId="{A417C07A-C310-4911-ADCB-7B2A56CB4F09}" type="pres">
      <dgm:prSet presAssocID="{1765CD82-483B-4873-AA73-397C625A0498}" presName="spacing" presStyleCnt="0"/>
      <dgm:spPr/>
    </dgm:pt>
    <dgm:pt modelId="{B70D45EA-9FAC-4D4D-8F64-0F76F561DC8F}" type="pres">
      <dgm:prSet presAssocID="{49C3AF4C-60A3-42B9-9E66-1B825245C891}" presName="composite" presStyleCnt="0"/>
      <dgm:spPr/>
    </dgm:pt>
    <dgm:pt modelId="{3F7B5585-5AB2-4386-82B9-C8F262937873}" type="pres">
      <dgm:prSet presAssocID="{49C3AF4C-60A3-42B9-9E66-1B825245C891}" presName="imgShp" presStyleLbl="fgImgPlace1" presStyleIdx="2" presStyleCnt="5"/>
      <dgm:spPr>
        <a:solidFill>
          <a:srgbClr val="FFFF00"/>
        </a:solidFill>
      </dgm:spPr>
    </dgm:pt>
    <dgm:pt modelId="{CEEF28FF-0E27-4BC8-AFE6-4F226694AA0C}" type="pres">
      <dgm:prSet presAssocID="{49C3AF4C-60A3-42B9-9E66-1B825245C891}" presName="txShp" presStyleLbl="node1" presStyleIdx="2" presStyleCnt="5">
        <dgm:presLayoutVars>
          <dgm:bulletEnabled val="1"/>
        </dgm:presLayoutVars>
      </dgm:prSet>
      <dgm:spPr/>
      <dgm:t>
        <a:bodyPr/>
        <a:lstStyle/>
        <a:p>
          <a:endParaRPr lang="en-US"/>
        </a:p>
      </dgm:t>
    </dgm:pt>
    <dgm:pt modelId="{86D12892-A31F-4A88-AE5E-016382051325}" type="pres">
      <dgm:prSet presAssocID="{C79F63ED-27B9-4CF7-8457-8A64E4B9F7FD}" presName="spacing" presStyleCnt="0"/>
      <dgm:spPr/>
    </dgm:pt>
    <dgm:pt modelId="{18C1C54C-1F98-4248-A0B2-686C30755DBB}" type="pres">
      <dgm:prSet presAssocID="{FA41AD29-1E83-4ECC-8650-BA5050828806}" presName="composite" presStyleCnt="0"/>
      <dgm:spPr/>
    </dgm:pt>
    <dgm:pt modelId="{673D7DDC-2674-4064-B7B0-7EEFAC817AE6}" type="pres">
      <dgm:prSet presAssocID="{FA41AD29-1E83-4ECC-8650-BA5050828806}" presName="imgShp" presStyleLbl="fgImgPlace1" presStyleIdx="3" presStyleCnt="5"/>
      <dgm:spPr>
        <a:solidFill>
          <a:srgbClr val="FF0000"/>
        </a:solidFill>
      </dgm:spPr>
      <dgm:t>
        <a:bodyPr/>
        <a:lstStyle/>
        <a:p>
          <a:endParaRPr lang="en-US"/>
        </a:p>
      </dgm:t>
    </dgm:pt>
    <dgm:pt modelId="{B1C44FF9-AA26-4686-9ED1-5EA7B812BEBD}" type="pres">
      <dgm:prSet presAssocID="{FA41AD29-1E83-4ECC-8650-BA5050828806}" presName="txShp" presStyleLbl="node1" presStyleIdx="3" presStyleCnt="5">
        <dgm:presLayoutVars>
          <dgm:bulletEnabled val="1"/>
        </dgm:presLayoutVars>
      </dgm:prSet>
      <dgm:spPr/>
      <dgm:t>
        <a:bodyPr/>
        <a:lstStyle/>
        <a:p>
          <a:endParaRPr lang="en-US"/>
        </a:p>
      </dgm:t>
    </dgm:pt>
    <dgm:pt modelId="{71980E10-115D-4970-A209-3A10E587A935}" type="pres">
      <dgm:prSet presAssocID="{377023E7-B1E1-488A-AC2F-F0A109742EB2}" presName="spacing" presStyleCnt="0"/>
      <dgm:spPr/>
    </dgm:pt>
    <dgm:pt modelId="{8E61CB5F-948C-43B6-AC00-BF5A7C2A570F}" type="pres">
      <dgm:prSet presAssocID="{A90D3370-6DB7-418A-AD91-ED9B09A3D3A3}" presName="composite" presStyleCnt="0"/>
      <dgm:spPr/>
    </dgm:pt>
    <dgm:pt modelId="{AF1F3C7F-68DB-4737-AEDB-33F7C137AA1E}" type="pres">
      <dgm:prSet presAssocID="{A90D3370-6DB7-418A-AD91-ED9B09A3D3A3}" presName="imgShp" presStyleLbl="fgImgPlace1" presStyleIdx="4" presStyleCnt="5"/>
      <dgm:spPr>
        <a:solidFill>
          <a:srgbClr val="00B050"/>
        </a:solidFill>
      </dgm:spPr>
    </dgm:pt>
    <dgm:pt modelId="{CBDB042A-4B69-4E8B-90F1-87CB0DF0B0E8}" type="pres">
      <dgm:prSet presAssocID="{A90D3370-6DB7-418A-AD91-ED9B09A3D3A3}" presName="txShp" presStyleLbl="node1" presStyleIdx="4" presStyleCnt="5">
        <dgm:presLayoutVars>
          <dgm:bulletEnabled val="1"/>
        </dgm:presLayoutVars>
      </dgm:prSet>
      <dgm:spPr/>
      <dgm:t>
        <a:bodyPr/>
        <a:lstStyle/>
        <a:p>
          <a:endParaRPr lang="en-US"/>
        </a:p>
      </dgm:t>
    </dgm:pt>
  </dgm:ptLst>
  <dgm:cxnLst>
    <dgm:cxn modelId="{012DB07C-F57E-47CB-A062-E4C8022C107D}" srcId="{AE79027D-74EE-4F2C-934E-5A7AFAC8CE5C}" destId="{02D11FF5-AE7B-4F14-8587-66D880CF5F72}" srcOrd="0" destOrd="0" parTransId="{461DFF3C-4EF7-49BF-BC4C-19D234380409}" sibTransId="{4F9135BB-2863-4CBD-A381-3FA6C786176C}"/>
    <dgm:cxn modelId="{54AD8CDC-C396-4474-A07B-774C484A90BE}" type="presOf" srcId="{AE79027D-74EE-4F2C-934E-5A7AFAC8CE5C}" destId="{0E6426F3-951A-4748-B99E-D7B9D256702E}" srcOrd="0" destOrd="0" presId="urn:microsoft.com/office/officeart/2005/8/layout/vList3"/>
    <dgm:cxn modelId="{C62953C8-0EE3-4539-93DE-E786240397F9}" type="presOf" srcId="{02D11FF5-AE7B-4F14-8587-66D880CF5F72}" destId="{CC474EB6-C465-4416-8528-2C2842782133}" srcOrd="0" destOrd="0" presId="urn:microsoft.com/office/officeart/2005/8/layout/vList3"/>
    <dgm:cxn modelId="{D14D0455-B241-4ECB-9A08-CBF931239F23}" srcId="{AE79027D-74EE-4F2C-934E-5A7AFAC8CE5C}" destId="{FA41AD29-1E83-4ECC-8650-BA5050828806}" srcOrd="3" destOrd="0" parTransId="{05A087CF-F9F7-4153-B5CB-F74C75290DAC}" sibTransId="{377023E7-B1E1-488A-AC2F-F0A109742EB2}"/>
    <dgm:cxn modelId="{213B669B-BF01-4982-81D1-7D8BAA522845}" srcId="{AE79027D-74EE-4F2C-934E-5A7AFAC8CE5C}" destId="{FA9DC812-5A9F-4929-A7F0-0D64364FAD81}" srcOrd="1" destOrd="0" parTransId="{C15DB08F-5BA5-400E-AED9-60888DD23092}" sibTransId="{1765CD82-483B-4873-AA73-397C625A0498}"/>
    <dgm:cxn modelId="{F9A5D14D-23D1-484E-B731-7F2BD8F3E700}" srcId="{AE79027D-74EE-4F2C-934E-5A7AFAC8CE5C}" destId="{A90D3370-6DB7-418A-AD91-ED9B09A3D3A3}" srcOrd="4" destOrd="0" parTransId="{7EFCB316-6657-453A-A928-7294E0B95118}" sibTransId="{EA295708-8543-45F0-8660-C2BFAB7CDA53}"/>
    <dgm:cxn modelId="{8CB7659F-FF23-4381-8C65-669C33DE4C52}" type="presOf" srcId="{FA9DC812-5A9F-4929-A7F0-0D64364FAD81}" destId="{94D5D3DD-AE39-4063-9763-37389B452415}" srcOrd="0" destOrd="0" presId="urn:microsoft.com/office/officeart/2005/8/layout/vList3"/>
    <dgm:cxn modelId="{6DD707C7-FF65-4C91-97ED-5E608D14EC6E}" type="presOf" srcId="{FA41AD29-1E83-4ECC-8650-BA5050828806}" destId="{B1C44FF9-AA26-4686-9ED1-5EA7B812BEBD}" srcOrd="0" destOrd="0" presId="urn:microsoft.com/office/officeart/2005/8/layout/vList3"/>
    <dgm:cxn modelId="{6E3471B5-356E-4722-8D00-5AB79F09DCB1}" srcId="{AE79027D-74EE-4F2C-934E-5A7AFAC8CE5C}" destId="{49C3AF4C-60A3-42B9-9E66-1B825245C891}" srcOrd="2" destOrd="0" parTransId="{FDF73A8B-1C1D-49AA-AD9F-36F5796B02BC}" sibTransId="{C79F63ED-27B9-4CF7-8457-8A64E4B9F7FD}"/>
    <dgm:cxn modelId="{B54851EF-5EF3-46FB-8A4E-014D52F4994D}" type="presOf" srcId="{49C3AF4C-60A3-42B9-9E66-1B825245C891}" destId="{CEEF28FF-0E27-4BC8-AFE6-4F226694AA0C}" srcOrd="0" destOrd="0" presId="urn:microsoft.com/office/officeart/2005/8/layout/vList3"/>
    <dgm:cxn modelId="{33CFC64E-9DE4-4CB0-AA6C-82E07834C4A0}" type="presOf" srcId="{A90D3370-6DB7-418A-AD91-ED9B09A3D3A3}" destId="{CBDB042A-4B69-4E8B-90F1-87CB0DF0B0E8}" srcOrd="0" destOrd="0" presId="urn:microsoft.com/office/officeart/2005/8/layout/vList3"/>
    <dgm:cxn modelId="{6C5259B3-ACDD-41E1-851B-14F2E169D463}" type="presParOf" srcId="{0E6426F3-951A-4748-B99E-D7B9D256702E}" destId="{CF6D8EB1-95C9-4BCF-88AD-B11F03843462}" srcOrd="0" destOrd="0" presId="urn:microsoft.com/office/officeart/2005/8/layout/vList3"/>
    <dgm:cxn modelId="{91F64A8E-C567-489B-A5D2-8EFA7DFB44F7}" type="presParOf" srcId="{CF6D8EB1-95C9-4BCF-88AD-B11F03843462}" destId="{DEBA4789-1474-4F65-AE5C-5C420A4A0448}" srcOrd="0" destOrd="0" presId="urn:microsoft.com/office/officeart/2005/8/layout/vList3"/>
    <dgm:cxn modelId="{B2BC51A2-23E5-4AAB-A3D1-D70A7A2ACB1F}" type="presParOf" srcId="{CF6D8EB1-95C9-4BCF-88AD-B11F03843462}" destId="{CC474EB6-C465-4416-8528-2C2842782133}" srcOrd="1" destOrd="0" presId="urn:microsoft.com/office/officeart/2005/8/layout/vList3"/>
    <dgm:cxn modelId="{CAC7318B-0710-4322-9FD6-7072756C1317}" type="presParOf" srcId="{0E6426F3-951A-4748-B99E-D7B9D256702E}" destId="{91CC361B-53B9-40F3-BEBF-1EC2242CFFB8}" srcOrd="1" destOrd="0" presId="urn:microsoft.com/office/officeart/2005/8/layout/vList3"/>
    <dgm:cxn modelId="{EAE738D9-17E9-4AE4-A744-8851F33BBACD}" type="presParOf" srcId="{0E6426F3-951A-4748-B99E-D7B9D256702E}" destId="{90A4FEEC-A49C-4FE9-B10B-A5D21E5F93A0}" srcOrd="2" destOrd="0" presId="urn:microsoft.com/office/officeart/2005/8/layout/vList3"/>
    <dgm:cxn modelId="{DE4F62D7-C5CA-4303-8D01-3CA4B9DC9268}" type="presParOf" srcId="{90A4FEEC-A49C-4FE9-B10B-A5D21E5F93A0}" destId="{514A1FC3-2612-4904-A55D-06395513C1FE}" srcOrd="0" destOrd="0" presId="urn:microsoft.com/office/officeart/2005/8/layout/vList3"/>
    <dgm:cxn modelId="{AD8CA65E-1E9B-4D1C-8ED3-BA54A7DFCF2F}" type="presParOf" srcId="{90A4FEEC-A49C-4FE9-B10B-A5D21E5F93A0}" destId="{94D5D3DD-AE39-4063-9763-37389B452415}" srcOrd="1" destOrd="0" presId="urn:microsoft.com/office/officeart/2005/8/layout/vList3"/>
    <dgm:cxn modelId="{0A1365CE-D493-444D-85DD-D1B86DEC2E37}" type="presParOf" srcId="{0E6426F3-951A-4748-B99E-D7B9D256702E}" destId="{A417C07A-C310-4911-ADCB-7B2A56CB4F09}" srcOrd="3" destOrd="0" presId="urn:microsoft.com/office/officeart/2005/8/layout/vList3"/>
    <dgm:cxn modelId="{29072BAA-D448-405E-B0D3-65219D20C7BC}" type="presParOf" srcId="{0E6426F3-951A-4748-B99E-D7B9D256702E}" destId="{B70D45EA-9FAC-4D4D-8F64-0F76F561DC8F}" srcOrd="4" destOrd="0" presId="urn:microsoft.com/office/officeart/2005/8/layout/vList3"/>
    <dgm:cxn modelId="{0798204B-16D5-40E6-80E8-CCF65C6A340A}" type="presParOf" srcId="{B70D45EA-9FAC-4D4D-8F64-0F76F561DC8F}" destId="{3F7B5585-5AB2-4386-82B9-C8F262937873}" srcOrd="0" destOrd="0" presId="urn:microsoft.com/office/officeart/2005/8/layout/vList3"/>
    <dgm:cxn modelId="{A89C1CA5-A65D-49B6-8283-33CDB683F16F}" type="presParOf" srcId="{B70D45EA-9FAC-4D4D-8F64-0F76F561DC8F}" destId="{CEEF28FF-0E27-4BC8-AFE6-4F226694AA0C}" srcOrd="1" destOrd="0" presId="urn:microsoft.com/office/officeart/2005/8/layout/vList3"/>
    <dgm:cxn modelId="{A5EC3DC9-0985-4DD2-932C-3C70E250C7AE}" type="presParOf" srcId="{0E6426F3-951A-4748-B99E-D7B9D256702E}" destId="{86D12892-A31F-4A88-AE5E-016382051325}" srcOrd="5" destOrd="0" presId="urn:microsoft.com/office/officeart/2005/8/layout/vList3"/>
    <dgm:cxn modelId="{DD46233D-9A8D-430E-9BE1-7FEBF8415B5B}" type="presParOf" srcId="{0E6426F3-951A-4748-B99E-D7B9D256702E}" destId="{18C1C54C-1F98-4248-A0B2-686C30755DBB}" srcOrd="6" destOrd="0" presId="urn:microsoft.com/office/officeart/2005/8/layout/vList3"/>
    <dgm:cxn modelId="{AF9979EE-B786-4113-9E1A-67B674BAAAAD}" type="presParOf" srcId="{18C1C54C-1F98-4248-A0B2-686C30755DBB}" destId="{673D7DDC-2674-4064-B7B0-7EEFAC817AE6}" srcOrd="0" destOrd="0" presId="urn:microsoft.com/office/officeart/2005/8/layout/vList3"/>
    <dgm:cxn modelId="{1705624C-1D30-4EB4-B27E-912362C4C20B}" type="presParOf" srcId="{18C1C54C-1F98-4248-A0B2-686C30755DBB}" destId="{B1C44FF9-AA26-4686-9ED1-5EA7B812BEBD}" srcOrd="1" destOrd="0" presId="urn:microsoft.com/office/officeart/2005/8/layout/vList3"/>
    <dgm:cxn modelId="{02866B60-BD96-49BF-87B0-687933272189}" type="presParOf" srcId="{0E6426F3-951A-4748-B99E-D7B9D256702E}" destId="{71980E10-115D-4970-A209-3A10E587A935}" srcOrd="7" destOrd="0" presId="urn:microsoft.com/office/officeart/2005/8/layout/vList3"/>
    <dgm:cxn modelId="{BBEA2E1A-6938-4A27-B2DD-8E4B02AB9263}" type="presParOf" srcId="{0E6426F3-951A-4748-B99E-D7B9D256702E}" destId="{8E61CB5F-948C-43B6-AC00-BF5A7C2A570F}" srcOrd="8" destOrd="0" presId="urn:microsoft.com/office/officeart/2005/8/layout/vList3"/>
    <dgm:cxn modelId="{8C78F1F1-E461-4988-928F-AF74BA973900}" type="presParOf" srcId="{8E61CB5F-948C-43B6-AC00-BF5A7C2A570F}" destId="{AF1F3C7F-68DB-4737-AEDB-33F7C137AA1E}" srcOrd="0" destOrd="0" presId="urn:microsoft.com/office/officeart/2005/8/layout/vList3"/>
    <dgm:cxn modelId="{1E1988CE-55EA-47BA-8A62-6ACD2F573E68}" type="presParOf" srcId="{8E61CB5F-948C-43B6-AC00-BF5A7C2A570F}" destId="{CBDB042A-4B69-4E8B-90F1-87CB0DF0B0E8}"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74EB6-C465-4416-8528-2C2842782133}">
      <dsp:nvSpPr>
        <dsp:cNvPr id="0" name=""/>
        <dsp:cNvSpPr/>
      </dsp:nvSpPr>
      <dsp:spPr>
        <a:xfrm rot="10800000">
          <a:off x="1896269" y="1996"/>
          <a:ext cx="6739509" cy="79489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527"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Goal 1: Evaluate and identify effective interventions, with an emphasis on those that affect vulnerable populations and communities.</a:t>
          </a:r>
          <a:endParaRPr lang="en-US" sz="1600" kern="1200" dirty="0">
            <a:solidFill>
              <a:schemeClr val="tx1"/>
            </a:solidFill>
          </a:endParaRPr>
        </a:p>
      </dsp:txBody>
      <dsp:txXfrm rot="10800000">
        <a:off x="1896269" y="1996"/>
        <a:ext cx="6739509" cy="794895"/>
      </dsp:txXfrm>
    </dsp:sp>
    <dsp:sp modelId="{DEBA4789-1474-4F65-AE5C-5C420A4A0448}">
      <dsp:nvSpPr>
        <dsp:cNvPr id="0" name=""/>
        <dsp:cNvSpPr/>
      </dsp:nvSpPr>
      <dsp:spPr>
        <a:xfrm>
          <a:off x="1498821" y="1996"/>
          <a:ext cx="794895" cy="794895"/>
        </a:xfrm>
        <a:prstGeom prst="ellipse">
          <a:avLst/>
        </a:prstGeom>
        <a:solidFill>
          <a:srgbClr val="FFC000"/>
        </a:solidFill>
        <a:ln w="9525" cap="flat" cmpd="sng" algn="ctr">
          <a:solidFill>
            <a:schemeClr val="bg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4D5D3DD-AE39-4063-9763-37389B452415}">
      <dsp:nvSpPr>
        <dsp:cNvPr id="0" name=""/>
        <dsp:cNvSpPr/>
      </dsp:nvSpPr>
      <dsp:spPr>
        <a:xfrm rot="10800000">
          <a:off x="1896269" y="1034174"/>
          <a:ext cx="6739509" cy="79489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527"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Goal 2: Increase and improve national, state, and local surveillance of childhood obesity.</a:t>
          </a:r>
          <a:endParaRPr lang="en-US" sz="1600" kern="1200" dirty="0">
            <a:solidFill>
              <a:schemeClr val="tx1"/>
            </a:solidFill>
          </a:endParaRPr>
        </a:p>
      </dsp:txBody>
      <dsp:txXfrm rot="10800000">
        <a:off x="1896269" y="1034174"/>
        <a:ext cx="6739509" cy="794895"/>
      </dsp:txXfrm>
    </dsp:sp>
    <dsp:sp modelId="{514A1FC3-2612-4904-A55D-06395513C1FE}">
      <dsp:nvSpPr>
        <dsp:cNvPr id="0" name=""/>
        <dsp:cNvSpPr/>
      </dsp:nvSpPr>
      <dsp:spPr>
        <a:xfrm>
          <a:off x="1498821" y="1034174"/>
          <a:ext cx="794895" cy="794895"/>
        </a:xfrm>
        <a:prstGeom prst="ellipse">
          <a:avLst/>
        </a:prstGeom>
        <a:solidFill>
          <a:srgbClr val="0070C0"/>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EEF28FF-0E27-4BC8-AFE6-4F226694AA0C}">
      <dsp:nvSpPr>
        <dsp:cNvPr id="0" name=""/>
        <dsp:cNvSpPr/>
      </dsp:nvSpPr>
      <dsp:spPr>
        <a:xfrm rot="10800000">
          <a:off x="1896269" y="2066352"/>
          <a:ext cx="6739509" cy="79489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527"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Goal 3: Increase ability of childhood obesity researchers and program evaluators to conduct research and program evaluation.</a:t>
          </a:r>
          <a:endParaRPr lang="en-US" sz="1600" kern="1200" dirty="0">
            <a:solidFill>
              <a:schemeClr val="tx1"/>
            </a:solidFill>
          </a:endParaRPr>
        </a:p>
      </dsp:txBody>
      <dsp:txXfrm rot="10800000">
        <a:off x="1896269" y="2066352"/>
        <a:ext cx="6739509" cy="794895"/>
      </dsp:txXfrm>
    </dsp:sp>
    <dsp:sp modelId="{3F7B5585-5AB2-4386-82B9-C8F262937873}">
      <dsp:nvSpPr>
        <dsp:cNvPr id="0" name=""/>
        <dsp:cNvSpPr/>
      </dsp:nvSpPr>
      <dsp:spPr>
        <a:xfrm>
          <a:off x="1498821" y="2066352"/>
          <a:ext cx="794895" cy="794895"/>
        </a:xfrm>
        <a:prstGeom prst="ellipse">
          <a:avLst/>
        </a:prstGeom>
        <a:solidFill>
          <a:srgbClr val="FFFF00"/>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1C44FF9-AA26-4686-9ED1-5EA7B812BEBD}">
      <dsp:nvSpPr>
        <dsp:cNvPr id="0" name=""/>
        <dsp:cNvSpPr/>
      </dsp:nvSpPr>
      <dsp:spPr>
        <a:xfrm rot="10800000">
          <a:off x="1896269" y="3098530"/>
          <a:ext cx="6739509" cy="79489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527"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Goal 4: Provide national leadership to accelerate implementation of evidence-informed practice and policy.</a:t>
          </a:r>
          <a:endParaRPr lang="en-US" sz="1600" kern="1200" dirty="0">
            <a:solidFill>
              <a:schemeClr val="tx1"/>
            </a:solidFill>
          </a:endParaRPr>
        </a:p>
      </dsp:txBody>
      <dsp:txXfrm rot="10800000">
        <a:off x="1896269" y="3098530"/>
        <a:ext cx="6739509" cy="794895"/>
      </dsp:txXfrm>
    </dsp:sp>
    <dsp:sp modelId="{673D7DDC-2674-4064-B7B0-7EEFAC817AE6}">
      <dsp:nvSpPr>
        <dsp:cNvPr id="0" name=""/>
        <dsp:cNvSpPr/>
      </dsp:nvSpPr>
      <dsp:spPr>
        <a:xfrm>
          <a:off x="1498821" y="3098530"/>
          <a:ext cx="794895" cy="794895"/>
        </a:xfrm>
        <a:prstGeom prst="ellipse">
          <a:avLst/>
        </a:prstGeom>
        <a:solidFill>
          <a:srgbClr val="FF0000"/>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BDB042A-4B69-4E8B-90F1-87CB0DF0B0E8}">
      <dsp:nvSpPr>
        <dsp:cNvPr id="0" name=""/>
        <dsp:cNvSpPr/>
      </dsp:nvSpPr>
      <dsp:spPr>
        <a:xfrm rot="10800000">
          <a:off x="1896269" y="4130707"/>
          <a:ext cx="6739509" cy="79489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527"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Goal 5: Foster research to improve integration of childhood obesity prevention and synergistic initiatives that provide co-benefits for obesity (e.g., agricultural research, environmental sustainability, disabilities).</a:t>
          </a:r>
          <a:endParaRPr lang="en-US" sz="1600" kern="1200" dirty="0">
            <a:solidFill>
              <a:schemeClr val="tx1"/>
            </a:solidFill>
          </a:endParaRPr>
        </a:p>
      </dsp:txBody>
      <dsp:txXfrm rot="10800000">
        <a:off x="1896269" y="4130707"/>
        <a:ext cx="6739509" cy="794895"/>
      </dsp:txXfrm>
    </dsp:sp>
    <dsp:sp modelId="{AF1F3C7F-68DB-4737-AEDB-33F7C137AA1E}">
      <dsp:nvSpPr>
        <dsp:cNvPr id="0" name=""/>
        <dsp:cNvSpPr/>
      </dsp:nvSpPr>
      <dsp:spPr>
        <a:xfrm>
          <a:off x="1498821" y="4130707"/>
          <a:ext cx="794895" cy="794895"/>
        </a:xfrm>
        <a:prstGeom prst="ellipse">
          <a:avLst/>
        </a:prstGeom>
        <a:solidFill>
          <a:srgbClr val="00B050"/>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76" tIns="46188" rIns="92376" bIns="46188" rtlCol="0"/>
          <a:lstStyle>
            <a:lvl1pPr algn="l">
              <a:defRPr sz="1200">
                <a:latin typeface="GillSans" charset="0"/>
                <a:ea typeface="ヒラギノ角ゴ ProN W3" charset="0"/>
                <a:cs typeface="ヒラギノ角ゴ ProN W3" charset="0"/>
                <a:sym typeface="GillSans" charset="0"/>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2376" tIns="46188" rIns="92376" bIns="46188" numCol="1" anchor="t" anchorCtr="0" compatLnSpc="1">
            <a:prstTxWarp prst="textNoShape">
              <a:avLst/>
            </a:prstTxWarp>
          </a:bodyPr>
          <a:lstStyle>
            <a:lvl1pPr algn="r">
              <a:defRPr sz="1200">
                <a:latin typeface="GillSans" charset="0"/>
                <a:sym typeface="GillSans" charset="0"/>
              </a:defRPr>
            </a:lvl1pPr>
          </a:lstStyle>
          <a:p>
            <a:pPr>
              <a:defRPr/>
            </a:pPr>
            <a:fld id="{51AEFE06-5445-4288-801E-1FCD98F750C6}" type="datetime1">
              <a:rPr lang="en-US"/>
              <a:pPr>
                <a:defRPr/>
              </a:pPr>
              <a:t>4/4/2011</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76" tIns="46188" rIns="92376" bIns="46188" rtlCol="0" anchor="b"/>
          <a:lstStyle>
            <a:lvl1pPr algn="l">
              <a:defRPr sz="1200">
                <a:latin typeface="GillSans" charset="0"/>
                <a:ea typeface="ヒラギノ角ゴ ProN W3" charset="0"/>
                <a:cs typeface="ヒラギノ角ゴ ProN W3" charset="0"/>
                <a:sym typeface="GillSans" charset="0"/>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wrap="square" lIns="92376" tIns="46188" rIns="92376" bIns="46188" numCol="1" anchor="b" anchorCtr="0" compatLnSpc="1">
            <a:prstTxWarp prst="textNoShape">
              <a:avLst/>
            </a:prstTxWarp>
          </a:bodyPr>
          <a:lstStyle>
            <a:lvl1pPr algn="r">
              <a:defRPr sz="1200">
                <a:latin typeface="GillSans" charset="0"/>
                <a:sym typeface="GillSans" charset="0"/>
              </a:defRPr>
            </a:lvl1pPr>
          </a:lstStyle>
          <a:p>
            <a:pPr>
              <a:defRPr/>
            </a:pPr>
            <a:fld id="{69F6E7BD-4594-4280-9A8D-AF09710CBED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76" tIns="46188" rIns="92376" bIns="46188" rtlCol="0"/>
          <a:lstStyle>
            <a:lvl1pPr algn="l">
              <a:defRPr sz="1200">
                <a:latin typeface="GillSans" charset="0"/>
                <a:ea typeface="ヒラギノ角ゴ ProN W3" charset="0"/>
                <a:cs typeface="ヒラギノ角ゴ ProN W3" charset="0"/>
                <a:sym typeface="GillSans" charset="0"/>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wrap="square" lIns="92376" tIns="46188" rIns="92376" bIns="46188" numCol="1" anchor="t" anchorCtr="0" compatLnSpc="1">
            <a:prstTxWarp prst="textNoShape">
              <a:avLst/>
            </a:prstTxWarp>
          </a:bodyPr>
          <a:lstStyle>
            <a:lvl1pPr algn="r">
              <a:defRPr sz="1200">
                <a:latin typeface="GillSans" charset="0"/>
                <a:sym typeface="GillSans" charset="0"/>
              </a:defRPr>
            </a:lvl1pPr>
          </a:lstStyle>
          <a:p>
            <a:pPr>
              <a:defRPr/>
            </a:pPr>
            <a:fld id="{9036AA09-463A-4EAA-90BE-BC2FA76D4E6D}" type="datetime1">
              <a:rPr lang="en-US"/>
              <a:pPr>
                <a:defRPr/>
              </a:pPr>
              <a:t>4/4/2011</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6" tIns="46188" rIns="92376" bIns="46188" rtlCol="0" anchor="ctr"/>
          <a:lstStyle/>
          <a:p>
            <a:pPr lvl="0"/>
            <a:endParaRPr lang="en-US" noProof="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76" tIns="46188" rIns="92376" bIns="4618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76" tIns="46188" rIns="92376" bIns="46188" rtlCol="0" anchor="b"/>
          <a:lstStyle>
            <a:lvl1pPr algn="l">
              <a:defRPr sz="1200">
                <a:latin typeface="GillSans" charset="0"/>
                <a:ea typeface="ヒラギノ角ゴ ProN W3" charset="0"/>
                <a:cs typeface="ヒラギノ角ゴ ProN W3" charset="0"/>
                <a:sym typeface="GillSans" charset="0"/>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wrap="square" lIns="92376" tIns="46188" rIns="92376" bIns="46188" numCol="1" anchor="b" anchorCtr="0" compatLnSpc="1">
            <a:prstTxWarp prst="textNoShape">
              <a:avLst/>
            </a:prstTxWarp>
          </a:bodyPr>
          <a:lstStyle>
            <a:lvl1pPr algn="r">
              <a:defRPr sz="1200">
                <a:latin typeface="GillSans" charset="0"/>
                <a:sym typeface="GillSans" charset="0"/>
              </a:defRPr>
            </a:lvl1pPr>
          </a:lstStyle>
          <a:p>
            <a:pPr>
              <a:defRPr/>
            </a:pPr>
            <a:fld id="{FB68480C-F44D-4662-82BE-A6E09D9800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0171CCA6-B766-4D70-B3A5-DF0654C68CD6}" type="slidenum">
              <a:rPr lang="en-US" smtClean="0">
                <a:latin typeface="GillSans" pitchFamily="34" charset="0"/>
                <a:sym typeface="GillSans" pitchFamily="34" charset="0"/>
              </a:rPr>
              <a:pPr/>
              <a:t>1</a:t>
            </a:fld>
            <a:endParaRPr lang="en-US" smtClean="0">
              <a:latin typeface="GillSans" pitchFamily="34" charset="0"/>
              <a:sym typeface="GillSan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In brief, the Catalogue collects and summarizes data resources relevant to childhood obesity in one convenient  location. It provides access to data related to environmental and policy factors, as well as health behaviors, outcomes and determinants of obesity. It currently includes over 75 systems with national, state and local data resources maintained by federal, state, academic, and private sector institutions. Information on geocoding and other linkage variables is provided for each system, encouraging data-linkage between systems.</a:t>
            </a:r>
          </a:p>
        </p:txBody>
      </p:sp>
      <p:sp>
        <p:nvSpPr>
          <p:cNvPr id="45060" name="Slide Number Placeholder 3"/>
          <p:cNvSpPr>
            <a:spLocks noGrp="1"/>
          </p:cNvSpPr>
          <p:nvPr>
            <p:ph type="sldNum" sz="quarter" idx="5"/>
          </p:nvPr>
        </p:nvSpPr>
        <p:spPr bwMode="auto">
          <a:noFill/>
          <a:ln>
            <a:miter lim="800000"/>
            <a:headEnd/>
            <a:tailEnd/>
          </a:ln>
        </p:spPr>
        <p:txBody>
          <a:bodyPr/>
          <a:lstStyle/>
          <a:p>
            <a:fld id="{26E274EE-9907-49EA-BC10-1233C7AB6B0A}" type="slidenum">
              <a:rPr lang="en-US" smtClean="0">
                <a:latin typeface="GillSans" pitchFamily="34" charset="0"/>
                <a:sym typeface="GillSans" pitchFamily="34" charset="0"/>
              </a:rPr>
              <a:pPr/>
              <a:t>10</a:t>
            </a:fld>
            <a:endParaRPr lang="en-US" smtClean="0">
              <a:latin typeface="GillSans" pitchFamily="34" charset="0"/>
              <a:sym typeface="GillSan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In brief, the Catalogue collects and summarizes data resources relevant to childhood obesity in one convenient  location. It provides access to data related to environmental and policy factors, as well as health behaviors, outcomes and determinants of obesity. It currently includes over 75 systems with national, state and local data resources maintained by federal, state, academic, and private sector institutions. Information on geocoding and other linkage variables is provided for each system, encouraging data-linkage between systems.</a:t>
            </a:r>
          </a:p>
        </p:txBody>
      </p:sp>
      <p:sp>
        <p:nvSpPr>
          <p:cNvPr id="46084" name="Slide Number Placeholder 3"/>
          <p:cNvSpPr>
            <a:spLocks noGrp="1"/>
          </p:cNvSpPr>
          <p:nvPr>
            <p:ph type="sldNum" sz="quarter" idx="5"/>
          </p:nvPr>
        </p:nvSpPr>
        <p:spPr bwMode="auto">
          <a:noFill/>
          <a:ln>
            <a:miter lim="800000"/>
            <a:headEnd/>
            <a:tailEnd/>
          </a:ln>
        </p:spPr>
        <p:txBody>
          <a:bodyPr/>
          <a:lstStyle/>
          <a:p>
            <a:fld id="{A8E710D5-5ECE-4BB9-9E96-BF115DE1029F}" type="slidenum">
              <a:rPr lang="en-US" smtClean="0">
                <a:latin typeface="GillSans" pitchFamily="34" charset="0"/>
                <a:sym typeface="GillSans" pitchFamily="34" charset="0"/>
              </a:rPr>
              <a:pPr/>
              <a:t>11</a:t>
            </a:fld>
            <a:endParaRPr lang="en-US" smtClean="0">
              <a:latin typeface="GillSans" pitchFamily="34" charset="0"/>
              <a:sym typeface="GillSan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25BF0A30-96B3-44FC-B206-95F466116709}" type="slidenum">
              <a:rPr lang="en-US" smtClean="0">
                <a:latin typeface="GillSans" pitchFamily="34" charset="0"/>
                <a:sym typeface="GillSans" pitchFamily="34" charset="0"/>
              </a:rPr>
              <a:pPr/>
              <a:t>12</a:t>
            </a:fld>
            <a:endParaRPr lang="en-US" smtClean="0">
              <a:latin typeface="GillSans" pitchFamily="34" charset="0"/>
              <a:sym typeface="GillSan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This slide shows the screen shot of  the Catalogue of Surveillance Systems landing page: </a:t>
            </a:r>
          </a:p>
          <a:p>
            <a:endParaRPr lang="en-US" smtClean="0">
              <a:ea typeface="ＭＳ Ｐゴシック" pitchFamily="34" charset="-128"/>
            </a:endParaRPr>
          </a:p>
          <a:p>
            <a:r>
              <a:rPr lang="en-US" smtClean="0">
                <a:ea typeface="ＭＳ Ｐゴシック" pitchFamily="34" charset="-128"/>
              </a:rPr>
              <a:t>Catalogue URL: www.nccor.org/css</a:t>
            </a:r>
          </a:p>
        </p:txBody>
      </p:sp>
      <p:sp>
        <p:nvSpPr>
          <p:cNvPr id="48132" name="Slide Number Placeholder 3"/>
          <p:cNvSpPr>
            <a:spLocks noGrp="1"/>
          </p:cNvSpPr>
          <p:nvPr>
            <p:ph type="sldNum" sz="quarter" idx="5"/>
          </p:nvPr>
        </p:nvSpPr>
        <p:spPr bwMode="auto">
          <a:noFill/>
          <a:ln>
            <a:miter lim="800000"/>
            <a:headEnd/>
            <a:tailEnd/>
          </a:ln>
        </p:spPr>
        <p:txBody>
          <a:bodyPr/>
          <a:lstStyle/>
          <a:p>
            <a:fld id="{4813DB34-C85B-4141-977B-43FFE5E6F468}" type="slidenum">
              <a:rPr lang="en-US" smtClean="0">
                <a:latin typeface="GillSans" pitchFamily="34" charset="0"/>
                <a:sym typeface="GillSans" pitchFamily="34" charset="0"/>
              </a:rPr>
              <a:pPr/>
              <a:t>13</a:t>
            </a:fld>
            <a:endParaRPr lang="en-US" smtClean="0">
              <a:latin typeface="GillSans" pitchFamily="34" charset="0"/>
              <a:sym typeface="GillSan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Feedback on the Catalogue is most welcome!  Please let us know if you would like to suggest a system for inclusion in the Catalogue, if you would like to suggest an update to a system profile, or if you have any other feedback on the Catalogue, such as a suggestions on additional features, or simply information on how you are using the Catalogue.</a:t>
            </a:r>
          </a:p>
        </p:txBody>
      </p:sp>
      <p:sp>
        <p:nvSpPr>
          <p:cNvPr id="49156" name="Slide Number Placeholder 3"/>
          <p:cNvSpPr>
            <a:spLocks noGrp="1"/>
          </p:cNvSpPr>
          <p:nvPr>
            <p:ph type="sldNum" sz="quarter" idx="5"/>
          </p:nvPr>
        </p:nvSpPr>
        <p:spPr bwMode="auto">
          <a:noFill/>
          <a:ln>
            <a:miter lim="800000"/>
            <a:headEnd/>
            <a:tailEnd/>
          </a:ln>
        </p:spPr>
        <p:txBody>
          <a:bodyPr/>
          <a:lstStyle/>
          <a:p>
            <a:fld id="{4E7D563F-61AB-4DCF-9C0F-40E0CF566089}" type="slidenum">
              <a:rPr lang="en-US" smtClean="0">
                <a:latin typeface="GillSans" pitchFamily="34" charset="0"/>
                <a:sym typeface="GillSans" pitchFamily="34" charset="0"/>
              </a:rPr>
              <a:pPr/>
              <a:t>14</a:t>
            </a:fld>
            <a:endParaRPr lang="en-US" smtClean="0">
              <a:latin typeface="GillSans" pitchFamily="34" charset="0"/>
              <a:sym typeface="GillSan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5BDC1437-A2B1-45B3-8865-36CE1C759E03}" type="slidenum">
              <a:rPr lang="en-US" smtClean="0">
                <a:latin typeface="GillSans" pitchFamily="34" charset="0"/>
                <a:sym typeface="GillSans" pitchFamily="34" charset="0"/>
              </a:rPr>
              <a:pPr/>
              <a:t>15</a:t>
            </a:fld>
            <a:endParaRPr lang="en-US" smtClean="0">
              <a:latin typeface="GillSans" pitchFamily="34" charset="0"/>
              <a:sym typeface="Gill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ea typeface="ＭＳ Ｐゴシック" pitchFamily="34" charset="-128"/>
              </a:rPr>
              <a:t>Note to presenter: Add meeting name, location, date , presenter name and organization to slide</a:t>
            </a:r>
          </a:p>
        </p:txBody>
      </p:sp>
      <p:sp>
        <p:nvSpPr>
          <p:cNvPr id="36868" name="Slide Number Placeholder 3"/>
          <p:cNvSpPr>
            <a:spLocks noGrp="1"/>
          </p:cNvSpPr>
          <p:nvPr>
            <p:ph type="sldNum" sz="quarter" idx="5"/>
          </p:nvPr>
        </p:nvSpPr>
        <p:spPr bwMode="auto">
          <a:noFill/>
          <a:ln>
            <a:miter lim="800000"/>
            <a:headEnd/>
            <a:tailEnd/>
          </a:ln>
        </p:spPr>
        <p:txBody>
          <a:bodyPr/>
          <a:lstStyle/>
          <a:p>
            <a:fld id="{338B9D37-305B-41E7-AF8F-E42DAA401561}" type="slidenum">
              <a:rPr lang="en-US" smtClean="0">
                <a:latin typeface="GillSans" pitchFamily="34" charset="0"/>
                <a:sym typeface="GillSans" pitchFamily="34" charset="0"/>
              </a:rPr>
              <a:pPr/>
              <a:t>2</a:t>
            </a:fld>
            <a:endParaRPr lang="en-US" smtClean="0">
              <a:latin typeface="GillSans" pitchFamily="34" charset="0"/>
              <a:sym typeface="GillSan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lIns="91423" tIns="45712" rIns="91423" bIns="45712" numCol="1" anchor="t" anchorCtr="0" compatLnSpc="1">
            <a:prstTxWarp prst="textNoShape">
              <a:avLst/>
            </a:prstTxWarp>
          </a:bodyPr>
          <a:lstStyle/>
          <a:p>
            <a:endParaRPr lang="en-US" smtClean="0">
              <a:ea typeface="ＭＳ Ｐゴシック" pitchFamily="34" charset="-128"/>
            </a:endParaRPr>
          </a:p>
        </p:txBody>
      </p:sp>
      <p:sp>
        <p:nvSpPr>
          <p:cNvPr id="37892" name="Slide Number Placeholder 3"/>
          <p:cNvSpPr txBox="1">
            <a:spLocks noGrp="1"/>
          </p:cNvSpPr>
          <p:nvPr/>
        </p:nvSpPr>
        <p:spPr bwMode="auto">
          <a:xfrm>
            <a:off x="3927475" y="8769350"/>
            <a:ext cx="3005138" cy="461963"/>
          </a:xfrm>
          <a:prstGeom prst="rect">
            <a:avLst/>
          </a:prstGeom>
          <a:noFill/>
          <a:ln w="9525">
            <a:noFill/>
            <a:miter lim="800000"/>
            <a:headEnd/>
            <a:tailEnd/>
          </a:ln>
        </p:spPr>
        <p:txBody>
          <a:bodyPr lIns="91423" tIns="45712" rIns="91423" bIns="45712" anchor="b"/>
          <a:lstStyle/>
          <a:p>
            <a:pPr algn="r"/>
            <a:fld id="{B3DDD2B2-B05A-4596-87B3-8D745FE84031}"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In brief, the Catalogue collects and summarizes data resources relevant to childhood obesity in one convenient  location. It provides access to data related to environmental and policy factors, as well as health behaviors, outcomes and determinants of obesity. It currently includes over 75 systems with national, state and local data resources maintained by federal, state, academic, and private sector institutions. Information on geocoding and other linkage variables is provided for each system, encouraging data-linkage between systems.</a:t>
            </a:r>
          </a:p>
        </p:txBody>
      </p:sp>
      <p:sp>
        <p:nvSpPr>
          <p:cNvPr id="38916" name="Slide Number Placeholder 3"/>
          <p:cNvSpPr>
            <a:spLocks noGrp="1"/>
          </p:cNvSpPr>
          <p:nvPr>
            <p:ph type="sldNum" sz="quarter" idx="5"/>
          </p:nvPr>
        </p:nvSpPr>
        <p:spPr bwMode="auto">
          <a:noFill/>
          <a:ln>
            <a:miter lim="800000"/>
            <a:headEnd/>
            <a:tailEnd/>
          </a:ln>
        </p:spPr>
        <p:txBody>
          <a:bodyPr/>
          <a:lstStyle/>
          <a:p>
            <a:fld id="{E4C8A37C-033C-48DF-B7D2-2A1A08AADAD0}" type="slidenum">
              <a:rPr lang="en-US" smtClean="0">
                <a:latin typeface="GillSans" pitchFamily="34" charset="0"/>
                <a:sym typeface="GillSans" pitchFamily="34" charset="0"/>
              </a:rPr>
              <a:pPr/>
              <a:t>4</a:t>
            </a:fld>
            <a:endParaRPr lang="en-US" smtClean="0">
              <a:latin typeface="GillSans" pitchFamily="34" charset="0"/>
              <a:sym typeface="GillSan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4F9A4317-5607-4E66-8B80-6FE5025CF41D}" type="slidenum">
              <a:rPr lang="en-US" smtClean="0">
                <a:latin typeface="GillSans" pitchFamily="34" charset="0"/>
                <a:sym typeface="GillSans" pitchFamily="34" charset="0"/>
              </a:rPr>
              <a:pPr/>
              <a:t>5</a:t>
            </a:fld>
            <a:endParaRPr lang="en-US" smtClean="0">
              <a:latin typeface="GillSans" pitchFamily="34" charset="0"/>
              <a:sym typeface="GillSan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ln/>
        </p:spPr>
        <p:txBody>
          <a:bodyPr/>
          <a:lstStyle/>
          <a:p>
            <a:pPr marL="228559" indent="-228559" eaLnBrk="1" hangingPunct="1">
              <a:defRPr/>
            </a:pPr>
            <a:r>
              <a:rPr lang="en-US" dirty="0" smtClean="0">
                <a:latin typeface="GillSans" pitchFamily="34" charset="0"/>
              </a:rPr>
              <a:t>This front-engine, web-based registry of valid and reliable measures to assess independent, dependent, and key moderating variables in childhood obesity prevention research will improve and accelerate the ability to learn what works within and across individual studies. </a:t>
            </a:r>
          </a:p>
          <a:p>
            <a:pPr marL="228559" indent="-228559" eaLnBrk="1" hangingPunct="1">
              <a:defRPr/>
            </a:pPr>
            <a:endParaRPr lang="en-US" dirty="0" smtClean="0">
              <a:latin typeface="GillSans" pitchFamily="34" charset="0"/>
            </a:endParaRPr>
          </a:p>
          <a:p>
            <a:pPr marL="228559" indent="-228559" eaLnBrk="1" hangingPunct="1">
              <a:defRPr/>
            </a:pPr>
            <a:r>
              <a:rPr lang="en-US" dirty="0" smtClean="0">
                <a:latin typeface="GillSans" pitchFamily="34" charset="0"/>
              </a:rPr>
              <a:t>Standard measures are needed to describe and evaluate interventions, particularly policy and environmental interventions, and factors and outcomes at all levels of the social ecological model (e.g., national, state, local, institutional, home, individual). This registry will evaluate measures based on the degree to which they are valid, culturally sensitive, and feasible for administration and use by a variety of end-users (i.e., researchers, community advocates, teachers, health care practitioners) and in a variety of settings (e.g., schools, retail outlets, neighborhoods, community organizations). </a:t>
            </a:r>
          </a:p>
          <a:p>
            <a:pPr marL="228559" indent="-228559" eaLnBrk="1" hangingPunct="1">
              <a:defRPr/>
            </a:pPr>
            <a:endParaRPr lang="en-US" dirty="0" smtClean="0">
              <a:latin typeface="GillSans" pitchFamily="34" charset="0"/>
            </a:endParaRPr>
          </a:p>
          <a:p>
            <a:pPr marL="228559" indent="-228559" eaLnBrk="1" hangingPunct="1">
              <a:defRPr/>
            </a:pPr>
            <a:r>
              <a:rPr lang="en-US" dirty="0" smtClean="0">
                <a:latin typeface="GillSans" pitchFamily="34" charset="0"/>
              </a:rPr>
              <a:t>The registry will help identify gaps in measures and fuel new measurement development (i.e., measures for specific age groups, such as BMI across age groups, in puberty, etc.) for childhood obesity prevention and control research at the individual, community and population levels. Eligibility for the registry will be based on established criteria, such as reliability, validity, cost, ease of use, and diverse settings for use.</a:t>
            </a:r>
          </a:p>
          <a:p>
            <a:pPr>
              <a:defRPr/>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79B9C4BE-45C5-41C0-8518-BCD8C9E0C9C1}" type="slidenum">
              <a:rPr lang="en-US" smtClean="0">
                <a:latin typeface="GillSans" pitchFamily="34" charset="0"/>
                <a:sym typeface="GillSans" pitchFamily="34" charset="0"/>
              </a:rPr>
              <a:pPr/>
              <a:t>6</a:t>
            </a:fld>
            <a:endParaRPr lang="en-US" smtClean="0">
              <a:latin typeface="GillSans" pitchFamily="34" charset="0"/>
              <a:sym typeface="GillSan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lIns="91423" tIns="45712" rIns="91423" bIns="45712">
            <a:normAutofit lnSpcReduction="10000"/>
          </a:bodyPr>
          <a:lstStyle/>
          <a:p>
            <a:pPr marL="228559" indent="-228559" eaLnBrk="1" hangingPunct="1">
              <a:defRPr/>
            </a:pPr>
            <a:r>
              <a:rPr lang="en-US" b="1" dirty="0" smtClean="0">
                <a:latin typeface="GillSans" pitchFamily="34" charset="0"/>
              </a:rPr>
              <a:t>More Measures Registry Notes</a:t>
            </a:r>
          </a:p>
          <a:p>
            <a:pPr marL="228559" indent="-228559" eaLnBrk="1" hangingPunct="1">
              <a:defRPr/>
            </a:pPr>
            <a:endParaRPr lang="en-US" dirty="0" smtClean="0">
              <a:latin typeface="GillSans" pitchFamily="34" charset="0"/>
            </a:endParaRPr>
          </a:p>
          <a:p>
            <a:pPr marL="228559" indent="-228559" eaLnBrk="1" hangingPunct="1">
              <a:defRPr/>
            </a:pPr>
            <a:r>
              <a:rPr lang="en-US" dirty="0" smtClean="0">
                <a:latin typeface="GillSans" pitchFamily="34" charset="0"/>
              </a:rPr>
              <a:t>This front-engine, web-based registry of valid and reliable measures to assess independent, dependent, and key moderating variables in childhood obesity prevention research will improve and accelerate the ability to learn what works within and across individual studies. </a:t>
            </a:r>
          </a:p>
          <a:p>
            <a:pPr marL="228559" indent="-228559" eaLnBrk="1" hangingPunct="1">
              <a:defRPr/>
            </a:pPr>
            <a:endParaRPr lang="en-US" dirty="0" smtClean="0">
              <a:latin typeface="GillSans" pitchFamily="34" charset="0"/>
            </a:endParaRPr>
          </a:p>
          <a:p>
            <a:pPr marL="228559" indent="-228559" eaLnBrk="1" hangingPunct="1">
              <a:defRPr/>
            </a:pPr>
            <a:r>
              <a:rPr lang="en-US" dirty="0" smtClean="0">
                <a:latin typeface="GillSans" pitchFamily="34" charset="0"/>
              </a:rPr>
              <a:t>Standard measures are needed to describe and evaluate interventions, particularly policy and environmental interventions, and factors and outcomes at all levels of the social ecological model (e.g., national, state, local, institutional, home, individual). This registry will evaluate measures based on the degree to which they are valid, culturally sensitive, and feasible for administration and use by a variety of end-users (i.e., researchers, community advocates, teachers, health care practitioners) and in a variety of settings (e.g., schools, retail outlets, neighborhoods, community organizations). </a:t>
            </a:r>
          </a:p>
          <a:p>
            <a:pPr marL="228559" indent="-228559" eaLnBrk="1" hangingPunct="1">
              <a:defRPr/>
            </a:pPr>
            <a:endParaRPr lang="en-US" dirty="0" smtClean="0">
              <a:latin typeface="GillSans" pitchFamily="34" charset="0"/>
            </a:endParaRPr>
          </a:p>
          <a:p>
            <a:pPr marL="228559" indent="-228559" eaLnBrk="1" hangingPunct="1">
              <a:defRPr/>
            </a:pPr>
            <a:r>
              <a:rPr lang="en-US" dirty="0" smtClean="0">
                <a:latin typeface="GillSans" pitchFamily="34" charset="0"/>
              </a:rPr>
              <a:t>The registry will help identify gaps in measures and fuel new measurement development (i.e., measures for specific age groups, such as BMI across age groups, in puberty, etc.) for childhood obesity prevention and control research at the individual, community and population levels. Eligibility for the registry will be based on established criteria, such as reliability, validity, cost, ease of use, and diverse settings for use.</a:t>
            </a:r>
          </a:p>
          <a:p>
            <a:pPr>
              <a:defRPr/>
            </a:pPr>
            <a:endParaRPr lang="en-US" dirty="0" smtClean="0"/>
          </a:p>
          <a:p>
            <a:pPr>
              <a:defRPr/>
            </a:pPr>
            <a:endParaRPr lang="en-US" dirty="0"/>
          </a:p>
        </p:txBody>
      </p:sp>
      <p:sp>
        <p:nvSpPr>
          <p:cNvPr id="41988" name="Slide Number Placeholder 3"/>
          <p:cNvSpPr txBox="1">
            <a:spLocks noGrp="1"/>
          </p:cNvSpPr>
          <p:nvPr/>
        </p:nvSpPr>
        <p:spPr bwMode="auto">
          <a:xfrm>
            <a:off x="3927475" y="8769350"/>
            <a:ext cx="3005138" cy="461963"/>
          </a:xfrm>
          <a:prstGeom prst="rect">
            <a:avLst/>
          </a:prstGeom>
          <a:noFill/>
          <a:ln w="9525">
            <a:noFill/>
            <a:miter lim="800000"/>
            <a:headEnd/>
            <a:tailEnd/>
          </a:ln>
        </p:spPr>
        <p:txBody>
          <a:bodyPr lIns="91423" tIns="45712" rIns="91423" bIns="45712" anchor="b"/>
          <a:lstStyle/>
          <a:p>
            <a:pPr algn="r"/>
            <a:fld id="{409E6798-187B-4D0F-9D33-FEF9CE238803}"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lIns="91423" tIns="45712" rIns="91423" bIns="45712" numCol="1" anchor="t" anchorCtr="0" compatLnSpc="1">
            <a:prstTxWarp prst="textNoShape">
              <a:avLst/>
            </a:prstTxWarp>
          </a:bodyPr>
          <a:lstStyle/>
          <a:p>
            <a:r>
              <a:rPr lang="en-US" smtClean="0">
                <a:ea typeface="ＭＳ Ｐゴシック" pitchFamily="34" charset="-128"/>
              </a:rPr>
              <a:t>This is a screenshot of the landing page for the Measures Registry that will be housed on the NCCOR site. From this site (the green button), users will be directed to the registry tool. To date on the registry, we have:</a:t>
            </a:r>
          </a:p>
          <a:p>
            <a:endParaRPr lang="en-US" smtClean="0">
              <a:ea typeface="ＭＳ Ｐゴシック" pitchFamily="34" charset="-128"/>
            </a:endParaRPr>
          </a:p>
          <a:p>
            <a:pPr>
              <a:buFontTx/>
              <a:buChar char="•"/>
            </a:pPr>
            <a:r>
              <a:rPr lang="en-US" smtClean="0">
                <a:ea typeface="ＭＳ Ｐゴシック" pitchFamily="34" charset="-128"/>
              </a:rPr>
              <a:t>Individual PA and Diet Measures</a:t>
            </a:r>
          </a:p>
          <a:p>
            <a:pPr>
              <a:buFontTx/>
              <a:buChar char="•"/>
            </a:pPr>
            <a:r>
              <a:rPr lang="en-US" smtClean="0">
                <a:ea typeface="ＭＳ Ｐゴシック" pitchFamily="34" charset="-128"/>
              </a:rPr>
              <a:t>Diet and PA Environment Measures</a:t>
            </a:r>
          </a:p>
          <a:p>
            <a:endParaRPr lang="en-US" smtClean="0">
              <a:ea typeface="ＭＳ Ｐゴシック" pitchFamily="34" charset="-128"/>
            </a:endParaRPr>
          </a:p>
          <a:p>
            <a:r>
              <a:rPr lang="en-US" smtClean="0">
                <a:ea typeface="ＭＳ Ｐゴシック" pitchFamily="34" charset="-128"/>
              </a:rPr>
              <a:t>600+ measures have been entered so far, and the validity and reliabilty of measures have been captured. The references and Pub Med id’s are being entered in the database. It’s diverse collection of demographic/environmental covariates.</a:t>
            </a:r>
          </a:p>
          <a:p>
            <a:endParaRPr lang="en-US" smtClean="0">
              <a:latin typeface="GillSans" pitchFamily="34" charset="0"/>
              <a:ea typeface="ＭＳ Ｐゴシック" pitchFamily="34" charset="-128"/>
            </a:endParaRPr>
          </a:p>
        </p:txBody>
      </p:sp>
      <p:sp>
        <p:nvSpPr>
          <p:cNvPr id="43012" name="Slide Number Placeholder 3"/>
          <p:cNvSpPr txBox="1">
            <a:spLocks noGrp="1"/>
          </p:cNvSpPr>
          <p:nvPr/>
        </p:nvSpPr>
        <p:spPr bwMode="auto">
          <a:xfrm>
            <a:off x="3927475" y="8769350"/>
            <a:ext cx="3005138" cy="461963"/>
          </a:xfrm>
          <a:prstGeom prst="rect">
            <a:avLst/>
          </a:prstGeom>
          <a:noFill/>
          <a:ln w="9525">
            <a:noFill/>
            <a:miter lim="800000"/>
            <a:headEnd/>
            <a:tailEnd/>
          </a:ln>
        </p:spPr>
        <p:txBody>
          <a:bodyPr lIns="91423" tIns="45712" rIns="91423" bIns="45712" anchor="b"/>
          <a:lstStyle/>
          <a:p>
            <a:pPr algn="r"/>
            <a:fld id="{12650B71-F939-497F-8D87-DC9C9476F637}"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7683BF1B-686E-4CCD-ADC0-CEB4707C3B97}" type="slidenum">
              <a:rPr lang="en-US" smtClean="0">
                <a:latin typeface="GillSans" pitchFamily="34" charset="0"/>
                <a:sym typeface="GillSans" pitchFamily="34" charset="0"/>
              </a:rPr>
              <a:pPr/>
              <a:t>9</a:t>
            </a:fld>
            <a:endParaRPr lang="en-US" smtClean="0">
              <a:latin typeface="GillSans" pitchFamily="34" charset="0"/>
              <a:sym typeface="GillSan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ヒラギノ角ゴ ProN W3" charset="-128"/>
              </a:defRPr>
            </a:lvl1pPr>
          </a:lstStyle>
          <a:p>
            <a:pPr>
              <a:defRPr/>
            </a:pPr>
            <a:fld id="{897AD0CB-428F-4C15-BE6B-12C978A53DA4}" type="datetimeFigureOut">
              <a:rPr lang="en-US"/>
              <a:pPr>
                <a:defRPr/>
              </a:pPr>
              <a:t>4/4/2011</a:t>
            </a:fld>
            <a:endParaRPr lang="en-US"/>
          </a:p>
        </p:txBody>
      </p:sp>
      <p:sp>
        <p:nvSpPr>
          <p:cNvPr id="5"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ヒラギノ角ゴ ProN W3" charset="-128"/>
              </a:defRPr>
            </a:lvl1pPr>
          </a:lstStyle>
          <a:p>
            <a:pPr>
              <a:defRPr/>
            </a:pPr>
            <a:fld id="{F85BFA4A-F3D8-4AA8-BA9A-5E6A3140CF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3"/>
            <a:ext cx="8636000" cy="1666874"/>
          </a:xfrm>
        </p:spPr>
        <p:txBody>
          <a:bodyPr anchor="b"/>
          <a:lstStyle>
            <a:lvl1pPr marL="0" indent="0">
              <a:buNone/>
              <a:defRPr sz="2200">
                <a:solidFill>
                  <a:schemeClr val="tx1">
                    <a:tint val="75000"/>
                  </a:schemeClr>
                </a:solidFill>
              </a:defRPr>
            </a:lvl1pPr>
            <a:lvl2pPr marL="507990" indent="0">
              <a:buNone/>
              <a:defRPr sz="2000">
                <a:solidFill>
                  <a:schemeClr val="tx1">
                    <a:tint val="75000"/>
                  </a:schemeClr>
                </a:solidFill>
              </a:defRPr>
            </a:lvl2pPr>
            <a:lvl3pPr marL="1015980" indent="0">
              <a:buNone/>
              <a:defRPr sz="1800">
                <a:solidFill>
                  <a:schemeClr val="tx1">
                    <a:tint val="75000"/>
                  </a:schemeClr>
                </a:solidFill>
              </a:defRPr>
            </a:lvl3pPr>
            <a:lvl4pPr marL="1523970" indent="0">
              <a:buNone/>
              <a:defRPr sz="1600">
                <a:solidFill>
                  <a:schemeClr val="tx1">
                    <a:tint val="75000"/>
                  </a:schemeClr>
                </a:solidFill>
              </a:defRPr>
            </a:lvl4pPr>
            <a:lvl5pPr marL="2031960" indent="0">
              <a:buNone/>
              <a:defRPr sz="1600">
                <a:solidFill>
                  <a:schemeClr val="tx1">
                    <a:tint val="75000"/>
                  </a:schemeClr>
                </a:solidFill>
              </a:defRPr>
            </a:lvl5pPr>
            <a:lvl6pPr marL="2539950" indent="0">
              <a:buNone/>
              <a:defRPr sz="1600">
                <a:solidFill>
                  <a:schemeClr val="tx1">
                    <a:tint val="75000"/>
                  </a:schemeClr>
                </a:solidFill>
              </a:defRPr>
            </a:lvl6pPr>
            <a:lvl7pPr marL="3047940" indent="0">
              <a:buNone/>
              <a:defRPr sz="1600">
                <a:solidFill>
                  <a:schemeClr val="tx1">
                    <a:tint val="75000"/>
                  </a:schemeClr>
                </a:solidFill>
              </a:defRPr>
            </a:lvl7pPr>
            <a:lvl8pPr marL="3555929" indent="0">
              <a:buNone/>
              <a:defRPr sz="1600">
                <a:solidFill>
                  <a:schemeClr val="tx1">
                    <a:tint val="75000"/>
                  </a:schemeClr>
                </a:solidFill>
              </a:defRPr>
            </a:lvl8pPr>
            <a:lvl9pPr marL="40639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ヒラギノ角ゴ ProN W3" charset="-128"/>
              </a:defRPr>
            </a:lvl1pPr>
          </a:lstStyle>
          <a:p>
            <a:pPr>
              <a:defRPr/>
            </a:pPr>
            <a:fld id="{44102E74-C25B-498C-AC59-35FF481797B3}" type="datetimeFigureOut">
              <a:rPr lang="en-US"/>
              <a:pPr>
                <a:defRPr/>
              </a:pPr>
              <a:t>4/4/2011</a:t>
            </a:fld>
            <a:endParaRPr lang="en-US"/>
          </a:p>
        </p:txBody>
      </p:sp>
      <p:sp>
        <p:nvSpPr>
          <p:cNvPr id="5"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ヒラギノ角ゴ ProN W3" charset="-128"/>
              </a:defRPr>
            </a:lvl1pPr>
          </a:lstStyle>
          <a:p>
            <a:pPr>
              <a:defRPr/>
            </a:pPr>
            <a:fld id="{CA565B3E-2252-43A5-A870-D03CD45E6A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8"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ヒラギノ角ゴ ProN W3" charset="-128"/>
              </a:defRPr>
            </a:lvl1pPr>
          </a:lstStyle>
          <a:p>
            <a:pPr>
              <a:defRPr/>
            </a:pPr>
            <a:fld id="{B166FBAC-4AFA-41EB-8699-3651DEF4EE16}" type="datetimeFigureOut">
              <a:rPr lang="en-US"/>
              <a:pPr>
                <a:defRPr/>
              </a:pPr>
              <a:t>4/4/2011</a:t>
            </a:fld>
            <a:endParaRPr lang="en-US"/>
          </a:p>
        </p:txBody>
      </p:sp>
      <p:sp>
        <p:nvSpPr>
          <p:cNvPr id="6"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ヒラギノ角ゴ ProN W3" charset="-128"/>
              </a:defRPr>
            </a:lvl1pPr>
          </a:lstStyle>
          <a:p>
            <a:pPr>
              <a:defRPr/>
            </a:pPr>
            <a:fld id="{66936215-E97D-41EE-8831-87D55EA06A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ヒラギノ角ゴ ProN W3" charset="-128"/>
              </a:defRPr>
            </a:lvl1pPr>
          </a:lstStyle>
          <a:p>
            <a:pPr>
              <a:defRPr/>
            </a:pPr>
            <a:fld id="{09E46AE7-C25B-48FD-B3A2-91E0D9FE6BD9}" type="datetimeFigureOut">
              <a:rPr lang="en-US"/>
              <a:pPr>
                <a:defRPr/>
              </a:pPr>
              <a:t>4/4/2011</a:t>
            </a:fld>
            <a:endParaRPr lang="en-US"/>
          </a:p>
        </p:txBody>
      </p:sp>
      <p:sp>
        <p:nvSpPr>
          <p:cNvPr id="8"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ヒラギノ角ゴ ProN W3" charset="-128"/>
              </a:defRPr>
            </a:lvl1pPr>
          </a:lstStyle>
          <a:p>
            <a:pPr>
              <a:defRPr/>
            </a:pPr>
            <a:fld id="{B8DB8191-9D72-4BA6-A244-5EC218BCEEE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ヒラギノ角ゴ ProN W3" charset="-128"/>
              </a:defRPr>
            </a:lvl1pPr>
          </a:lstStyle>
          <a:p>
            <a:pPr>
              <a:defRPr/>
            </a:pPr>
            <a:fld id="{657ED861-402C-4070-83AD-6EAC0F817B4D}" type="datetimeFigureOut">
              <a:rPr lang="en-US"/>
              <a:pPr>
                <a:defRPr/>
              </a:pPr>
              <a:t>4/4/2011</a:t>
            </a:fld>
            <a:endParaRPr lang="en-US"/>
          </a:p>
        </p:txBody>
      </p:sp>
      <p:sp>
        <p:nvSpPr>
          <p:cNvPr id="4"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ヒラギノ角ゴ ProN W3" charset="-128"/>
              </a:defRPr>
            </a:lvl1pPr>
          </a:lstStyle>
          <a:p>
            <a:pPr>
              <a:defRPr/>
            </a:pPr>
            <a:fld id="{68E881E8-6274-4926-BE8D-FBCA38187EB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ヒラギノ角ゴ ProN W3" charset="-128"/>
              </a:defRPr>
            </a:lvl1pPr>
          </a:lstStyle>
          <a:p>
            <a:pPr>
              <a:defRPr/>
            </a:pPr>
            <a:fld id="{B8B059FD-E86D-4982-987B-D4B295D090B9}" type="datetimeFigureOut">
              <a:rPr lang="en-US"/>
              <a:pPr>
                <a:defRPr/>
              </a:pPr>
              <a:t>4/4/2011</a:t>
            </a:fld>
            <a:endParaRPr lang="en-US"/>
          </a:p>
        </p:txBody>
      </p:sp>
      <p:sp>
        <p:nvSpPr>
          <p:cNvPr id="3"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ヒラギノ角ゴ ProN W3" charset="-128"/>
              </a:defRPr>
            </a:lvl1pPr>
          </a:lstStyle>
          <a:p>
            <a:pPr>
              <a:defRPr/>
            </a:pPr>
            <a:fld id="{927A76E9-E175-4446-936E-89BE077D180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390"/>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2" y="1594556"/>
            <a:ext cx="3342570" cy="5212292"/>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ヒラギノ角ゴ ProN W3" charset="-128"/>
              </a:defRPr>
            </a:lvl1pPr>
          </a:lstStyle>
          <a:p>
            <a:pPr>
              <a:defRPr/>
            </a:pPr>
            <a:fld id="{D72CB9AD-FB35-45E5-9449-5084E845A76B}" type="datetimeFigureOut">
              <a:rPr lang="en-US"/>
              <a:pPr>
                <a:defRPr/>
              </a:pPr>
              <a:t>4/4/2011</a:t>
            </a:fld>
            <a:endParaRPr lang="en-US"/>
          </a:p>
        </p:txBody>
      </p:sp>
      <p:sp>
        <p:nvSpPr>
          <p:cNvPr id="6"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ヒラギノ角ゴ ProN W3" charset="-128"/>
              </a:defRPr>
            </a:lvl1pPr>
          </a:lstStyle>
          <a:p>
            <a:pPr>
              <a:defRPr/>
            </a:pPr>
            <a:fld id="{5B3B968E-8DBE-4E4C-B183-7B97796469F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pPr lvl="0"/>
            <a:endParaRPr lang="en-US" noProof="0" smtClean="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ヒラギノ角ゴ ProN W3" charset="-128"/>
              </a:defRPr>
            </a:lvl1pPr>
          </a:lstStyle>
          <a:p>
            <a:pPr>
              <a:defRPr/>
            </a:pPr>
            <a:fld id="{686F24F4-36F3-4059-8408-0BBE2510D247}" type="datetimeFigureOut">
              <a:rPr lang="en-US"/>
              <a:pPr>
                <a:defRPr/>
              </a:pPr>
              <a:t>4/4/2011</a:t>
            </a:fld>
            <a:endParaRPr lang="en-US"/>
          </a:p>
        </p:txBody>
      </p:sp>
      <p:sp>
        <p:nvSpPr>
          <p:cNvPr id="6"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ヒラギノ角ゴ ProN W3" charset="-128"/>
              </a:defRPr>
            </a:lvl1pPr>
          </a:lstStyle>
          <a:p>
            <a:pPr>
              <a:defRPr/>
            </a:pPr>
            <a:fld id="{2773C83E-E867-42AF-8ACE-3EDA841753E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ヒラギノ角ゴ ProN W3" charset="-128"/>
              </a:defRPr>
            </a:lvl1pPr>
          </a:lstStyle>
          <a:p>
            <a:pPr>
              <a:defRPr/>
            </a:pPr>
            <a:fld id="{1BCF3F1D-55C0-4EB0-83D6-47239729A541}" type="datetimeFigureOut">
              <a:rPr lang="en-US"/>
              <a:pPr>
                <a:defRPr/>
              </a:pPr>
              <a:t>4/4/2011</a:t>
            </a:fld>
            <a:endParaRPr lang="en-US"/>
          </a:p>
        </p:txBody>
      </p:sp>
      <p:sp>
        <p:nvSpPr>
          <p:cNvPr id="5"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ヒラギノ角ゴ ProN W3" charset="-128"/>
              </a:defRPr>
            </a:lvl1pPr>
          </a:lstStyle>
          <a:p>
            <a:pPr>
              <a:defRPr/>
            </a:pPr>
            <a:fld id="{A4BB4A01-2C97-4EAB-B09E-357E6A91DAA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ヒラギノ角ゴ ProN W3" charset="-128"/>
              </a:defRPr>
            </a:lvl1pPr>
          </a:lstStyle>
          <a:p>
            <a:pPr>
              <a:defRPr/>
            </a:pPr>
            <a:fld id="{ABA7C1FC-262B-46D3-9EDE-F9BA0DCF9C4E}" type="datetimeFigureOut">
              <a:rPr lang="en-US"/>
              <a:pPr>
                <a:defRPr/>
              </a:pPr>
              <a:t>4/4/2011</a:t>
            </a:fld>
            <a:endParaRPr lang="en-US"/>
          </a:p>
        </p:txBody>
      </p:sp>
      <p:sp>
        <p:nvSpPr>
          <p:cNvPr id="5"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ヒラギノ角ゴ ProN W3" charset="-128"/>
              </a:defRPr>
            </a:lvl1pPr>
          </a:lstStyle>
          <a:p>
            <a:pPr>
              <a:defRPr/>
            </a:pPr>
            <a:fld id="{532EACBF-E9AC-4D4F-9DFB-9B4CA8C39F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0" indent="0" algn="ctr">
              <a:buNone/>
              <a:defRPr>
                <a:solidFill>
                  <a:schemeClr val="tx1">
                    <a:tint val="75000"/>
                  </a:schemeClr>
                </a:solidFill>
              </a:defRPr>
            </a:lvl2pPr>
            <a:lvl3pPr marL="1015980" indent="0" algn="ctr">
              <a:buNone/>
              <a:defRPr>
                <a:solidFill>
                  <a:schemeClr val="tx1">
                    <a:tint val="75000"/>
                  </a:schemeClr>
                </a:solidFill>
              </a:defRPr>
            </a:lvl3pPr>
            <a:lvl4pPr marL="1523970" indent="0" algn="ctr">
              <a:buNone/>
              <a:defRPr>
                <a:solidFill>
                  <a:schemeClr val="tx1">
                    <a:tint val="75000"/>
                  </a:schemeClr>
                </a:solidFill>
              </a:defRPr>
            </a:lvl4pPr>
            <a:lvl5pPr marL="2031960" indent="0" algn="ctr">
              <a:buNone/>
              <a:defRPr>
                <a:solidFill>
                  <a:schemeClr val="tx1">
                    <a:tint val="75000"/>
                  </a:schemeClr>
                </a:solidFill>
              </a:defRPr>
            </a:lvl5pPr>
            <a:lvl6pPr marL="2539950" indent="0" algn="ctr">
              <a:buNone/>
              <a:defRPr>
                <a:solidFill>
                  <a:schemeClr val="tx1">
                    <a:tint val="75000"/>
                  </a:schemeClr>
                </a:solidFill>
              </a:defRPr>
            </a:lvl6pPr>
            <a:lvl7pPr marL="3047940" indent="0" algn="ctr">
              <a:buNone/>
              <a:defRPr>
                <a:solidFill>
                  <a:schemeClr val="tx1">
                    <a:tint val="75000"/>
                  </a:schemeClr>
                </a:solidFill>
              </a:defRPr>
            </a:lvl7pPr>
            <a:lvl8pPr marL="3555929" indent="0" algn="ctr">
              <a:buNone/>
              <a:defRPr>
                <a:solidFill>
                  <a:schemeClr val="tx1">
                    <a:tint val="75000"/>
                  </a:schemeClr>
                </a:solidFill>
              </a:defRPr>
            </a:lvl8pPr>
            <a:lvl9pPr marL="40639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ヒラギノ角ゴ ProN W3" charset="-128"/>
              </a:defRPr>
            </a:lvl1pPr>
          </a:lstStyle>
          <a:p>
            <a:pPr>
              <a:defRPr/>
            </a:pPr>
            <a:fld id="{5B0D5F53-3185-41DF-8A97-31A4F126BEB1}" type="datetimeFigureOut">
              <a:rPr lang="en-US"/>
              <a:pPr>
                <a:defRPr/>
              </a:pPr>
              <a:t>4/4/2011</a:t>
            </a:fld>
            <a:endParaRPr lang="en-US"/>
          </a:p>
        </p:txBody>
      </p:sp>
      <p:sp>
        <p:nvSpPr>
          <p:cNvPr id="5" name="Footer Placeholder 4"/>
          <p:cNvSpPr>
            <a:spLocks noGrp="1"/>
          </p:cNvSpPr>
          <p:nvPr>
            <p:ph type="ftr" sz="quarter" idx="11"/>
          </p:nvPr>
        </p:nvSpPr>
        <p:spPr/>
        <p:txBody>
          <a:bodyPr/>
          <a:lstStyle>
            <a:lvl1pPr>
              <a:defRPr>
                <a:ea typeface="ヒラギノ角ゴ ProN W3"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ヒラギノ角ゴ ProN W3" charset="-128"/>
              </a:defRPr>
            </a:lvl1pPr>
          </a:lstStyle>
          <a:p>
            <a:pPr>
              <a:defRPr/>
            </a:pPr>
            <a:fld id="{6A75D038-1DB6-4C92-BB6E-CEB68E1F11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main.png"/>
          <p:cNvPicPr>
            <a:picLocks noChangeAspect="1"/>
          </p:cNvPicPr>
          <p:nvPr userDrawn="1"/>
        </p:nvPicPr>
        <p:blipFill>
          <a:blip r:embed="rId3" cstate="print"/>
          <a:srcRect/>
          <a:stretch>
            <a:fillRect/>
          </a:stretch>
        </p:blipFill>
        <p:spPr bwMode="auto">
          <a:xfrm>
            <a:off x="-19050" y="0"/>
            <a:ext cx="10188575" cy="7640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p:cNvSpPr>
          <p:nvPr userDrawn="1"/>
        </p:nvSpPr>
        <p:spPr bwMode="auto">
          <a:xfrm>
            <a:off x="4876800" y="6946900"/>
            <a:ext cx="1103313" cy="139700"/>
          </a:xfrm>
          <a:prstGeom prst="rect">
            <a:avLst/>
          </a:prstGeom>
          <a:noFill/>
          <a:ln w="12700">
            <a:noFill/>
            <a:miter lim="800000"/>
            <a:headEnd type="none" w="med" len="med"/>
            <a:tailEnd type="none" w="med" len="med"/>
          </a:ln>
        </p:spPr>
        <p:txBody>
          <a:bodyPr wrap="none" lIns="0" tIns="0" rIns="0" bIns="0" anchor="ctr">
            <a:spAutoFit/>
          </a:bodyPr>
          <a:lstStyle/>
          <a:p>
            <a:pPr algn="l">
              <a:defRPr/>
            </a:pPr>
            <a:r>
              <a:rPr lang="en-US" sz="900" dirty="0">
                <a:solidFill>
                  <a:schemeClr val="tx1"/>
                </a:solidFill>
                <a:latin typeface="Helvetica" charset="0"/>
                <a:ea typeface="ヒラギノ角ゴ ProN W3" charset="0"/>
                <a:cs typeface="Helvetica" charset="0"/>
                <a:sym typeface="Helvetica" charset="0"/>
              </a:rPr>
              <a:t>A partnership among:</a:t>
            </a:r>
          </a:p>
        </p:txBody>
      </p:sp>
      <p:pic>
        <p:nvPicPr>
          <p:cNvPr id="2051" name="Picture 7" descr="sub-01.png"/>
          <p:cNvPicPr>
            <a:picLocks noChangeAspect="1"/>
          </p:cNvPicPr>
          <p:nvPr userDrawn="1"/>
        </p:nvPicPr>
        <p:blipFill>
          <a:blip r:embed="rId2" cstate="print"/>
          <a:srcRect/>
          <a:stretch>
            <a:fillRect/>
          </a:stretch>
        </p:blipFill>
        <p:spPr bwMode="auto">
          <a:xfrm>
            <a:off x="-9525" y="0"/>
            <a:ext cx="10179050" cy="7634288"/>
          </a:xfrm>
          <a:prstGeom prst="rect">
            <a:avLst/>
          </a:prstGeom>
          <a:noFill/>
          <a:ln w="9525">
            <a:noFill/>
            <a:miter lim="800000"/>
            <a:headEnd/>
            <a:tailEnd/>
          </a:ln>
        </p:spPr>
      </p:pic>
      <p:sp>
        <p:nvSpPr>
          <p:cNvPr id="9" name="Rectangle 2"/>
          <p:cNvSpPr>
            <a:spLocks/>
          </p:cNvSpPr>
          <p:nvPr userDrawn="1"/>
        </p:nvSpPr>
        <p:spPr bwMode="auto">
          <a:xfrm>
            <a:off x="4470400" y="6896100"/>
            <a:ext cx="1103313" cy="139700"/>
          </a:xfrm>
          <a:prstGeom prst="rect">
            <a:avLst/>
          </a:prstGeom>
          <a:noFill/>
          <a:ln w="12700">
            <a:noFill/>
            <a:miter lim="800000"/>
            <a:headEnd type="none" w="med" len="med"/>
            <a:tailEnd type="none" w="med" len="med"/>
          </a:ln>
        </p:spPr>
        <p:txBody>
          <a:bodyPr wrap="none" lIns="0" tIns="0" rIns="0" bIns="0" anchor="ctr">
            <a:spAutoFit/>
          </a:bodyPr>
          <a:lstStyle/>
          <a:p>
            <a:pPr algn="l">
              <a:defRPr/>
            </a:pPr>
            <a:r>
              <a:rPr lang="en-US" sz="900" dirty="0">
                <a:solidFill>
                  <a:schemeClr val="tx1"/>
                </a:solidFill>
                <a:latin typeface="Helvetica" charset="0"/>
                <a:ea typeface="ヒラギノ角ゴ ProN W3" charset="0"/>
                <a:cs typeface="Helvetica" charset="0"/>
                <a:sym typeface="Helvetica" charset="0"/>
              </a:rPr>
              <a:t>A partnership among:</a:t>
            </a:r>
          </a:p>
        </p:txBody>
      </p:sp>
    </p:spTree>
  </p:cSld>
  <p:clrMap bg1="lt1" tx1="dk1" bg2="lt2" tx2="dk2" accent1="accent1" accent2="accent2" accent3="accent3" accent4="accent4" accent5="accent5" accent6="accent6" hlink="hlink" folHlink="folHlink"/>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sub-02.png"/>
          <p:cNvPicPr>
            <a:picLocks noChangeAspect="1"/>
          </p:cNvPicPr>
          <p:nvPr userDrawn="1"/>
        </p:nvPicPr>
        <p:blipFill>
          <a:blip r:embed="rId3" cstate="print"/>
          <a:srcRect/>
          <a:stretch>
            <a:fillRect/>
          </a:stretch>
        </p:blipFill>
        <p:spPr bwMode="auto">
          <a:xfrm>
            <a:off x="0" y="0"/>
            <a:ext cx="10169525" cy="7626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sub-03.png"/>
          <p:cNvPicPr>
            <a:picLocks noChangeAspect="1"/>
          </p:cNvPicPr>
          <p:nvPr userDrawn="1"/>
        </p:nvPicPr>
        <p:blipFill>
          <a:blip r:embed="rId4" cstate="print"/>
          <a:srcRect/>
          <a:stretch>
            <a:fillRect/>
          </a:stretch>
        </p:blipFill>
        <p:spPr bwMode="auto">
          <a:xfrm>
            <a:off x="0" y="0"/>
            <a:ext cx="10169525" cy="7626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main.png"/>
          <p:cNvPicPr>
            <a:picLocks noChangeAspect="1"/>
          </p:cNvPicPr>
          <p:nvPr userDrawn="1"/>
        </p:nvPicPr>
        <p:blipFill>
          <a:blip r:embed="rId4" cstate="print"/>
          <a:srcRect/>
          <a:stretch>
            <a:fillRect/>
          </a:stretch>
        </p:blipFill>
        <p:spPr bwMode="auto">
          <a:xfrm>
            <a:off x="-19050" y="0"/>
            <a:ext cx="10188575" cy="7640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6" descr="sub-02.png"/>
          <p:cNvPicPr>
            <a:picLocks noChangeAspect="1"/>
          </p:cNvPicPr>
          <p:nvPr userDrawn="1"/>
        </p:nvPicPr>
        <p:blipFill>
          <a:blip r:embed="rId4" cstate="print"/>
          <a:srcRect/>
          <a:stretch>
            <a:fillRect/>
          </a:stretch>
        </p:blipFill>
        <p:spPr bwMode="auto">
          <a:xfrm>
            <a:off x="0" y="0"/>
            <a:ext cx="10169525" cy="7626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95"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91"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86"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82" algn="ctr" defTabSz="457195"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508000" y="304800"/>
            <a:ext cx="9144000" cy="1270000"/>
          </a:xfrm>
          <a:prstGeom prst="rect">
            <a:avLst/>
          </a:prstGeom>
          <a:noFill/>
          <a:ln w="9525">
            <a:noFill/>
            <a:miter lim="800000"/>
            <a:headEnd/>
            <a:tailEnd/>
          </a:ln>
        </p:spPr>
        <p:txBody>
          <a:bodyPr vert="horz" wrap="square" lIns="101598" tIns="50798" rIns="101598" bIns="50798"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508000" y="1778000"/>
            <a:ext cx="9144000" cy="5029200"/>
          </a:xfrm>
          <a:prstGeom prst="rect">
            <a:avLst/>
          </a:prstGeom>
          <a:noFill/>
          <a:ln w="9525">
            <a:noFill/>
            <a:miter lim="800000"/>
            <a:headEnd/>
            <a:tailEnd/>
          </a:ln>
        </p:spPr>
        <p:txBody>
          <a:bodyPr vert="horz" wrap="square" lIns="101598" tIns="50798" rIns="101598" bIns="507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lIns="101598" tIns="50798" rIns="101598" bIns="50798" rtlCol="0" anchor="ctr"/>
          <a:lstStyle>
            <a:lvl1pPr algn="l" fontAlgn="auto">
              <a:spcBef>
                <a:spcPts val="0"/>
              </a:spcBef>
              <a:spcAft>
                <a:spcPts val="0"/>
              </a:spcAft>
              <a:defRPr sz="1300">
                <a:solidFill>
                  <a:prstClr val="black">
                    <a:tint val="75000"/>
                  </a:prstClr>
                </a:solidFill>
                <a:latin typeface="+mn-lt"/>
                <a:ea typeface="+mn-ea"/>
              </a:defRPr>
            </a:lvl1pPr>
          </a:lstStyle>
          <a:p>
            <a:pPr>
              <a:defRPr/>
            </a:pPr>
            <a:fld id="{C04FA35E-33BC-418F-9C22-627B2E2615B2}" type="datetimeFigureOut">
              <a:rPr lang="en-US"/>
              <a:pPr>
                <a:defRPr/>
              </a:pPr>
              <a:t>4/4/2011</a:t>
            </a:fld>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lIns="101598" tIns="50798" rIns="101598" bIns="50798" rtlCol="0" anchor="ctr"/>
          <a:lstStyle>
            <a:lvl1pPr algn="ctr" fontAlgn="auto">
              <a:spcBef>
                <a:spcPts val="0"/>
              </a:spcBef>
              <a:spcAft>
                <a:spcPts val="0"/>
              </a:spcAft>
              <a:defRPr sz="13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lIns="101598" tIns="50798" rIns="101598" bIns="50798" rtlCol="0" anchor="ctr"/>
          <a:lstStyle>
            <a:lvl1pPr algn="r" fontAlgn="auto">
              <a:spcBef>
                <a:spcPts val="0"/>
              </a:spcBef>
              <a:spcAft>
                <a:spcPts val="0"/>
              </a:spcAft>
              <a:defRPr sz="1300">
                <a:solidFill>
                  <a:prstClr val="black">
                    <a:tint val="75000"/>
                  </a:prstClr>
                </a:solidFill>
                <a:latin typeface="+mn-lt"/>
                <a:ea typeface="+mn-ea"/>
              </a:defRPr>
            </a:lvl1pPr>
          </a:lstStyle>
          <a:p>
            <a:pPr>
              <a:defRPr/>
            </a:pPr>
            <a:fld id="{EF0CFEB1-09CC-4957-AC69-50287159EA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7990" algn="ctr" rtl="0" fontAlgn="base">
        <a:spcBef>
          <a:spcPct val="0"/>
        </a:spcBef>
        <a:spcAft>
          <a:spcPct val="0"/>
        </a:spcAft>
        <a:defRPr sz="4900">
          <a:solidFill>
            <a:schemeClr val="tx1"/>
          </a:solidFill>
          <a:latin typeface="Calibri" pitchFamily="34" charset="0"/>
        </a:defRPr>
      </a:lvl6pPr>
      <a:lvl7pPr marL="1015980" algn="ctr" rtl="0" fontAlgn="base">
        <a:spcBef>
          <a:spcPct val="0"/>
        </a:spcBef>
        <a:spcAft>
          <a:spcPct val="0"/>
        </a:spcAft>
        <a:defRPr sz="4900">
          <a:solidFill>
            <a:schemeClr val="tx1"/>
          </a:solidFill>
          <a:latin typeface="Calibri" pitchFamily="34" charset="0"/>
        </a:defRPr>
      </a:lvl7pPr>
      <a:lvl8pPr marL="1523970" algn="ctr" rtl="0" fontAlgn="base">
        <a:spcBef>
          <a:spcPct val="0"/>
        </a:spcBef>
        <a:spcAft>
          <a:spcPct val="0"/>
        </a:spcAft>
        <a:defRPr sz="4900">
          <a:solidFill>
            <a:schemeClr val="tx1"/>
          </a:solidFill>
          <a:latin typeface="Calibri" pitchFamily="34" charset="0"/>
        </a:defRPr>
      </a:lvl8pPr>
      <a:lvl9pPr marL="2031960" algn="ctr" rtl="0" fontAlgn="base">
        <a:spcBef>
          <a:spcPct val="0"/>
        </a:spcBef>
        <a:spcAft>
          <a:spcPct val="0"/>
        </a:spcAft>
        <a:defRPr sz="4900">
          <a:solidFill>
            <a:schemeClr val="tx1"/>
          </a:solidFill>
          <a:latin typeface="Calibri" pitchFamily="34" charset="0"/>
        </a:defRPr>
      </a:lvl9pPr>
    </p:titleStyle>
    <p:bodyStyle>
      <a:lvl1pPr marL="379413" indent="-37941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913" indent="-31591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413" indent="-252413"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413" indent="-25241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394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3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2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13"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80" rtl="0" eaLnBrk="1" latinLnBrk="0" hangingPunct="1">
        <a:defRPr sz="2000" kern="1200">
          <a:solidFill>
            <a:schemeClr val="tx1"/>
          </a:solidFill>
          <a:latin typeface="+mn-lt"/>
          <a:ea typeface="+mn-ea"/>
          <a:cs typeface="+mn-cs"/>
        </a:defRPr>
      </a:lvl1pPr>
      <a:lvl2pPr marL="507990" algn="l" defTabSz="1015980" rtl="0" eaLnBrk="1" latinLnBrk="0" hangingPunct="1">
        <a:defRPr sz="2000" kern="1200">
          <a:solidFill>
            <a:schemeClr val="tx1"/>
          </a:solidFill>
          <a:latin typeface="+mn-lt"/>
          <a:ea typeface="+mn-ea"/>
          <a:cs typeface="+mn-cs"/>
        </a:defRPr>
      </a:lvl2pPr>
      <a:lvl3pPr marL="1015980" algn="l" defTabSz="1015980" rtl="0" eaLnBrk="1" latinLnBrk="0" hangingPunct="1">
        <a:defRPr sz="2000" kern="1200">
          <a:solidFill>
            <a:schemeClr val="tx1"/>
          </a:solidFill>
          <a:latin typeface="+mn-lt"/>
          <a:ea typeface="+mn-ea"/>
          <a:cs typeface="+mn-cs"/>
        </a:defRPr>
      </a:lvl3pPr>
      <a:lvl4pPr marL="1523970" algn="l" defTabSz="1015980" rtl="0" eaLnBrk="1" latinLnBrk="0" hangingPunct="1">
        <a:defRPr sz="2000" kern="1200">
          <a:solidFill>
            <a:schemeClr val="tx1"/>
          </a:solidFill>
          <a:latin typeface="+mn-lt"/>
          <a:ea typeface="+mn-ea"/>
          <a:cs typeface="+mn-cs"/>
        </a:defRPr>
      </a:lvl4pPr>
      <a:lvl5pPr marL="2031960" algn="l" defTabSz="1015980" rtl="0" eaLnBrk="1" latinLnBrk="0" hangingPunct="1">
        <a:defRPr sz="2000" kern="1200">
          <a:solidFill>
            <a:schemeClr val="tx1"/>
          </a:solidFill>
          <a:latin typeface="+mn-lt"/>
          <a:ea typeface="+mn-ea"/>
          <a:cs typeface="+mn-cs"/>
        </a:defRPr>
      </a:lvl5pPr>
      <a:lvl6pPr marL="2539950" algn="l" defTabSz="1015980" rtl="0" eaLnBrk="1" latinLnBrk="0" hangingPunct="1">
        <a:defRPr sz="2000" kern="1200">
          <a:solidFill>
            <a:schemeClr val="tx1"/>
          </a:solidFill>
          <a:latin typeface="+mn-lt"/>
          <a:ea typeface="+mn-ea"/>
          <a:cs typeface="+mn-cs"/>
        </a:defRPr>
      </a:lvl6pPr>
      <a:lvl7pPr marL="3047940" algn="l" defTabSz="1015980" rtl="0" eaLnBrk="1" latinLnBrk="0" hangingPunct="1">
        <a:defRPr sz="2000" kern="1200">
          <a:solidFill>
            <a:schemeClr val="tx1"/>
          </a:solidFill>
          <a:latin typeface="+mn-lt"/>
          <a:ea typeface="+mn-ea"/>
          <a:cs typeface="+mn-cs"/>
        </a:defRPr>
      </a:lvl7pPr>
      <a:lvl8pPr marL="3555929" algn="l" defTabSz="1015980" rtl="0" eaLnBrk="1" latinLnBrk="0" hangingPunct="1">
        <a:defRPr sz="2000" kern="1200">
          <a:solidFill>
            <a:schemeClr val="tx1"/>
          </a:solidFill>
          <a:latin typeface="+mn-lt"/>
          <a:ea typeface="+mn-ea"/>
          <a:cs typeface="+mn-cs"/>
        </a:defRPr>
      </a:lvl8pPr>
      <a:lvl9pPr marL="4063918" algn="l" defTabSz="10159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besityresearch.nih.gov/funding/funding.htm"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8000" y="0"/>
            <a:ext cx="9144000" cy="1270000"/>
          </a:xfrm>
        </p:spPr>
        <p:txBody>
          <a:bodyPr/>
          <a:lstStyle/>
          <a:p>
            <a:pPr eaLnBrk="1" hangingPunct="1"/>
            <a:r>
              <a:rPr lang="en-US" sz="4000" b="1" smtClean="0">
                <a:solidFill>
                  <a:srgbClr val="FF0000"/>
                </a:solidFill>
              </a:rPr>
              <a:t>Relevant NIH Funding Opportunities</a:t>
            </a:r>
          </a:p>
        </p:txBody>
      </p:sp>
      <p:sp>
        <p:nvSpPr>
          <p:cNvPr id="19459" name="Content Placeholder 2"/>
          <p:cNvSpPr>
            <a:spLocks noGrp="1"/>
          </p:cNvSpPr>
          <p:nvPr>
            <p:ph idx="1"/>
          </p:nvPr>
        </p:nvSpPr>
        <p:spPr>
          <a:xfrm>
            <a:off x="330200" y="1066800"/>
            <a:ext cx="9626600" cy="5029200"/>
          </a:xfrm>
        </p:spPr>
        <p:txBody>
          <a:bodyPr/>
          <a:lstStyle/>
          <a:p>
            <a:pPr marL="252413" indent="-252413" eaLnBrk="1" hangingPunct="1">
              <a:buClr>
                <a:srgbClr val="FF0000"/>
              </a:buClr>
            </a:pPr>
            <a:r>
              <a:rPr lang="en-US" sz="2400" b="1" smtClean="0"/>
              <a:t>Reducing Health Disparities Among Minority and Underserved Children </a:t>
            </a:r>
          </a:p>
          <a:p>
            <a:pPr marL="252413" indent="-252413" eaLnBrk="1" hangingPunct="1">
              <a:buClr>
                <a:srgbClr val="FF0000"/>
              </a:buClr>
              <a:buFont typeface="Arial" pitchFamily="34" charset="0"/>
              <a:buNone/>
            </a:pPr>
            <a:r>
              <a:rPr lang="en-US" sz="2000" smtClean="0"/>
              <a:t>	(R01: PA-11-104; R21: PA-11-105)</a:t>
            </a:r>
          </a:p>
          <a:p>
            <a:pPr marL="252413" indent="-252413" eaLnBrk="1" hangingPunct="1">
              <a:buClr>
                <a:srgbClr val="FF0000"/>
              </a:buClr>
            </a:pPr>
            <a:endParaRPr lang="en-US" sz="2000" smtClean="0"/>
          </a:p>
          <a:p>
            <a:pPr marL="252413" indent="-252413" eaLnBrk="1" hangingPunct="1">
              <a:buClr>
                <a:srgbClr val="FF0000"/>
              </a:buClr>
            </a:pPr>
            <a:r>
              <a:rPr lang="en-US" sz="2400" b="1" smtClean="0"/>
              <a:t>Behavioral and Social Science Research on Understanding and Reducing Health Disparities</a:t>
            </a:r>
          </a:p>
          <a:p>
            <a:pPr marL="252413" indent="-252413" eaLnBrk="1" hangingPunct="1">
              <a:buClr>
                <a:srgbClr val="FF0000"/>
              </a:buClr>
              <a:buFont typeface="Arial" pitchFamily="34" charset="0"/>
              <a:buNone/>
            </a:pPr>
            <a:r>
              <a:rPr lang="en-US" sz="2000" smtClean="0"/>
              <a:t>	(R01: PAR-10-136; R21: PAR-10-137)</a:t>
            </a:r>
          </a:p>
          <a:p>
            <a:pPr marL="252413" indent="-252413" eaLnBrk="1" hangingPunct="1">
              <a:buClr>
                <a:srgbClr val="FF0000"/>
              </a:buClr>
              <a:buFont typeface="Arial" pitchFamily="34" charset="0"/>
              <a:buNone/>
            </a:pPr>
            <a:endParaRPr lang="en-US" sz="2000" smtClean="0"/>
          </a:p>
          <a:p>
            <a:pPr marL="252413" indent="-252413" eaLnBrk="1" hangingPunct="1">
              <a:buClr>
                <a:srgbClr val="FF0000"/>
              </a:buClr>
            </a:pPr>
            <a:r>
              <a:rPr lang="en-US" sz="2400" b="1" smtClean="0"/>
              <a:t>Obesity Policy Research: Evaluation and Measures </a:t>
            </a:r>
          </a:p>
          <a:p>
            <a:pPr marL="252413" indent="-252413" eaLnBrk="1" hangingPunct="1">
              <a:buClr>
                <a:srgbClr val="FF0000"/>
              </a:buClr>
              <a:buFont typeface="Arial" pitchFamily="34" charset="0"/>
              <a:buNone/>
            </a:pPr>
            <a:r>
              <a:rPr lang="en-US" sz="2000" smtClean="0"/>
              <a:t>	(R01: PA-10-027; R21: PA-10-028; R03: PA-10-029)</a:t>
            </a:r>
          </a:p>
          <a:p>
            <a:pPr marL="252413" indent="-252413" eaLnBrk="1" hangingPunct="1">
              <a:buClr>
                <a:srgbClr val="FF0000"/>
              </a:buClr>
            </a:pPr>
            <a:endParaRPr lang="en-US" sz="2800" smtClean="0"/>
          </a:p>
          <a:p>
            <a:pPr marL="252413" indent="-252413" eaLnBrk="1" hangingPunct="1">
              <a:buClr>
                <a:srgbClr val="FF0000"/>
              </a:buClr>
            </a:pPr>
            <a:r>
              <a:rPr lang="en-US" sz="2400" b="1" smtClean="0"/>
              <a:t>Impact of Health Communication Strategies on Dietary Behaviors </a:t>
            </a:r>
          </a:p>
          <a:p>
            <a:pPr marL="252413" indent="-252413" eaLnBrk="1" hangingPunct="1">
              <a:buClr>
                <a:srgbClr val="FF0000"/>
              </a:buClr>
              <a:buFont typeface="Arial" pitchFamily="34" charset="0"/>
              <a:buNone/>
            </a:pPr>
            <a:r>
              <a:rPr lang="en-US" sz="2000" smtClean="0"/>
              <a:t>	(R01: PA-08-239; R21: PA-08-240 – Expires September 2011)</a:t>
            </a:r>
          </a:p>
        </p:txBody>
      </p:sp>
      <p:sp>
        <p:nvSpPr>
          <p:cNvPr id="19460" name="TextBox 3"/>
          <p:cNvSpPr txBox="1">
            <a:spLocks noChangeArrowheads="1"/>
          </p:cNvSpPr>
          <p:nvPr/>
        </p:nvSpPr>
        <p:spPr bwMode="auto">
          <a:xfrm>
            <a:off x="355600" y="6858000"/>
            <a:ext cx="9372600" cy="584200"/>
          </a:xfrm>
          <a:prstGeom prst="rect">
            <a:avLst/>
          </a:prstGeom>
          <a:noFill/>
          <a:ln w="9525">
            <a:noFill/>
            <a:miter lim="800000"/>
            <a:headEnd/>
            <a:tailEnd/>
          </a:ln>
        </p:spPr>
        <p:txBody>
          <a:bodyPr wrap="square">
            <a:spAutoFit/>
          </a:bodyPr>
          <a:lstStyle/>
          <a:p>
            <a:r>
              <a:rPr lang="en-US">
                <a:hlinkClick r:id="rId3"/>
              </a:rPr>
              <a:t>http://obesityresearch.nih.gov/funding/funding.htm</a:t>
            </a:r>
            <a:endParaRPr lang="en-US"/>
          </a:p>
        </p:txBody>
      </p:sp>
      <p:sp>
        <p:nvSpPr>
          <p:cNvPr id="19461" name="TextBox 4"/>
          <p:cNvSpPr txBox="1">
            <a:spLocks noChangeArrowheads="1"/>
          </p:cNvSpPr>
          <p:nvPr/>
        </p:nvSpPr>
        <p:spPr bwMode="auto">
          <a:xfrm>
            <a:off x="0" y="6350000"/>
            <a:ext cx="10160000" cy="584200"/>
          </a:xfrm>
          <a:prstGeom prst="rect">
            <a:avLst/>
          </a:prstGeom>
          <a:noFill/>
          <a:ln w="9525">
            <a:noFill/>
            <a:miter lim="800000"/>
            <a:headEnd/>
            <a:tailEnd/>
          </a:ln>
        </p:spPr>
        <p:txBody>
          <a:bodyPr>
            <a:spAutoFit/>
          </a:bodyPr>
          <a:lstStyle/>
          <a:p>
            <a:r>
              <a:rPr lang="en-US" b="1">
                <a:solidFill>
                  <a:srgbClr val="2F9900"/>
                </a:solidFill>
              </a:rPr>
              <a:t>For these and other funding opportunities, see: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77800" y="457200"/>
            <a:ext cx="10160000" cy="646113"/>
          </a:xfrm>
          <a:prstGeom prst="rect">
            <a:avLst/>
          </a:prstGeom>
          <a:noFill/>
          <a:ln w="9525">
            <a:noFill/>
            <a:miter lim="800000"/>
            <a:headEnd/>
            <a:tailEnd/>
          </a:ln>
        </p:spPr>
        <p:txBody>
          <a:bodyPr lIns="91439" rIns="91439">
            <a:spAutoFit/>
          </a:bodyPr>
          <a:lstStyle/>
          <a:p>
            <a:r>
              <a:rPr lang="en-US" sz="3600">
                <a:solidFill>
                  <a:srgbClr val="FF0000"/>
                </a:solidFill>
                <a:latin typeface="Arial" pitchFamily="34" charset="0"/>
                <a:cs typeface="Arial" pitchFamily="34" charset="0"/>
                <a:sym typeface="Trajan Pro"/>
              </a:rPr>
              <a:t>Previous Solutions…</a:t>
            </a:r>
            <a:endParaRPr lang="en-US" sz="2800">
              <a:solidFill>
                <a:srgbClr val="FF0000"/>
              </a:solidFill>
              <a:latin typeface="Arial" pitchFamily="34" charset="0"/>
              <a:cs typeface="Arial" pitchFamily="34" charset="0"/>
            </a:endParaRPr>
          </a:p>
        </p:txBody>
      </p:sp>
      <p:pic>
        <p:nvPicPr>
          <p:cNvPr id="9219" name="Picture 3"/>
          <p:cNvPicPr>
            <a:picLocks noChangeAspect="1"/>
          </p:cNvPicPr>
          <p:nvPr/>
        </p:nvPicPr>
        <p:blipFill>
          <a:blip r:embed="rId3" cstate="print"/>
          <a:srcRect/>
          <a:stretch>
            <a:fillRect/>
          </a:stretch>
        </p:blipFill>
        <p:spPr bwMode="auto">
          <a:xfrm>
            <a:off x="279400" y="1143000"/>
            <a:ext cx="3473450" cy="4038600"/>
          </a:xfrm>
          <a:prstGeom prst="rect">
            <a:avLst/>
          </a:prstGeom>
          <a:noFill/>
          <a:ln w="6350">
            <a:solidFill>
              <a:schemeClr val="tx1"/>
            </a:solidFill>
            <a:miter lim="800000"/>
            <a:headEnd/>
            <a:tailEnd/>
          </a:ln>
        </p:spPr>
      </p:pic>
      <p:pic>
        <p:nvPicPr>
          <p:cNvPr id="9220" name="Picture 4"/>
          <p:cNvPicPr>
            <a:picLocks noChangeAspect="1"/>
          </p:cNvPicPr>
          <p:nvPr/>
        </p:nvPicPr>
        <p:blipFill>
          <a:blip r:embed="rId4" cstate="print"/>
          <a:srcRect/>
          <a:stretch>
            <a:fillRect/>
          </a:stretch>
        </p:blipFill>
        <p:spPr bwMode="auto">
          <a:xfrm>
            <a:off x="2260600" y="2819400"/>
            <a:ext cx="3340100" cy="3810000"/>
          </a:xfrm>
          <a:prstGeom prst="rect">
            <a:avLst/>
          </a:prstGeom>
          <a:noFill/>
          <a:ln w="6350">
            <a:solidFill>
              <a:schemeClr val="tx1"/>
            </a:solidFill>
            <a:miter lim="800000"/>
            <a:headEnd/>
            <a:tailEnd/>
          </a:ln>
        </p:spPr>
      </p:pic>
      <p:sp>
        <p:nvSpPr>
          <p:cNvPr id="9221" name="Rectangle 2"/>
          <p:cNvSpPr>
            <a:spLocks noChangeArrowheads="1"/>
          </p:cNvSpPr>
          <p:nvPr/>
        </p:nvSpPr>
        <p:spPr bwMode="auto">
          <a:xfrm>
            <a:off x="5994400" y="1905000"/>
            <a:ext cx="3657600" cy="3540125"/>
          </a:xfrm>
          <a:prstGeom prst="rect">
            <a:avLst/>
          </a:prstGeom>
          <a:noFill/>
          <a:ln w="9525">
            <a:noFill/>
            <a:miter lim="800000"/>
            <a:headEnd/>
            <a:tailEnd/>
          </a:ln>
        </p:spPr>
        <p:txBody>
          <a:bodyPr lIns="91439" rIns="91439">
            <a:spAutoFit/>
          </a:bodyPr>
          <a:lstStyle/>
          <a:p>
            <a:pPr marL="455613" indent="-455613" algn="l">
              <a:buClr>
                <a:srgbClr val="FF0000"/>
              </a:buClr>
              <a:buSzPct val="100000"/>
              <a:buFont typeface="Arial" pitchFamily="34" charset="0"/>
              <a:buChar char="•"/>
            </a:pPr>
            <a:r>
              <a:rPr lang="en-US" sz="2800">
                <a:solidFill>
                  <a:schemeClr val="tx1"/>
                </a:solidFill>
                <a:latin typeface="Arial" pitchFamily="34" charset="0"/>
                <a:cs typeface="Arial" pitchFamily="34" charset="0"/>
              </a:rPr>
              <a:t>Using familiar systems</a:t>
            </a:r>
          </a:p>
          <a:p>
            <a:pPr marL="455613" indent="-455613" algn="l">
              <a:buClr>
                <a:srgbClr val="FF0000"/>
              </a:buClr>
              <a:buSzPct val="100000"/>
              <a:buFont typeface="Arial" pitchFamily="34" charset="0"/>
              <a:buChar char="•"/>
            </a:pPr>
            <a:endParaRPr lang="en-US" sz="2800">
              <a:solidFill>
                <a:schemeClr val="tx1"/>
              </a:solidFill>
              <a:latin typeface="Arial" pitchFamily="34" charset="0"/>
              <a:cs typeface="Arial" pitchFamily="34" charset="0"/>
            </a:endParaRPr>
          </a:p>
          <a:p>
            <a:pPr marL="455613" indent="-455613" algn="l">
              <a:buClr>
                <a:srgbClr val="FF0000"/>
              </a:buClr>
              <a:buSzPct val="100000"/>
              <a:buFont typeface="Arial" pitchFamily="34" charset="0"/>
              <a:buChar char="•"/>
            </a:pPr>
            <a:r>
              <a:rPr lang="en-US" sz="2800">
                <a:solidFill>
                  <a:schemeClr val="tx1"/>
                </a:solidFill>
                <a:latin typeface="Arial" pitchFamily="34" charset="0"/>
                <a:cs typeface="Arial" pitchFamily="34" charset="0"/>
              </a:rPr>
              <a:t>Asking colleagues’ advice</a:t>
            </a:r>
          </a:p>
          <a:p>
            <a:pPr marL="455613" indent="-455613" algn="l">
              <a:buClr>
                <a:srgbClr val="FF0000"/>
              </a:buClr>
              <a:buSzPct val="100000"/>
              <a:buFont typeface="Arial" pitchFamily="34" charset="0"/>
              <a:buChar char="•"/>
            </a:pPr>
            <a:endParaRPr lang="en-US" sz="2800">
              <a:solidFill>
                <a:schemeClr val="tx1"/>
              </a:solidFill>
              <a:latin typeface="Arial" pitchFamily="34" charset="0"/>
              <a:cs typeface="Arial" pitchFamily="34" charset="0"/>
            </a:endParaRPr>
          </a:p>
          <a:p>
            <a:pPr marL="455613" indent="-455613" algn="l">
              <a:buClr>
                <a:srgbClr val="FF0000"/>
              </a:buClr>
              <a:buSzPct val="100000"/>
              <a:buFont typeface="Arial" pitchFamily="34" charset="0"/>
              <a:buChar char="•"/>
            </a:pPr>
            <a:r>
              <a:rPr lang="en-US" sz="2800">
                <a:solidFill>
                  <a:schemeClr val="tx1"/>
                </a:solidFill>
                <a:latin typeface="Arial" pitchFamily="34" charset="0"/>
                <a:cs typeface="Arial" pitchFamily="34" charset="0"/>
              </a:rPr>
              <a:t>Internet search engines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685800"/>
            <a:ext cx="10160000" cy="646113"/>
          </a:xfrm>
          <a:prstGeom prst="rect">
            <a:avLst/>
          </a:prstGeom>
          <a:noFill/>
          <a:ln w="9525">
            <a:noFill/>
            <a:miter lim="800000"/>
            <a:headEnd/>
            <a:tailEnd/>
          </a:ln>
        </p:spPr>
        <p:txBody>
          <a:bodyPr lIns="91439" rIns="91439">
            <a:spAutoFit/>
          </a:bodyPr>
          <a:lstStyle/>
          <a:p>
            <a:r>
              <a:rPr lang="en-US" sz="3600">
                <a:solidFill>
                  <a:srgbClr val="FF0000"/>
                </a:solidFill>
                <a:latin typeface="Arial" pitchFamily="34" charset="0"/>
                <a:cs typeface="Arial" pitchFamily="34" charset="0"/>
                <a:sym typeface="Trajan Pro"/>
              </a:rPr>
              <a:t>Catalogue Overview</a:t>
            </a:r>
            <a:endParaRPr lang="en-US" sz="2800">
              <a:solidFill>
                <a:srgbClr val="FF0000"/>
              </a:solidFill>
              <a:latin typeface="Arial" pitchFamily="34" charset="0"/>
              <a:cs typeface="Arial" pitchFamily="34" charset="0"/>
            </a:endParaRPr>
          </a:p>
        </p:txBody>
      </p:sp>
      <p:sp>
        <p:nvSpPr>
          <p:cNvPr id="29699" name="Rectangle 2"/>
          <p:cNvSpPr>
            <a:spLocks noChangeArrowheads="1"/>
          </p:cNvSpPr>
          <p:nvPr/>
        </p:nvSpPr>
        <p:spPr bwMode="auto">
          <a:xfrm>
            <a:off x="373063" y="1611313"/>
            <a:ext cx="6992937" cy="5140325"/>
          </a:xfrm>
          <a:prstGeom prst="rect">
            <a:avLst/>
          </a:prstGeom>
          <a:noFill/>
          <a:ln w="9525">
            <a:noFill/>
            <a:miter lim="800000"/>
            <a:headEnd/>
            <a:tailEnd/>
          </a:ln>
        </p:spPr>
        <p:txBody>
          <a:bodyPr lIns="91439" rIns="91439">
            <a:spAutoFit/>
          </a:bodyPr>
          <a:lstStyle/>
          <a:p>
            <a:pPr marL="455613" indent="-455613" algn="l">
              <a:buClr>
                <a:srgbClr val="FF0000"/>
              </a:buClr>
              <a:buSzPct val="100000"/>
              <a:buFont typeface="Arial" pitchFamily="34" charset="0"/>
              <a:buChar char="•"/>
            </a:pPr>
            <a:r>
              <a:rPr lang="en-US" sz="2200">
                <a:solidFill>
                  <a:srgbClr val="2F9900"/>
                </a:solidFill>
                <a:latin typeface="Arial" pitchFamily="34" charset="0"/>
                <a:cs typeface="Arial" pitchFamily="34" charset="0"/>
              </a:rPr>
              <a:t>First-ever online directory </a:t>
            </a:r>
            <a:r>
              <a:rPr lang="en-US" sz="2200">
                <a:solidFill>
                  <a:schemeClr val="tx1"/>
                </a:solidFill>
                <a:latin typeface="Arial" pitchFamily="34" charset="0"/>
                <a:cs typeface="Arial" pitchFamily="34" charset="0"/>
              </a:rPr>
              <a:t>of obesity-related data resources</a:t>
            </a:r>
          </a:p>
          <a:p>
            <a:pPr marL="455613" indent="-455613" algn="l">
              <a:buClr>
                <a:srgbClr val="FF0000"/>
              </a:buClr>
              <a:buSzPct val="100000"/>
              <a:buFont typeface="Arial" pitchFamily="34" charset="0"/>
              <a:buChar char="•"/>
            </a:pPr>
            <a:endParaRPr lang="en-US" sz="2200">
              <a:solidFill>
                <a:schemeClr val="tx1"/>
              </a:solidFill>
              <a:latin typeface="Arial" pitchFamily="34" charset="0"/>
              <a:cs typeface="Arial" pitchFamily="34" charset="0"/>
            </a:endParaRPr>
          </a:p>
          <a:p>
            <a:pPr marL="455613" indent="-455613" algn="l">
              <a:buClr>
                <a:srgbClr val="FF0000"/>
              </a:buClr>
              <a:buSzPct val="100000"/>
              <a:buFont typeface="Arial" pitchFamily="34" charset="0"/>
              <a:buChar char="•"/>
            </a:pPr>
            <a:r>
              <a:rPr lang="en-US" sz="2200">
                <a:solidFill>
                  <a:srgbClr val="2F9900"/>
                </a:solidFill>
                <a:latin typeface="Arial" pitchFamily="34" charset="0"/>
                <a:cs typeface="Arial" pitchFamily="34" charset="0"/>
              </a:rPr>
              <a:t>One-stop access </a:t>
            </a:r>
            <a:r>
              <a:rPr lang="en-US" sz="2200">
                <a:solidFill>
                  <a:schemeClr val="tx1"/>
                </a:solidFill>
                <a:latin typeface="Arial" pitchFamily="34" charset="0"/>
                <a:cs typeface="Arial" pitchFamily="34" charset="0"/>
              </a:rPr>
              <a:t>to data related to environmental and policy factors, as well as health behaviors, outcomes and determinants of obesity</a:t>
            </a:r>
          </a:p>
          <a:p>
            <a:pPr marL="455613" indent="-455613" algn="l">
              <a:buClr>
                <a:srgbClr val="FF0000"/>
              </a:buClr>
              <a:buSzPct val="100000"/>
              <a:buFont typeface="Arial" pitchFamily="34" charset="0"/>
              <a:buChar char="•"/>
            </a:pPr>
            <a:endParaRPr lang="en-US" sz="2200">
              <a:solidFill>
                <a:schemeClr val="tx1"/>
              </a:solidFill>
              <a:latin typeface="Arial" pitchFamily="34" charset="0"/>
              <a:cs typeface="Arial" pitchFamily="34" charset="0"/>
            </a:endParaRPr>
          </a:p>
          <a:p>
            <a:pPr marL="455613" indent="-455613" algn="l">
              <a:buClr>
                <a:srgbClr val="FF0000"/>
              </a:buClr>
              <a:buSzPct val="100000"/>
              <a:buFont typeface="Arial" pitchFamily="34" charset="0"/>
              <a:buChar char="•"/>
            </a:pPr>
            <a:r>
              <a:rPr lang="en-US" sz="2200">
                <a:solidFill>
                  <a:schemeClr val="tx1"/>
                </a:solidFill>
                <a:latin typeface="Arial" pitchFamily="34" charset="0"/>
                <a:cs typeface="Arial" pitchFamily="34" charset="0"/>
              </a:rPr>
              <a:t>Includes </a:t>
            </a:r>
            <a:r>
              <a:rPr lang="en-US" sz="2200">
                <a:solidFill>
                  <a:srgbClr val="2F9900"/>
                </a:solidFill>
                <a:latin typeface="Arial" pitchFamily="34" charset="0"/>
                <a:cs typeface="Arial" pitchFamily="34" charset="0"/>
              </a:rPr>
              <a:t>over 75 systems </a:t>
            </a:r>
          </a:p>
          <a:p>
            <a:pPr marL="455613" indent="-455613" algn="l">
              <a:buClr>
                <a:srgbClr val="FF0000"/>
              </a:buClr>
              <a:buSzPct val="100000"/>
              <a:buFont typeface="Arial" pitchFamily="34" charset="0"/>
              <a:buChar char="•"/>
            </a:pPr>
            <a:endParaRPr lang="en-US" sz="2200">
              <a:latin typeface="Arial" pitchFamily="34" charset="0"/>
              <a:cs typeface="Arial" pitchFamily="34" charset="0"/>
            </a:endParaRPr>
          </a:p>
          <a:p>
            <a:pPr marL="455613" indent="-455613" algn="l">
              <a:buClr>
                <a:srgbClr val="FF0000"/>
              </a:buClr>
              <a:buSzPct val="100000"/>
              <a:buFont typeface="Arial" pitchFamily="34" charset="0"/>
              <a:buChar char="•"/>
            </a:pPr>
            <a:r>
              <a:rPr lang="en-US" sz="2200">
                <a:latin typeface="Arial" pitchFamily="34" charset="0"/>
                <a:cs typeface="Arial" pitchFamily="34" charset="0"/>
              </a:rPr>
              <a:t>Provides information on </a:t>
            </a:r>
            <a:r>
              <a:rPr lang="en-US" sz="2200">
                <a:solidFill>
                  <a:srgbClr val="2F9900"/>
                </a:solidFill>
                <a:latin typeface="Arial" pitchFamily="34" charset="0"/>
                <a:cs typeface="Arial" pitchFamily="34" charset="0"/>
              </a:rPr>
              <a:t>national, state and local data resources</a:t>
            </a:r>
          </a:p>
          <a:p>
            <a:pPr marL="455613" indent="-455613" algn="l">
              <a:buClr>
                <a:srgbClr val="FF0000"/>
              </a:buClr>
              <a:buSzPct val="100000"/>
              <a:buFont typeface="Arial" pitchFamily="34" charset="0"/>
              <a:buChar char="•"/>
            </a:pPr>
            <a:endParaRPr lang="en-US" sz="2200">
              <a:latin typeface="Arial" pitchFamily="34" charset="0"/>
              <a:cs typeface="Arial" pitchFamily="34" charset="0"/>
            </a:endParaRPr>
          </a:p>
          <a:p>
            <a:pPr marL="455613" indent="-455613" algn="l">
              <a:buClr>
                <a:srgbClr val="FF0000"/>
              </a:buClr>
              <a:buSzPct val="100000"/>
              <a:buFont typeface="Arial" pitchFamily="34" charset="0"/>
              <a:buChar char="•"/>
            </a:pPr>
            <a:r>
              <a:rPr lang="en-US" sz="2200">
                <a:latin typeface="Arial" pitchFamily="34" charset="0"/>
                <a:cs typeface="Arial" pitchFamily="34" charset="0"/>
              </a:rPr>
              <a:t>Encourages </a:t>
            </a:r>
            <a:r>
              <a:rPr lang="en-US" sz="2200">
                <a:solidFill>
                  <a:srgbClr val="2F9900"/>
                </a:solidFill>
                <a:latin typeface="Arial" pitchFamily="34" charset="0"/>
                <a:cs typeface="Arial" pitchFamily="34" charset="0"/>
              </a:rPr>
              <a:t>data-linkage</a:t>
            </a:r>
            <a:r>
              <a:rPr lang="en-US" sz="2200">
                <a:latin typeface="Arial" pitchFamily="34" charset="0"/>
                <a:cs typeface="Arial" pitchFamily="34" charset="0"/>
              </a:rPr>
              <a:t> across multiple levels</a:t>
            </a:r>
          </a:p>
          <a:p>
            <a:pPr marL="455613" indent="-455613" algn="l">
              <a:buClr>
                <a:srgbClr val="FF0000"/>
              </a:buClr>
              <a:buSzPct val="100000"/>
              <a:buFont typeface="Arial" pitchFamily="34" charset="0"/>
              <a:buChar char="•"/>
            </a:pPr>
            <a:endParaRPr lang="en-US" sz="2200">
              <a:latin typeface="Arial" pitchFamily="34" charset="0"/>
              <a:cs typeface="Arial" pitchFamily="34" charset="0"/>
            </a:endParaRPr>
          </a:p>
          <a:p>
            <a:pPr marL="455613" indent="-455613" algn="l">
              <a:buClr>
                <a:srgbClr val="FF0000"/>
              </a:buClr>
              <a:buSzPct val="100000"/>
              <a:buFont typeface="Arial" pitchFamily="34" charset="0"/>
              <a:buChar char="•"/>
            </a:pPr>
            <a:r>
              <a:rPr lang="en-US" sz="2200">
                <a:latin typeface="Arial" pitchFamily="34" charset="0"/>
                <a:cs typeface="Arial" pitchFamily="34" charset="0"/>
              </a:rPr>
              <a:t>Launched </a:t>
            </a:r>
            <a:r>
              <a:rPr lang="en-US" sz="2200">
                <a:solidFill>
                  <a:srgbClr val="2F9900"/>
                </a:solidFill>
                <a:latin typeface="Arial" pitchFamily="34" charset="0"/>
                <a:cs typeface="Arial" pitchFamily="34" charset="0"/>
              </a:rPr>
              <a:t>February, 2011</a:t>
            </a:r>
          </a:p>
        </p:txBody>
      </p:sp>
      <p:pic>
        <p:nvPicPr>
          <p:cNvPr id="29700" name="Picture 4"/>
          <p:cNvPicPr>
            <a:picLocks noChangeAspect="1"/>
          </p:cNvPicPr>
          <p:nvPr/>
        </p:nvPicPr>
        <p:blipFill>
          <a:blip r:embed="rId3" cstate="print"/>
          <a:srcRect/>
          <a:stretch>
            <a:fillRect/>
          </a:stretch>
        </p:blipFill>
        <p:spPr bwMode="auto">
          <a:xfrm>
            <a:off x="7551738" y="1752600"/>
            <a:ext cx="2100262" cy="4814888"/>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4800" y="1684338"/>
            <a:ext cx="7010400" cy="5638800"/>
          </a:xfrm>
          <a:prstGeom prst="ellipse">
            <a:avLst/>
          </a:prstGeom>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dirty="0"/>
          </a:p>
        </p:txBody>
      </p:sp>
      <p:sp>
        <p:nvSpPr>
          <p:cNvPr id="30723" name="Rectangle 2"/>
          <p:cNvSpPr>
            <a:spLocks noChangeArrowheads="1"/>
          </p:cNvSpPr>
          <p:nvPr/>
        </p:nvSpPr>
        <p:spPr bwMode="auto">
          <a:xfrm>
            <a:off x="50800" y="584200"/>
            <a:ext cx="10160000" cy="1016000"/>
          </a:xfrm>
          <a:prstGeom prst="rect">
            <a:avLst/>
          </a:prstGeom>
          <a:noFill/>
          <a:ln w="9525">
            <a:noFill/>
            <a:miter lim="800000"/>
            <a:headEnd/>
            <a:tailEnd/>
          </a:ln>
        </p:spPr>
        <p:txBody>
          <a:bodyPr lIns="91439" rIns="91439">
            <a:spAutoFit/>
          </a:bodyPr>
          <a:lstStyle/>
          <a:p>
            <a:r>
              <a:rPr lang="en-US">
                <a:solidFill>
                  <a:srgbClr val="FF0000"/>
                </a:solidFill>
                <a:latin typeface="Arial" pitchFamily="34" charset="0"/>
                <a:cs typeface="Arial" pitchFamily="34" charset="0"/>
                <a:sym typeface="Trajan Pro"/>
              </a:rPr>
              <a:t>Catalogue Breadth of Resources</a:t>
            </a:r>
          </a:p>
          <a:p>
            <a:r>
              <a:rPr lang="en-US" sz="2800">
                <a:solidFill>
                  <a:srgbClr val="FF0000"/>
                </a:solidFill>
                <a:latin typeface="Arial" pitchFamily="34" charset="0"/>
                <a:cs typeface="Arial" pitchFamily="34" charset="0"/>
                <a:sym typeface="Trajan Pro"/>
              </a:rPr>
              <a:t>Examples</a:t>
            </a:r>
          </a:p>
        </p:txBody>
      </p:sp>
      <p:sp>
        <p:nvSpPr>
          <p:cNvPr id="4" name="Oval 3"/>
          <p:cNvSpPr/>
          <p:nvPr/>
        </p:nvSpPr>
        <p:spPr>
          <a:xfrm>
            <a:off x="2413000" y="2446338"/>
            <a:ext cx="5410200" cy="4114800"/>
          </a:xfrm>
          <a:prstGeom prst="ellipse">
            <a:avLst/>
          </a:prstGeom>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5" name="Oval 4"/>
          <p:cNvSpPr/>
          <p:nvPr/>
        </p:nvSpPr>
        <p:spPr>
          <a:xfrm>
            <a:off x="3175000" y="3208338"/>
            <a:ext cx="3886200" cy="2743200"/>
          </a:xfrm>
          <a:prstGeom prst="ellipse">
            <a:avLst/>
          </a:prstGeom>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dirty="0"/>
          </a:p>
        </p:txBody>
      </p:sp>
      <p:sp>
        <p:nvSpPr>
          <p:cNvPr id="6" name="Oval 5"/>
          <p:cNvSpPr/>
          <p:nvPr/>
        </p:nvSpPr>
        <p:spPr>
          <a:xfrm>
            <a:off x="4089400" y="3817938"/>
            <a:ext cx="1981200" cy="1295400"/>
          </a:xfrm>
          <a:prstGeom prst="ellipse">
            <a:avLst/>
          </a:prstGeom>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r>
              <a:rPr lang="en-US" sz="2000" b="1" dirty="0">
                <a:solidFill>
                  <a:schemeClr val="bg1"/>
                </a:solidFill>
              </a:rPr>
              <a:t>Individual</a:t>
            </a:r>
          </a:p>
        </p:txBody>
      </p:sp>
      <p:sp>
        <p:nvSpPr>
          <p:cNvPr id="7" name="TextBox 6"/>
          <p:cNvSpPr txBox="1"/>
          <p:nvPr/>
        </p:nvSpPr>
        <p:spPr>
          <a:xfrm>
            <a:off x="3911600" y="2751138"/>
            <a:ext cx="2646363" cy="400050"/>
          </a:xfrm>
          <a:prstGeom prst="rect">
            <a:avLst/>
          </a:prstGeom>
          <a:noFill/>
        </p:spPr>
        <p:txBody>
          <a:bodyPr wrap="none" lIns="91439" rIns="91439">
            <a:spAutoFit/>
          </a:bodyPr>
          <a:lstStyle/>
          <a:p>
            <a:pPr>
              <a:defRPr/>
            </a:pPr>
            <a:r>
              <a:rPr lang="en-US" sz="2000" b="1" dirty="0">
                <a:solidFill>
                  <a:schemeClr val="bg1"/>
                </a:solidFill>
                <a:latin typeface="+mn-lt"/>
              </a:rPr>
              <a:t>School and Community</a:t>
            </a:r>
          </a:p>
        </p:txBody>
      </p:sp>
      <p:sp>
        <p:nvSpPr>
          <p:cNvPr id="8" name="TextBox 7"/>
          <p:cNvSpPr txBox="1"/>
          <p:nvPr/>
        </p:nvSpPr>
        <p:spPr>
          <a:xfrm>
            <a:off x="4427538" y="3360738"/>
            <a:ext cx="1330325" cy="400050"/>
          </a:xfrm>
          <a:prstGeom prst="rect">
            <a:avLst/>
          </a:prstGeom>
          <a:noFill/>
        </p:spPr>
        <p:txBody>
          <a:bodyPr wrap="none" lIns="91439" rIns="91439">
            <a:spAutoFit/>
          </a:bodyPr>
          <a:lstStyle/>
          <a:p>
            <a:pPr>
              <a:defRPr/>
            </a:pPr>
            <a:r>
              <a:rPr lang="en-US" sz="2000" b="1" dirty="0">
                <a:solidFill>
                  <a:schemeClr val="bg1"/>
                </a:solidFill>
                <a:latin typeface="+mn-lt"/>
              </a:rPr>
              <a:t>Household</a:t>
            </a:r>
          </a:p>
        </p:txBody>
      </p:sp>
      <p:sp>
        <p:nvSpPr>
          <p:cNvPr id="9" name="TextBox 8"/>
          <p:cNvSpPr txBox="1"/>
          <p:nvPr/>
        </p:nvSpPr>
        <p:spPr>
          <a:xfrm>
            <a:off x="4313238" y="1912938"/>
            <a:ext cx="1603375" cy="400050"/>
          </a:xfrm>
          <a:prstGeom prst="rect">
            <a:avLst/>
          </a:prstGeom>
          <a:noFill/>
        </p:spPr>
        <p:txBody>
          <a:bodyPr wrap="none" lIns="91439" rIns="91439">
            <a:spAutoFit/>
          </a:bodyPr>
          <a:lstStyle/>
          <a:p>
            <a:pPr>
              <a:defRPr/>
            </a:pPr>
            <a:r>
              <a:rPr lang="en-US" sz="2000" b="1" dirty="0">
                <a:solidFill>
                  <a:schemeClr val="bg1"/>
                </a:solidFill>
                <a:latin typeface="+mn-lt"/>
              </a:rPr>
              <a:t>Macro/Policy</a:t>
            </a:r>
          </a:p>
        </p:txBody>
      </p:sp>
      <p:sp>
        <p:nvSpPr>
          <p:cNvPr id="10" name="TextBox 9"/>
          <p:cNvSpPr txBox="1"/>
          <p:nvPr/>
        </p:nvSpPr>
        <p:spPr>
          <a:xfrm>
            <a:off x="1422400" y="5418138"/>
            <a:ext cx="1808163" cy="584200"/>
          </a:xfrm>
          <a:prstGeom prst="rect">
            <a:avLst/>
          </a:prstGeom>
          <a:noFill/>
        </p:spPr>
        <p:txBody>
          <a:bodyPr lIns="91439" rIns="91439">
            <a:spAutoFit/>
          </a:bodyPr>
          <a:lstStyle/>
          <a:p>
            <a:pPr>
              <a:defRPr/>
            </a:pPr>
            <a:r>
              <a:rPr lang="en-US" sz="1600" dirty="0">
                <a:solidFill>
                  <a:schemeClr val="tx1"/>
                </a:solidFill>
                <a:latin typeface="+mn-lt"/>
              </a:rPr>
              <a:t>Agricultural production</a:t>
            </a:r>
          </a:p>
        </p:txBody>
      </p:sp>
      <p:sp>
        <p:nvSpPr>
          <p:cNvPr id="11" name="TextBox 10"/>
          <p:cNvSpPr txBox="1"/>
          <p:nvPr/>
        </p:nvSpPr>
        <p:spPr>
          <a:xfrm>
            <a:off x="1955800" y="2438400"/>
            <a:ext cx="1905000" cy="830263"/>
          </a:xfrm>
          <a:prstGeom prst="rect">
            <a:avLst/>
          </a:prstGeom>
          <a:noFill/>
        </p:spPr>
        <p:txBody>
          <a:bodyPr lIns="91439" rIns="91439">
            <a:spAutoFit/>
          </a:bodyPr>
          <a:lstStyle/>
          <a:p>
            <a:pPr>
              <a:defRPr/>
            </a:pPr>
            <a:r>
              <a:rPr lang="en-US" sz="1600" dirty="0">
                <a:solidFill>
                  <a:schemeClr val="tx1"/>
                </a:solidFill>
                <a:latin typeface="+mn-lt"/>
              </a:rPr>
              <a:t>Price Data on Groceries, Transportation</a:t>
            </a:r>
          </a:p>
        </p:txBody>
      </p:sp>
      <p:sp>
        <p:nvSpPr>
          <p:cNvPr id="12" name="TextBox 11"/>
          <p:cNvSpPr txBox="1"/>
          <p:nvPr/>
        </p:nvSpPr>
        <p:spPr>
          <a:xfrm>
            <a:off x="5689600" y="5570538"/>
            <a:ext cx="1381125" cy="838200"/>
          </a:xfrm>
          <a:prstGeom prst="rect">
            <a:avLst/>
          </a:prstGeom>
          <a:noFill/>
        </p:spPr>
        <p:txBody>
          <a:bodyPr lIns="91439" rIns="91439">
            <a:spAutoFit/>
          </a:bodyPr>
          <a:lstStyle/>
          <a:p>
            <a:pPr>
              <a:defRPr/>
            </a:pPr>
            <a:r>
              <a:rPr lang="en-US" sz="1600" dirty="0">
                <a:solidFill>
                  <a:schemeClr val="tx1"/>
                </a:solidFill>
                <a:latin typeface="+mn-lt"/>
              </a:rPr>
              <a:t>School Wellness Policies</a:t>
            </a:r>
          </a:p>
        </p:txBody>
      </p:sp>
      <p:sp>
        <p:nvSpPr>
          <p:cNvPr id="13" name="TextBox 12"/>
          <p:cNvSpPr txBox="1"/>
          <p:nvPr/>
        </p:nvSpPr>
        <p:spPr>
          <a:xfrm>
            <a:off x="4394200" y="6561138"/>
            <a:ext cx="1381125" cy="830262"/>
          </a:xfrm>
          <a:prstGeom prst="rect">
            <a:avLst/>
          </a:prstGeom>
          <a:noFill/>
        </p:spPr>
        <p:txBody>
          <a:bodyPr lIns="91439" rIns="91439">
            <a:spAutoFit/>
          </a:bodyPr>
          <a:lstStyle/>
          <a:p>
            <a:pPr>
              <a:defRPr/>
            </a:pPr>
            <a:r>
              <a:rPr lang="en-US" sz="1600" dirty="0">
                <a:solidFill>
                  <a:schemeClr val="tx1"/>
                </a:solidFill>
                <a:latin typeface="+mn-lt"/>
              </a:rPr>
              <a:t>State Snack and Soda Tax Policies</a:t>
            </a:r>
          </a:p>
        </p:txBody>
      </p:sp>
      <p:sp>
        <p:nvSpPr>
          <p:cNvPr id="14" name="TextBox 13"/>
          <p:cNvSpPr txBox="1"/>
          <p:nvPr/>
        </p:nvSpPr>
        <p:spPr>
          <a:xfrm>
            <a:off x="6985000" y="5189538"/>
            <a:ext cx="1981200" cy="830262"/>
          </a:xfrm>
          <a:prstGeom prst="rect">
            <a:avLst/>
          </a:prstGeom>
          <a:noFill/>
        </p:spPr>
        <p:txBody>
          <a:bodyPr lIns="91439" rIns="91439">
            <a:spAutoFit/>
          </a:bodyPr>
          <a:lstStyle/>
          <a:p>
            <a:pPr>
              <a:defRPr/>
            </a:pPr>
            <a:r>
              <a:rPr lang="en-US" sz="1600" dirty="0">
                <a:solidFill>
                  <a:schemeClr val="tx1"/>
                </a:solidFill>
                <a:latin typeface="+mn-lt"/>
              </a:rPr>
              <a:t>Federal Nutrition Assistance Program Participation</a:t>
            </a:r>
          </a:p>
        </p:txBody>
      </p:sp>
      <p:sp>
        <p:nvSpPr>
          <p:cNvPr id="15" name="TextBox 14"/>
          <p:cNvSpPr txBox="1"/>
          <p:nvPr/>
        </p:nvSpPr>
        <p:spPr>
          <a:xfrm>
            <a:off x="2174875" y="3810000"/>
            <a:ext cx="1381125" cy="830263"/>
          </a:xfrm>
          <a:prstGeom prst="rect">
            <a:avLst/>
          </a:prstGeom>
          <a:noFill/>
        </p:spPr>
        <p:txBody>
          <a:bodyPr lIns="91439" rIns="91439">
            <a:spAutoFit/>
          </a:bodyPr>
          <a:lstStyle/>
          <a:p>
            <a:pPr>
              <a:defRPr/>
            </a:pPr>
            <a:r>
              <a:rPr lang="en-US" sz="1600" dirty="0">
                <a:solidFill>
                  <a:schemeClr val="tx1"/>
                </a:solidFill>
                <a:latin typeface="+mn-lt"/>
              </a:rPr>
              <a:t>Community Crime Statistics</a:t>
            </a:r>
          </a:p>
        </p:txBody>
      </p:sp>
      <p:sp>
        <p:nvSpPr>
          <p:cNvPr id="16" name="TextBox 15"/>
          <p:cNvSpPr txBox="1"/>
          <p:nvPr/>
        </p:nvSpPr>
        <p:spPr>
          <a:xfrm>
            <a:off x="3165475" y="4826000"/>
            <a:ext cx="1381125" cy="584200"/>
          </a:xfrm>
          <a:prstGeom prst="rect">
            <a:avLst/>
          </a:prstGeom>
          <a:noFill/>
        </p:spPr>
        <p:txBody>
          <a:bodyPr lIns="91439" rIns="91439">
            <a:spAutoFit/>
          </a:bodyPr>
          <a:lstStyle/>
          <a:p>
            <a:pPr>
              <a:defRPr/>
            </a:pPr>
            <a:r>
              <a:rPr lang="en-US" sz="1600" dirty="0">
                <a:solidFill>
                  <a:schemeClr val="tx1"/>
                </a:solidFill>
                <a:latin typeface="+mn-lt"/>
              </a:rPr>
              <a:t>Household Travel</a:t>
            </a:r>
          </a:p>
        </p:txBody>
      </p:sp>
      <p:sp>
        <p:nvSpPr>
          <p:cNvPr id="17" name="TextBox 16"/>
          <p:cNvSpPr txBox="1"/>
          <p:nvPr/>
        </p:nvSpPr>
        <p:spPr>
          <a:xfrm>
            <a:off x="4622800" y="3970338"/>
            <a:ext cx="914400" cy="338137"/>
          </a:xfrm>
          <a:prstGeom prst="rect">
            <a:avLst/>
          </a:prstGeom>
          <a:noFill/>
        </p:spPr>
        <p:txBody>
          <a:bodyPr lIns="91439" rIns="91439">
            <a:spAutoFit/>
          </a:bodyPr>
          <a:lstStyle/>
          <a:p>
            <a:pPr>
              <a:defRPr/>
            </a:pPr>
            <a:r>
              <a:rPr lang="en-US" sz="1600" dirty="0">
                <a:solidFill>
                  <a:schemeClr val="tx1"/>
                </a:solidFill>
                <a:latin typeface="+mn-lt"/>
              </a:rPr>
              <a:t>Diet</a:t>
            </a:r>
          </a:p>
        </p:txBody>
      </p:sp>
      <p:sp>
        <p:nvSpPr>
          <p:cNvPr id="18" name="TextBox 17"/>
          <p:cNvSpPr txBox="1"/>
          <p:nvPr/>
        </p:nvSpPr>
        <p:spPr>
          <a:xfrm>
            <a:off x="4699000" y="4605338"/>
            <a:ext cx="914400" cy="584200"/>
          </a:xfrm>
          <a:prstGeom prst="rect">
            <a:avLst/>
          </a:prstGeom>
          <a:noFill/>
        </p:spPr>
        <p:txBody>
          <a:bodyPr lIns="91439" rIns="91439">
            <a:spAutoFit/>
          </a:bodyPr>
          <a:lstStyle/>
          <a:p>
            <a:pPr>
              <a:defRPr/>
            </a:pPr>
            <a:r>
              <a:rPr lang="en-US" sz="1600" dirty="0">
                <a:solidFill>
                  <a:schemeClr val="tx1"/>
                </a:solidFill>
                <a:latin typeface="+mn-lt"/>
              </a:rPr>
              <a:t>Physical Activity</a:t>
            </a:r>
          </a:p>
        </p:txBody>
      </p:sp>
      <p:sp>
        <p:nvSpPr>
          <p:cNvPr id="19" name="TextBox 18"/>
          <p:cNvSpPr txBox="1"/>
          <p:nvPr/>
        </p:nvSpPr>
        <p:spPr>
          <a:xfrm>
            <a:off x="6832600" y="2674938"/>
            <a:ext cx="1381125" cy="584200"/>
          </a:xfrm>
          <a:prstGeom prst="rect">
            <a:avLst/>
          </a:prstGeom>
          <a:noFill/>
        </p:spPr>
        <p:txBody>
          <a:bodyPr lIns="91439" rIns="91439">
            <a:spAutoFit/>
          </a:bodyPr>
          <a:lstStyle/>
          <a:p>
            <a:pPr>
              <a:defRPr/>
            </a:pPr>
            <a:r>
              <a:rPr lang="en-US" sz="1600" dirty="0">
                <a:solidFill>
                  <a:schemeClr val="tx1"/>
                </a:solidFill>
                <a:latin typeface="+mn-lt"/>
              </a:rPr>
              <a:t>Medical Expenditure</a:t>
            </a:r>
          </a:p>
        </p:txBody>
      </p:sp>
      <p:sp>
        <p:nvSpPr>
          <p:cNvPr id="20" name="TextBox 19"/>
          <p:cNvSpPr txBox="1"/>
          <p:nvPr/>
        </p:nvSpPr>
        <p:spPr>
          <a:xfrm>
            <a:off x="6670675" y="3589338"/>
            <a:ext cx="1381125" cy="830262"/>
          </a:xfrm>
          <a:prstGeom prst="rect">
            <a:avLst/>
          </a:prstGeom>
          <a:noFill/>
        </p:spPr>
        <p:txBody>
          <a:bodyPr lIns="91439" rIns="91439">
            <a:spAutoFit/>
          </a:bodyPr>
          <a:lstStyle/>
          <a:p>
            <a:pPr>
              <a:defRPr/>
            </a:pPr>
            <a:r>
              <a:rPr lang="en-US" sz="1600" dirty="0">
                <a:solidFill>
                  <a:schemeClr val="tx1"/>
                </a:solidFill>
                <a:latin typeface="+mn-lt"/>
              </a:rPr>
              <a:t>School Nutrition, Activity</a:t>
            </a:r>
          </a:p>
        </p:txBody>
      </p:sp>
      <p:sp>
        <p:nvSpPr>
          <p:cNvPr id="21" name="TextBox 20"/>
          <p:cNvSpPr txBox="1"/>
          <p:nvPr/>
        </p:nvSpPr>
        <p:spPr>
          <a:xfrm>
            <a:off x="3403600" y="5791200"/>
            <a:ext cx="1381125" cy="584200"/>
          </a:xfrm>
          <a:prstGeom prst="rect">
            <a:avLst/>
          </a:prstGeom>
          <a:noFill/>
        </p:spPr>
        <p:txBody>
          <a:bodyPr lIns="91439" rIns="91439">
            <a:spAutoFit/>
          </a:bodyPr>
          <a:lstStyle/>
          <a:p>
            <a:pPr>
              <a:defRPr/>
            </a:pPr>
            <a:r>
              <a:rPr lang="en-US" sz="1600" dirty="0">
                <a:solidFill>
                  <a:schemeClr val="tx1"/>
                </a:solidFill>
                <a:latin typeface="+mn-lt"/>
              </a:rPr>
              <a:t>Traffic Fatalities</a:t>
            </a:r>
          </a:p>
        </p:txBody>
      </p:sp>
      <p:sp>
        <p:nvSpPr>
          <p:cNvPr id="22" name="TextBox 21"/>
          <p:cNvSpPr txBox="1"/>
          <p:nvPr/>
        </p:nvSpPr>
        <p:spPr>
          <a:xfrm>
            <a:off x="5842000" y="4283075"/>
            <a:ext cx="1381125" cy="830263"/>
          </a:xfrm>
          <a:prstGeom prst="rect">
            <a:avLst/>
          </a:prstGeom>
          <a:noFill/>
        </p:spPr>
        <p:txBody>
          <a:bodyPr lIns="91439" rIns="91439">
            <a:spAutoFit/>
          </a:bodyPr>
          <a:lstStyle/>
          <a:p>
            <a:pPr>
              <a:defRPr/>
            </a:pPr>
            <a:r>
              <a:rPr lang="en-US" sz="1600" dirty="0">
                <a:solidFill>
                  <a:schemeClr val="tx1"/>
                </a:solidFill>
                <a:latin typeface="+mn-lt"/>
              </a:rPr>
              <a:t>Online Activities, Behavior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0"/>
          <p:cNvGrpSpPr>
            <a:grpSpLocks/>
          </p:cNvGrpSpPr>
          <p:nvPr/>
        </p:nvGrpSpPr>
        <p:grpSpPr bwMode="auto">
          <a:xfrm>
            <a:off x="0" y="0"/>
            <a:ext cx="10160000" cy="7620000"/>
            <a:chOff x="0" y="0"/>
            <a:chExt cx="10160000" cy="7620000"/>
          </a:xfrm>
        </p:grpSpPr>
        <p:pic>
          <p:nvPicPr>
            <p:cNvPr id="31748" name="Picture 6"/>
            <p:cNvPicPr>
              <a:picLocks noChangeAspect="1"/>
            </p:cNvPicPr>
            <p:nvPr/>
          </p:nvPicPr>
          <p:blipFill>
            <a:blip r:embed="rId3" cstate="print"/>
            <a:srcRect/>
            <a:stretch>
              <a:fillRect/>
            </a:stretch>
          </p:blipFill>
          <p:spPr bwMode="auto">
            <a:xfrm>
              <a:off x="0" y="0"/>
              <a:ext cx="10160000" cy="7620000"/>
            </a:xfrm>
            <a:prstGeom prst="rect">
              <a:avLst/>
            </a:prstGeom>
            <a:noFill/>
            <a:ln w="25400">
              <a:noFill/>
              <a:miter lim="800000"/>
              <a:headEnd/>
              <a:tailEnd/>
            </a:ln>
          </p:spPr>
        </p:pic>
        <p:sp>
          <p:nvSpPr>
            <p:cNvPr id="9" name="Rectangle 8"/>
            <p:cNvSpPr/>
            <p:nvPr/>
          </p:nvSpPr>
          <p:spPr>
            <a:xfrm>
              <a:off x="3632200" y="6705600"/>
              <a:ext cx="2971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sp>
        <p:nvSpPr>
          <p:cNvPr id="31747" name="Rectangle 2"/>
          <p:cNvSpPr>
            <a:spLocks noChangeArrowheads="1"/>
          </p:cNvSpPr>
          <p:nvPr/>
        </p:nvSpPr>
        <p:spPr bwMode="auto">
          <a:xfrm>
            <a:off x="5461000" y="6629400"/>
            <a:ext cx="4038600" cy="646113"/>
          </a:xfrm>
          <a:prstGeom prst="rect">
            <a:avLst/>
          </a:prstGeom>
          <a:noFill/>
          <a:ln w="9525">
            <a:noFill/>
            <a:miter lim="800000"/>
            <a:headEnd/>
            <a:tailEnd/>
          </a:ln>
        </p:spPr>
        <p:txBody>
          <a:bodyPr lIns="91439" rIns="91439">
            <a:spAutoFit/>
          </a:bodyPr>
          <a:lstStyle/>
          <a:p>
            <a:pPr algn="l"/>
            <a:r>
              <a:rPr lang="en-US" sz="3600" u="sng">
                <a:solidFill>
                  <a:srgbClr val="2F9900"/>
                </a:solidFill>
                <a:latin typeface="Arial" pitchFamily="34" charset="0"/>
                <a:cs typeface="Arial" pitchFamily="34" charset="0"/>
                <a:sym typeface="Trajan Pro"/>
              </a:rPr>
              <a:t>www.nccor.org/css</a:t>
            </a:r>
            <a:r>
              <a:rPr lang="en-US" sz="3600" u="sng">
                <a:solidFill>
                  <a:srgbClr val="FF0000"/>
                </a:solidFill>
                <a:latin typeface="Arial" pitchFamily="34" charset="0"/>
                <a:cs typeface="Arial" pitchFamily="34" charset="0"/>
                <a:sym typeface="Trajan Pro"/>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03200" y="533400"/>
            <a:ext cx="9372600" cy="1077913"/>
          </a:xfrm>
          <a:prstGeom prst="rect">
            <a:avLst/>
          </a:prstGeom>
          <a:noFill/>
          <a:ln w="9525">
            <a:noFill/>
            <a:miter lim="800000"/>
            <a:headEnd/>
            <a:tailEnd/>
          </a:ln>
        </p:spPr>
        <p:txBody>
          <a:bodyPr lIns="91439" rIns="91439">
            <a:spAutoFit/>
          </a:bodyPr>
          <a:lstStyle/>
          <a:p>
            <a:r>
              <a:rPr lang="en-US">
                <a:solidFill>
                  <a:srgbClr val="FF0000"/>
                </a:solidFill>
                <a:latin typeface="Arial" pitchFamily="34" charset="0"/>
                <a:cs typeface="Arial" pitchFamily="34" charset="0"/>
                <a:sym typeface="Trajan Pro"/>
              </a:rPr>
              <a:t>Intended Outcomes of the </a:t>
            </a:r>
          </a:p>
          <a:p>
            <a:r>
              <a:rPr lang="en-US">
                <a:solidFill>
                  <a:srgbClr val="FF0000"/>
                </a:solidFill>
                <a:latin typeface="Arial" pitchFamily="34" charset="0"/>
                <a:cs typeface="Arial" pitchFamily="34" charset="0"/>
                <a:sym typeface="Trajan Pro"/>
              </a:rPr>
              <a:t>Registry &amp; Catalogue</a:t>
            </a:r>
          </a:p>
        </p:txBody>
      </p:sp>
      <p:sp>
        <p:nvSpPr>
          <p:cNvPr id="6" name="Down Arrow 5"/>
          <p:cNvSpPr/>
          <p:nvPr/>
        </p:nvSpPr>
        <p:spPr>
          <a:xfrm rot="10800000">
            <a:off x="1193800" y="16764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32772" name="TextBox 6"/>
          <p:cNvSpPr txBox="1">
            <a:spLocks noChangeArrowheads="1"/>
          </p:cNvSpPr>
          <p:nvPr/>
        </p:nvSpPr>
        <p:spPr bwMode="auto">
          <a:xfrm>
            <a:off x="1651000" y="2895600"/>
            <a:ext cx="1804988" cy="468313"/>
          </a:xfrm>
          <a:prstGeom prst="rect">
            <a:avLst/>
          </a:prstGeom>
          <a:noFill/>
          <a:ln w="9525">
            <a:noFill/>
            <a:miter lim="800000"/>
            <a:headEnd/>
            <a:tailEnd/>
          </a:ln>
        </p:spPr>
        <p:txBody>
          <a:bodyPr wrap="none" lIns="91439" rIns="91439">
            <a:spAutoFit/>
          </a:bodyPr>
          <a:lstStyle/>
          <a:p>
            <a:pPr algn="l"/>
            <a:r>
              <a:rPr lang="en-US" sz="2400">
                <a:latin typeface="Arial" pitchFamily="34" charset="0"/>
                <a:cs typeface="Arial" pitchFamily="34" charset="0"/>
              </a:rPr>
              <a:t>Productivity</a:t>
            </a:r>
          </a:p>
        </p:txBody>
      </p:sp>
      <p:sp>
        <p:nvSpPr>
          <p:cNvPr id="32773" name="TextBox 7"/>
          <p:cNvSpPr txBox="1">
            <a:spLocks noChangeArrowheads="1"/>
          </p:cNvSpPr>
          <p:nvPr/>
        </p:nvSpPr>
        <p:spPr bwMode="auto">
          <a:xfrm>
            <a:off x="1651000" y="1676400"/>
            <a:ext cx="2743200" cy="844550"/>
          </a:xfrm>
          <a:prstGeom prst="rect">
            <a:avLst/>
          </a:prstGeom>
          <a:noFill/>
          <a:ln w="9525">
            <a:noFill/>
            <a:miter lim="800000"/>
            <a:headEnd/>
            <a:tailEnd/>
          </a:ln>
        </p:spPr>
        <p:txBody>
          <a:bodyPr lIns="91439" rIns="91439">
            <a:spAutoFit/>
          </a:bodyPr>
          <a:lstStyle/>
          <a:p>
            <a:pPr algn="l"/>
            <a:r>
              <a:rPr lang="en-US" sz="2400">
                <a:latin typeface="Arial" pitchFamily="34" charset="0"/>
                <a:cs typeface="Arial" pitchFamily="34" charset="0"/>
              </a:rPr>
              <a:t>Awareness and use of resources</a:t>
            </a:r>
          </a:p>
        </p:txBody>
      </p:sp>
      <p:sp>
        <p:nvSpPr>
          <p:cNvPr id="32774" name="TextBox 8"/>
          <p:cNvSpPr txBox="1">
            <a:spLocks noChangeArrowheads="1"/>
          </p:cNvSpPr>
          <p:nvPr/>
        </p:nvSpPr>
        <p:spPr bwMode="auto">
          <a:xfrm>
            <a:off x="1651000" y="3886200"/>
            <a:ext cx="1963738" cy="468313"/>
          </a:xfrm>
          <a:prstGeom prst="rect">
            <a:avLst/>
          </a:prstGeom>
          <a:noFill/>
          <a:ln w="9525">
            <a:noFill/>
            <a:miter lim="800000"/>
            <a:headEnd/>
            <a:tailEnd/>
          </a:ln>
        </p:spPr>
        <p:txBody>
          <a:bodyPr wrap="none" lIns="91439" rIns="91439">
            <a:spAutoFit/>
          </a:bodyPr>
          <a:lstStyle/>
          <a:p>
            <a:pPr algn="l"/>
            <a:r>
              <a:rPr lang="en-US" sz="2400">
                <a:latin typeface="Arial" pitchFamily="34" charset="0"/>
                <a:cs typeface="Arial" pitchFamily="34" charset="0"/>
              </a:rPr>
              <a:t>Identify gaps</a:t>
            </a:r>
          </a:p>
        </p:txBody>
      </p:sp>
      <p:sp>
        <p:nvSpPr>
          <p:cNvPr id="32775" name="TextBox 10"/>
          <p:cNvSpPr txBox="1">
            <a:spLocks noChangeArrowheads="1"/>
          </p:cNvSpPr>
          <p:nvPr/>
        </p:nvSpPr>
        <p:spPr bwMode="auto">
          <a:xfrm>
            <a:off x="6375400" y="3962400"/>
            <a:ext cx="3273425" cy="468313"/>
          </a:xfrm>
          <a:prstGeom prst="rect">
            <a:avLst/>
          </a:prstGeom>
          <a:noFill/>
          <a:ln w="9525">
            <a:noFill/>
            <a:miter lim="800000"/>
            <a:headEnd/>
            <a:tailEnd/>
          </a:ln>
        </p:spPr>
        <p:txBody>
          <a:bodyPr wrap="none" lIns="91439" rIns="91439">
            <a:spAutoFit/>
          </a:bodyPr>
          <a:lstStyle/>
          <a:p>
            <a:pPr algn="l"/>
            <a:r>
              <a:rPr lang="en-US" sz="2400">
                <a:latin typeface="Arial" pitchFamily="34" charset="0"/>
                <a:cs typeface="Arial" pitchFamily="34" charset="0"/>
              </a:rPr>
              <a:t>Innovation in research</a:t>
            </a:r>
          </a:p>
        </p:txBody>
      </p:sp>
      <p:sp>
        <p:nvSpPr>
          <p:cNvPr id="32776" name="TextBox 11"/>
          <p:cNvSpPr txBox="1">
            <a:spLocks noChangeArrowheads="1"/>
          </p:cNvSpPr>
          <p:nvPr/>
        </p:nvSpPr>
        <p:spPr bwMode="auto">
          <a:xfrm>
            <a:off x="6451600" y="1752600"/>
            <a:ext cx="2795588" cy="844550"/>
          </a:xfrm>
          <a:prstGeom prst="rect">
            <a:avLst/>
          </a:prstGeom>
          <a:noFill/>
          <a:ln w="9525">
            <a:noFill/>
            <a:miter lim="800000"/>
            <a:headEnd/>
            <a:tailEnd/>
          </a:ln>
        </p:spPr>
        <p:txBody>
          <a:bodyPr lIns="91439" rIns="91439">
            <a:spAutoFit/>
          </a:bodyPr>
          <a:lstStyle/>
          <a:p>
            <a:pPr algn="l"/>
            <a:r>
              <a:rPr lang="en-US" sz="2400">
                <a:latin typeface="Arial" pitchFamily="34" charset="0"/>
                <a:cs typeface="Arial" pitchFamily="34" charset="0"/>
              </a:rPr>
              <a:t>Standardization of measures</a:t>
            </a:r>
          </a:p>
        </p:txBody>
      </p:sp>
      <p:sp>
        <p:nvSpPr>
          <p:cNvPr id="32777" name="TextBox 11"/>
          <p:cNvSpPr txBox="1">
            <a:spLocks noChangeArrowheads="1"/>
          </p:cNvSpPr>
          <p:nvPr/>
        </p:nvSpPr>
        <p:spPr bwMode="auto">
          <a:xfrm>
            <a:off x="2038350" y="5562600"/>
            <a:ext cx="5867400" cy="1077913"/>
          </a:xfrm>
          <a:prstGeom prst="rect">
            <a:avLst/>
          </a:prstGeom>
          <a:noFill/>
          <a:ln w="9525">
            <a:noFill/>
            <a:miter lim="800000"/>
            <a:headEnd/>
            <a:tailEnd/>
          </a:ln>
        </p:spPr>
        <p:txBody>
          <a:bodyPr wrap="none" lIns="91439" rIns="91439">
            <a:spAutoFit/>
          </a:bodyPr>
          <a:lstStyle/>
          <a:p>
            <a:r>
              <a:rPr lang="en-US" i="1">
                <a:solidFill>
                  <a:srgbClr val="FF0000"/>
                </a:solidFill>
              </a:rPr>
              <a:t>And ultimately…</a:t>
            </a:r>
          </a:p>
          <a:p>
            <a:r>
              <a:rPr lang="en-US">
                <a:solidFill>
                  <a:srgbClr val="FF0000"/>
                </a:solidFill>
              </a:rPr>
              <a:t>Reduce rates of childhood obesity</a:t>
            </a:r>
          </a:p>
        </p:txBody>
      </p:sp>
      <p:sp>
        <p:nvSpPr>
          <p:cNvPr id="18" name="Down Arrow 17"/>
          <p:cNvSpPr/>
          <p:nvPr/>
        </p:nvSpPr>
        <p:spPr>
          <a:xfrm rot="10800000">
            <a:off x="1193800" y="27432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19" name="Down Arrow 18"/>
          <p:cNvSpPr/>
          <p:nvPr/>
        </p:nvSpPr>
        <p:spPr>
          <a:xfrm rot="10800000">
            <a:off x="1193800" y="37338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20" name="Down Arrow 19"/>
          <p:cNvSpPr/>
          <p:nvPr/>
        </p:nvSpPr>
        <p:spPr>
          <a:xfrm rot="10800000">
            <a:off x="5938838" y="17526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21" name="Down Arrow 20"/>
          <p:cNvSpPr/>
          <p:nvPr/>
        </p:nvSpPr>
        <p:spPr>
          <a:xfrm>
            <a:off x="5938838" y="28194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r>
              <a:rPr lang="en-US" dirty="0"/>
              <a:t>  </a:t>
            </a:r>
          </a:p>
        </p:txBody>
      </p:sp>
      <p:sp>
        <p:nvSpPr>
          <p:cNvPr id="32782" name="TextBox 8"/>
          <p:cNvSpPr txBox="1">
            <a:spLocks noChangeArrowheads="1"/>
          </p:cNvSpPr>
          <p:nvPr/>
        </p:nvSpPr>
        <p:spPr bwMode="auto">
          <a:xfrm>
            <a:off x="6440488" y="2967038"/>
            <a:ext cx="1946275" cy="468312"/>
          </a:xfrm>
          <a:prstGeom prst="rect">
            <a:avLst/>
          </a:prstGeom>
          <a:noFill/>
          <a:ln w="9525">
            <a:noFill/>
            <a:miter lim="800000"/>
            <a:headEnd/>
            <a:tailEnd/>
          </a:ln>
        </p:spPr>
        <p:txBody>
          <a:bodyPr wrap="none" lIns="91439" rIns="91439">
            <a:spAutoFit/>
          </a:bodyPr>
          <a:lstStyle/>
          <a:p>
            <a:pPr algn="l"/>
            <a:r>
              <a:rPr lang="en-US" sz="2400">
                <a:latin typeface="Arial" pitchFamily="34" charset="0"/>
                <a:cs typeface="Arial" pitchFamily="34" charset="0"/>
              </a:rPr>
              <a:t>Redundancy</a:t>
            </a:r>
          </a:p>
        </p:txBody>
      </p:sp>
      <p:sp>
        <p:nvSpPr>
          <p:cNvPr id="23" name="Down Arrow 22"/>
          <p:cNvSpPr/>
          <p:nvPr/>
        </p:nvSpPr>
        <p:spPr>
          <a:xfrm rot="10800000">
            <a:off x="5938838" y="37338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
        <p:nvSpPr>
          <p:cNvPr id="32784" name="TextBox 11"/>
          <p:cNvSpPr txBox="1">
            <a:spLocks noChangeArrowheads="1"/>
          </p:cNvSpPr>
          <p:nvPr/>
        </p:nvSpPr>
        <p:spPr bwMode="auto">
          <a:xfrm>
            <a:off x="1651000" y="4876800"/>
            <a:ext cx="3702050" cy="468313"/>
          </a:xfrm>
          <a:prstGeom prst="rect">
            <a:avLst/>
          </a:prstGeom>
          <a:noFill/>
          <a:ln w="9525">
            <a:noFill/>
            <a:miter lim="800000"/>
            <a:headEnd/>
            <a:tailEnd/>
          </a:ln>
        </p:spPr>
        <p:txBody>
          <a:bodyPr wrap="none" lIns="91439" rIns="91439">
            <a:spAutoFit/>
          </a:bodyPr>
          <a:lstStyle/>
          <a:p>
            <a:pPr algn="l"/>
            <a:r>
              <a:rPr lang="en-US" sz="2400">
                <a:latin typeface="Arial" pitchFamily="34" charset="0"/>
                <a:cs typeface="Arial" pitchFamily="34" charset="0"/>
              </a:rPr>
              <a:t>Effectiveness of research</a:t>
            </a:r>
          </a:p>
        </p:txBody>
      </p:sp>
      <p:sp>
        <p:nvSpPr>
          <p:cNvPr id="17" name="Down Arrow 16"/>
          <p:cNvSpPr/>
          <p:nvPr/>
        </p:nvSpPr>
        <p:spPr>
          <a:xfrm rot="10800000">
            <a:off x="1193800" y="4724400"/>
            <a:ext cx="381000" cy="685800"/>
          </a:xfrm>
          <a:prstGeom prst="downArrow">
            <a:avLst/>
          </a:prstGeom>
          <a:gradFill>
            <a:gsLst>
              <a:gs pos="100000">
                <a:srgbClr val="2F99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lIns="91439" rIns="91439" anchor="ctr"/>
          <a:lstStyle/>
          <a:p>
            <a:pPr>
              <a:defRPr/>
            </a:pP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Question.JPG"/>
          <p:cNvPicPr>
            <a:picLocks noChangeAspect="1"/>
          </p:cNvPicPr>
          <p:nvPr/>
        </p:nvPicPr>
        <p:blipFill>
          <a:blip r:embed="rId3" cstate="print"/>
          <a:srcRect/>
          <a:stretch>
            <a:fillRect/>
          </a:stretch>
        </p:blipFill>
        <p:spPr bwMode="auto">
          <a:xfrm>
            <a:off x="3575050" y="1252538"/>
            <a:ext cx="3181350" cy="4767262"/>
          </a:xfrm>
          <a:prstGeom prst="rect">
            <a:avLst/>
          </a:prstGeom>
          <a:noFill/>
          <a:ln w="9525">
            <a:noFill/>
            <a:miter lim="800000"/>
            <a:headEnd/>
            <a:tailEnd/>
          </a:ln>
        </p:spPr>
      </p:pic>
      <p:sp>
        <p:nvSpPr>
          <p:cNvPr id="33795" name="TextBox 2"/>
          <p:cNvSpPr txBox="1">
            <a:spLocks noChangeArrowheads="1"/>
          </p:cNvSpPr>
          <p:nvPr/>
        </p:nvSpPr>
        <p:spPr bwMode="auto">
          <a:xfrm>
            <a:off x="3175000" y="609600"/>
            <a:ext cx="3640138" cy="922338"/>
          </a:xfrm>
          <a:prstGeom prst="rect">
            <a:avLst/>
          </a:prstGeom>
          <a:noFill/>
          <a:ln w="9525">
            <a:noFill/>
            <a:miter lim="800000"/>
            <a:headEnd/>
            <a:tailEnd/>
          </a:ln>
        </p:spPr>
        <p:txBody>
          <a:bodyPr lIns="101599" tIns="50799" rIns="101599" bIns="50799">
            <a:spAutoFit/>
          </a:bodyPr>
          <a:lstStyle/>
          <a:p>
            <a:r>
              <a:rPr lang="en-US" sz="5300">
                <a:solidFill>
                  <a:srgbClr val="FF0000"/>
                </a:solidFill>
              </a:rPr>
              <a:t>Questions?</a:t>
            </a:r>
          </a:p>
        </p:txBody>
      </p:sp>
      <p:sp>
        <p:nvSpPr>
          <p:cNvPr id="33796" name="TextBox 3"/>
          <p:cNvSpPr txBox="1">
            <a:spLocks noChangeArrowheads="1"/>
          </p:cNvSpPr>
          <p:nvPr/>
        </p:nvSpPr>
        <p:spPr bwMode="auto">
          <a:xfrm>
            <a:off x="2097088" y="6180138"/>
            <a:ext cx="6564312" cy="841375"/>
          </a:xfrm>
          <a:prstGeom prst="rect">
            <a:avLst/>
          </a:prstGeom>
          <a:noFill/>
          <a:ln w="9525">
            <a:noFill/>
            <a:miter lim="800000"/>
            <a:headEnd/>
            <a:tailEnd/>
          </a:ln>
        </p:spPr>
        <p:txBody>
          <a:bodyPr wrap="none" lIns="101599" tIns="50799" rIns="101599" bIns="50799">
            <a:spAutoFit/>
          </a:bodyPr>
          <a:lstStyle/>
          <a:p>
            <a:r>
              <a:rPr lang="en-US" sz="4800">
                <a:solidFill>
                  <a:srgbClr val="FF0000"/>
                </a:solidFill>
              </a:rPr>
              <a:t>mckinnonr@mail.nih.gov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355600" y="533400"/>
            <a:ext cx="8839200" cy="800100"/>
          </a:xfrm>
          <a:prstGeom prst="rect">
            <a:avLst/>
          </a:prstGeom>
          <a:noFill/>
          <a:ln w="12700">
            <a:noFill/>
            <a:miter lim="800000"/>
            <a:headEnd/>
            <a:tailEnd/>
          </a:ln>
        </p:spPr>
        <p:txBody>
          <a:bodyPr lIns="0" tIns="0" rIns="0" bIns="0" anchor="ctr"/>
          <a:lstStyle/>
          <a:p>
            <a:pPr algn="l"/>
            <a:r>
              <a:rPr lang="en-US">
                <a:solidFill>
                  <a:srgbClr val="FFFFFF"/>
                </a:solidFill>
                <a:latin typeface="Trajan Pro Bold" charset="0"/>
                <a:sym typeface="Trajan Pro Bold" charset="0"/>
              </a:rPr>
              <a:t>Measures Registry &amp;</a:t>
            </a:r>
          </a:p>
          <a:p>
            <a:pPr algn="l"/>
            <a:r>
              <a:rPr lang="en-US">
                <a:solidFill>
                  <a:srgbClr val="FFFFFF"/>
                </a:solidFill>
                <a:latin typeface="Trajan Pro Bold" charset="0"/>
                <a:sym typeface="Trajan Pro Bold" charset="0"/>
              </a:rPr>
              <a:t>Catalogue of Surveillance Systems</a:t>
            </a:r>
          </a:p>
        </p:txBody>
      </p:sp>
      <p:sp>
        <p:nvSpPr>
          <p:cNvPr id="7171" name="Rectangle 3"/>
          <p:cNvSpPr>
            <a:spLocks/>
          </p:cNvSpPr>
          <p:nvPr/>
        </p:nvSpPr>
        <p:spPr bwMode="auto">
          <a:xfrm>
            <a:off x="1117600" y="1803400"/>
            <a:ext cx="7924800" cy="406400"/>
          </a:xfrm>
          <a:prstGeom prst="rect">
            <a:avLst/>
          </a:prstGeom>
          <a:noFill/>
          <a:ln w="12700">
            <a:noFill/>
            <a:miter lim="800000"/>
            <a:headEnd/>
            <a:tailEnd/>
          </a:ln>
        </p:spPr>
        <p:txBody>
          <a:bodyPr lIns="0" tIns="0" rIns="0" bIns="0" anchor="ctr"/>
          <a:lstStyle/>
          <a:p>
            <a:pPr algn="l">
              <a:defRPr/>
            </a:pPr>
            <a:r>
              <a:rPr lang="en-US" sz="1200" b="1" cap="small" dirty="0">
                <a:solidFill>
                  <a:schemeClr val="bg1"/>
                </a:solidFill>
              </a:rPr>
              <a:t>Research Roundtable III: Food Advertising and Marketing to Children and Youth</a:t>
            </a:r>
            <a:endParaRPr lang="en-US" sz="1200" dirty="0">
              <a:solidFill>
                <a:schemeClr val="bg1"/>
              </a:solidFill>
            </a:endParaRPr>
          </a:p>
          <a:p>
            <a:pPr algn="l">
              <a:defRPr/>
            </a:pPr>
            <a:endParaRPr lang="en-US" sz="1200" dirty="0">
              <a:solidFill>
                <a:srgbClr val="FFFFFF"/>
              </a:solidFill>
              <a:latin typeface="Trajan Pro Bold" charset="0"/>
              <a:sym typeface="Trajan Pro Bold" charset="0"/>
            </a:endParaRPr>
          </a:p>
          <a:p>
            <a:pPr algn="l">
              <a:defRPr/>
            </a:pPr>
            <a:r>
              <a:rPr lang="en-US" sz="1200" dirty="0">
                <a:solidFill>
                  <a:srgbClr val="FFFFFF"/>
                </a:solidFill>
                <a:latin typeface="Trajan Pro Bold" charset="0"/>
                <a:sym typeface="Trajan Pro Bold" charset="0"/>
              </a:rPr>
              <a:t>Washington DC</a:t>
            </a:r>
          </a:p>
          <a:p>
            <a:pPr algn="l">
              <a:defRPr/>
            </a:pPr>
            <a:r>
              <a:rPr lang="en-US" sz="1200" dirty="0">
                <a:solidFill>
                  <a:srgbClr val="FFFFFF"/>
                </a:solidFill>
                <a:latin typeface="Trajan Pro Bold" charset="0"/>
                <a:sym typeface="Trajan Pro Bold" charset="0"/>
              </a:rPr>
              <a:t>April 5, 2011</a:t>
            </a:r>
          </a:p>
        </p:txBody>
      </p:sp>
      <p:sp>
        <p:nvSpPr>
          <p:cNvPr id="20484" name="Rectangle 4"/>
          <p:cNvSpPr>
            <a:spLocks/>
          </p:cNvSpPr>
          <p:nvPr/>
        </p:nvSpPr>
        <p:spPr bwMode="auto">
          <a:xfrm>
            <a:off x="1117600" y="2590800"/>
            <a:ext cx="5575300" cy="266700"/>
          </a:xfrm>
          <a:prstGeom prst="rect">
            <a:avLst/>
          </a:prstGeom>
          <a:noFill/>
          <a:ln w="12700">
            <a:noFill/>
            <a:miter lim="800000"/>
            <a:headEnd/>
            <a:tailEnd/>
          </a:ln>
        </p:spPr>
        <p:txBody>
          <a:bodyPr lIns="0" tIns="0" rIns="0" bIns="0" anchor="ctr"/>
          <a:lstStyle/>
          <a:p>
            <a:pPr algn="l"/>
            <a:endParaRPr lang="en-US" sz="1400">
              <a:solidFill>
                <a:srgbClr val="FFFFFF"/>
              </a:solidFill>
              <a:latin typeface="Trajan Pro Bold" charset="0"/>
              <a:sym typeface="Trajan Pro Bold" charset="0"/>
            </a:endParaRPr>
          </a:p>
          <a:p>
            <a:pPr algn="l"/>
            <a:endParaRPr lang="en-US" sz="1400">
              <a:solidFill>
                <a:srgbClr val="FFFFFF"/>
              </a:solidFill>
              <a:latin typeface="Trajan Pro Bold" charset="0"/>
              <a:sym typeface="Trajan Pro Bold" charset="0"/>
            </a:endParaRPr>
          </a:p>
          <a:p>
            <a:pPr algn="l"/>
            <a:endParaRPr lang="en-US" sz="1400">
              <a:solidFill>
                <a:srgbClr val="FFFFFF"/>
              </a:solidFill>
              <a:latin typeface="Trajan Pro Bold" charset="0"/>
              <a:sym typeface="Trajan Pro Bold" charset="0"/>
            </a:endParaRPr>
          </a:p>
          <a:p>
            <a:pPr algn="l"/>
            <a:r>
              <a:rPr lang="en-US" sz="1400">
                <a:solidFill>
                  <a:srgbClr val="FFFFFF"/>
                </a:solidFill>
                <a:latin typeface="Trajan Pro Bold" charset="0"/>
                <a:sym typeface="Trajan Pro Bold" charset="0"/>
              </a:rPr>
              <a:t>Robin  A. McKinnon, PhD, MPA</a:t>
            </a:r>
          </a:p>
          <a:p>
            <a:pPr algn="l"/>
            <a:endParaRPr lang="en-US" sz="2000">
              <a:solidFill>
                <a:srgbClr val="FFFFFF"/>
              </a:solidFill>
              <a:latin typeface="Trajan Pro Bold" charset="0"/>
              <a:sym typeface="Trajan Pro Bold" charset="0"/>
            </a:endParaRPr>
          </a:p>
          <a:p>
            <a:pPr algn="l"/>
            <a:r>
              <a:rPr lang="en-US" sz="1200">
                <a:solidFill>
                  <a:srgbClr val="FFFFFF"/>
                </a:solidFill>
                <a:latin typeface="Trajan Pro Bold" charset="0"/>
                <a:sym typeface="Trajan Pro Bold" charset="0"/>
              </a:rPr>
              <a:t>National Cancer Institute, National Institutes of Health</a:t>
            </a:r>
          </a:p>
          <a:p>
            <a:pPr algn="l"/>
            <a:endParaRPr lang="en-US" sz="1400">
              <a:solidFill>
                <a:srgbClr val="FFFFFF"/>
              </a:solidFill>
              <a:latin typeface="Trajan Pro Bold" charset="0"/>
              <a:sym typeface="Trajan Pro Bold"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nvPr>
        </p:nvGraphicFramePr>
        <p:xfrm>
          <a:off x="-1320800" y="1447800"/>
          <a:ext cx="10134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7" name="Picture 1" descr="E:\For ppt\shutterstock_2506334.jpg"/>
          <p:cNvPicPr>
            <a:picLocks noChangeAspect="1" noChangeArrowheads="1"/>
          </p:cNvPicPr>
          <p:nvPr/>
        </p:nvPicPr>
        <p:blipFill>
          <a:blip r:embed="rId8" cstate="print"/>
          <a:srcRect/>
          <a:stretch>
            <a:fillRect/>
          </a:stretch>
        </p:blipFill>
        <p:spPr bwMode="auto">
          <a:xfrm>
            <a:off x="7518400" y="2098675"/>
            <a:ext cx="2413000" cy="3616325"/>
          </a:xfrm>
          <a:prstGeom prst="rect">
            <a:avLst/>
          </a:prstGeom>
          <a:noFill/>
          <a:ln w="9525">
            <a:noFill/>
            <a:miter lim="800000"/>
            <a:headEnd/>
            <a:tailEnd/>
          </a:ln>
        </p:spPr>
      </p:pic>
      <p:sp>
        <p:nvSpPr>
          <p:cNvPr id="21508" name="Rectangle 6"/>
          <p:cNvSpPr>
            <a:spLocks noChangeArrowheads="1"/>
          </p:cNvSpPr>
          <p:nvPr/>
        </p:nvSpPr>
        <p:spPr bwMode="auto">
          <a:xfrm>
            <a:off x="736600" y="711200"/>
            <a:ext cx="6400800" cy="584200"/>
          </a:xfrm>
          <a:prstGeom prst="rect">
            <a:avLst/>
          </a:prstGeom>
          <a:noFill/>
          <a:ln w="9525">
            <a:noFill/>
            <a:miter lim="800000"/>
            <a:headEnd/>
            <a:tailEnd/>
          </a:ln>
        </p:spPr>
        <p:txBody>
          <a:bodyPr lIns="91439" rIns="91439">
            <a:spAutoFit/>
          </a:bodyPr>
          <a:lstStyle/>
          <a:p>
            <a:pPr algn="l"/>
            <a:r>
              <a:rPr lang="en-US" b="1">
                <a:solidFill>
                  <a:srgbClr val="FF0000"/>
                </a:solidFill>
                <a:sym typeface="Trajan Pro"/>
              </a:rPr>
              <a:t>Strategic Plan Goal 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77800" y="533400"/>
            <a:ext cx="10160000" cy="584200"/>
          </a:xfrm>
          <a:prstGeom prst="rect">
            <a:avLst/>
          </a:prstGeom>
          <a:noFill/>
          <a:ln w="9525">
            <a:noFill/>
            <a:miter lim="800000"/>
            <a:headEnd/>
            <a:tailEnd/>
          </a:ln>
        </p:spPr>
        <p:txBody>
          <a:bodyPr lIns="91439" rIns="91439">
            <a:spAutoFit/>
          </a:bodyPr>
          <a:lstStyle/>
          <a:p>
            <a:r>
              <a:rPr lang="en-US">
                <a:solidFill>
                  <a:srgbClr val="FF0000"/>
                </a:solidFill>
                <a:latin typeface="Arial" pitchFamily="34" charset="0"/>
                <a:cs typeface="Arial" pitchFamily="34" charset="0"/>
                <a:sym typeface="Trajan Pro"/>
              </a:rPr>
              <a:t>Issues Facing Researchers…</a:t>
            </a:r>
            <a:endParaRPr lang="en-US">
              <a:solidFill>
                <a:srgbClr val="FF0000"/>
              </a:solidFill>
              <a:latin typeface="Arial" pitchFamily="34" charset="0"/>
              <a:cs typeface="Arial" pitchFamily="34" charset="0"/>
            </a:endParaRPr>
          </a:p>
        </p:txBody>
      </p:sp>
      <p:sp>
        <p:nvSpPr>
          <p:cNvPr id="8195" name="TextBox 4"/>
          <p:cNvSpPr txBox="1">
            <a:spLocks noChangeArrowheads="1"/>
          </p:cNvSpPr>
          <p:nvPr/>
        </p:nvSpPr>
        <p:spPr bwMode="auto">
          <a:xfrm flipH="1">
            <a:off x="1041400" y="1595438"/>
            <a:ext cx="3657600" cy="468312"/>
          </a:xfrm>
          <a:prstGeom prst="rect">
            <a:avLst/>
          </a:prstGeom>
          <a:noFill/>
          <a:ln w="9525">
            <a:noFill/>
            <a:miter lim="800000"/>
            <a:headEnd/>
            <a:tailEnd/>
          </a:ln>
        </p:spPr>
        <p:txBody>
          <a:bodyPr lIns="91439" rIns="91439">
            <a:spAutoFit/>
          </a:bodyPr>
          <a:lstStyle/>
          <a:p>
            <a:r>
              <a:rPr lang="en-US" sz="2400">
                <a:solidFill>
                  <a:srgbClr val="2F9900"/>
                </a:solidFill>
              </a:rPr>
              <a:t>What data resources exist?</a:t>
            </a:r>
          </a:p>
        </p:txBody>
      </p:sp>
      <p:sp>
        <p:nvSpPr>
          <p:cNvPr id="8196" name="TextBox 5"/>
          <p:cNvSpPr txBox="1">
            <a:spLocks noChangeArrowheads="1"/>
          </p:cNvSpPr>
          <p:nvPr/>
        </p:nvSpPr>
        <p:spPr bwMode="auto">
          <a:xfrm flipH="1">
            <a:off x="5537200" y="1447800"/>
            <a:ext cx="3276600" cy="844550"/>
          </a:xfrm>
          <a:prstGeom prst="rect">
            <a:avLst/>
          </a:prstGeom>
          <a:noFill/>
          <a:ln w="9525">
            <a:noFill/>
            <a:miter lim="800000"/>
            <a:headEnd/>
            <a:tailEnd/>
          </a:ln>
        </p:spPr>
        <p:txBody>
          <a:bodyPr lIns="91439" rIns="91439">
            <a:spAutoFit/>
          </a:bodyPr>
          <a:lstStyle/>
          <a:p>
            <a:r>
              <a:rPr lang="en-US" sz="2400">
                <a:solidFill>
                  <a:srgbClr val="2F9900"/>
                </a:solidFill>
              </a:rPr>
              <a:t>How do I access the data?</a:t>
            </a:r>
          </a:p>
        </p:txBody>
      </p:sp>
      <p:sp>
        <p:nvSpPr>
          <p:cNvPr id="8197" name="TextBox 6"/>
          <p:cNvSpPr txBox="1">
            <a:spLocks noChangeArrowheads="1"/>
          </p:cNvSpPr>
          <p:nvPr/>
        </p:nvSpPr>
        <p:spPr bwMode="auto">
          <a:xfrm flipH="1">
            <a:off x="304800" y="2895600"/>
            <a:ext cx="3098800" cy="468313"/>
          </a:xfrm>
          <a:prstGeom prst="rect">
            <a:avLst/>
          </a:prstGeom>
          <a:noFill/>
          <a:ln w="9525">
            <a:noFill/>
            <a:miter lim="800000"/>
            <a:headEnd/>
            <a:tailEnd/>
          </a:ln>
        </p:spPr>
        <p:txBody>
          <a:bodyPr lIns="91439" rIns="91439">
            <a:spAutoFit/>
          </a:bodyPr>
          <a:lstStyle/>
          <a:p>
            <a:pPr algn="l"/>
            <a:r>
              <a:rPr lang="en-US" sz="2400">
                <a:solidFill>
                  <a:srgbClr val="2F9900"/>
                </a:solidFill>
              </a:rPr>
              <a:t>What are the costs?</a:t>
            </a:r>
          </a:p>
        </p:txBody>
      </p:sp>
      <p:pic>
        <p:nvPicPr>
          <p:cNvPr id="22534" name="Picture 6" descr="C:\Documents and Settings\mckinnonr\Local Settings\Temporary Internet Files\Content.IE5\8XUVS5AR\MC900078711[1].wmf"/>
          <p:cNvPicPr>
            <a:picLocks noChangeAspect="1" noChangeArrowheads="1"/>
          </p:cNvPicPr>
          <p:nvPr/>
        </p:nvPicPr>
        <p:blipFill>
          <a:blip r:embed="rId3" cstate="print"/>
          <a:srcRect/>
          <a:stretch>
            <a:fillRect/>
          </a:stretch>
        </p:blipFill>
        <p:spPr bwMode="auto">
          <a:xfrm>
            <a:off x="4600575" y="2971800"/>
            <a:ext cx="936625" cy="2271713"/>
          </a:xfrm>
          <a:prstGeom prst="rect">
            <a:avLst/>
          </a:prstGeom>
          <a:noFill/>
          <a:ln w="9525">
            <a:noFill/>
            <a:miter lim="800000"/>
            <a:headEnd/>
            <a:tailEnd/>
          </a:ln>
        </p:spPr>
      </p:pic>
      <p:sp>
        <p:nvSpPr>
          <p:cNvPr id="8199" name="TextBox 10"/>
          <p:cNvSpPr txBox="1">
            <a:spLocks noChangeArrowheads="1"/>
          </p:cNvSpPr>
          <p:nvPr/>
        </p:nvSpPr>
        <p:spPr bwMode="auto">
          <a:xfrm flipH="1">
            <a:off x="6680200" y="5867400"/>
            <a:ext cx="3276600" cy="844550"/>
          </a:xfrm>
          <a:prstGeom prst="rect">
            <a:avLst/>
          </a:prstGeom>
          <a:noFill/>
          <a:ln w="9525">
            <a:noFill/>
            <a:miter lim="800000"/>
            <a:headEnd/>
            <a:tailEnd/>
          </a:ln>
        </p:spPr>
        <p:txBody>
          <a:bodyPr lIns="91439" rIns="91439">
            <a:spAutoFit/>
          </a:bodyPr>
          <a:lstStyle/>
          <a:p>
            <a:r>
              <a:rPr lang="en-US" sz="2400">
                <a:solidFill>
                  <a:srgbClr val="2F9900"/>
                </a:solidFill>
              </a:rPr>
              <a:t>What variables can I link across systems?</a:t>
            </a:r>
          </a:p>
        </p:txBody>
      </p:sp>
      <p:sp>
        <p:nvSpPr>
          <p:cNvPr id="8200" name="TextBox 11"/>
          <p:cNvSpPr txBox="1">
            <a:spLocks noChangeArrowheads="1"/>
          </p:cNvSpPr>
          <p:nvPr/>
        </p:nvSpPr>
        <p:spPr bwMode="auto">
          <a:xfrm flipH="1">
            <a:off x="889000" y="5867400"/>
            <a:ext cx="3124200" cy="844550"/>
          </a:xfrm>
          <a:prstGeom prst="rect">
            <a:avLst/>
          </a:prstGeom>
          <a:noFill/>
          <a:ln w="9525">
            <a:noFill/>
            <a:miter lim="800000"/>
            <a:headEnd/>
            <a:tailEnd/>
          </a:ln>
        </p:spPr>
        <p:txBody>
          <a:bodyPr lIns="91439" rIns="91439">
            <a:spAutoFit/>
          </a:bodyPr>
          <a:lstStyle/>
          <a:p>
            <a:r>
              <a:rPr lang="en-US" sz="2400">
                <a:solidFill>
                  <a:srgbClr val="2F9900"/>
                </a:solidFill>
              </a:rPr>
              <a:t>Where can I find more details?</a:t>
            </a:r>
          </a:p>
        </p:txBody>
      </p:sp>
      <p:sp>
        <p:nvSpPr>
          <p:cNvPr id="9" name="TextBox 11"/>
          <p:cNvSpPr txBox="1">
            <a:spLocks noChangeArrowheads="1"/>
          </p:cNvSpPr>
          <p:nvPr/>
        </p:nvSpPr>
        <p:spPr bwMode="auto">
          <a:xfrm flipH="1">
            <a:off x="1346200" y="4267200"/>
            <a:ext cx="3124200" cy="844550"/>
          </a:xfrm>
          <a:prstGeom prst="rect">
            <a:avLst/>
          </a:prstGeom>
          <a:noFill/>
          <a:ln w="9525">
            <a:noFill/>
            <a:miter lim="800000"/>
            <a:headEnd/>
            <a:tailEnd/>
          </a:ln>
        </p:spPr>
        <p:txBody>
          <a:bodyPr lIns="91439" rIns="91439">
            <a:spAutoFit/>
          </a:bodyPr>
          <a:lstStyle/>
          <a:p>
            <a:r>
              <a:rPr lang="en-US" sz="2400">
                <a:solidFill>
                  <a:srgbClr val="2F9900"/>
                </a:solidFill>
              </a:rPr>
              <a:t>What measures have been validated?</a:t>
            </a:r>
          </a:p>
        </p:txBody>
      </p:sp>
      <p:sp>
        <p:nvSpPr>
          <p:cNvPr id="10" name="TextBox 11"/>
          <p:cNvSpPr txBox="1">
            <a:spLocks noChangeArrowheads="1"/>
          </p:cNvSpPr>
          <p:nvPr/>
        </p:nvSpPr>
        <p:spPr bwMode="auto">
          <a:xfrm flipH="1">
            <a:off x="5461000" y="4648200"/>
            <a:ext cx="3124200" cy="844550"/>
          </a:xfrm>
          <a:prstGeom prst="rect">
            <a:avLst/>
          </a:prstGeom>
          <a:noFill/>
          <a:ln w="9525">
            <a:noFill/>
            <a:miter lim="800000"/>
            <a:headEnd/>
            <a:tailEnd/>
          </a:ln>
        </p:spPr>
        <p:txBody>
          <a:bodyPr lIns="91439" rIns="91439">
            <a:spAutoFit/>
          </a:bodyPr>
          <a:lstStyle/>
          <a:p>
            <a:r>
              <a:rPr lang="en-US" sz="2400">
                <a:solidFill>
                  <a:srgbClr val="2F9900"/>
                </a:solidFill>
              </a:rPr>
              <a:t>Where can I find a specific measure?</a:t>
            </a:r>
          </a:p>
        </p:txBody>
      </p:sp>
      <p:sp>
        <p:nvSpPr>
          <p:cNvPr id="11" name="TextBox 5"/>
          <p:cNvSpPr txBox="1">
            <a:spLocks noChangeArrowheads="1"/>
          </p:cNvSpPr>
          <p:nvPr/>
        </p:nvSpPr>
        <p:spPr bwMode="auto">
          <a:xfrm flipH="1">
            <a:off x="6527800" y="3124200"/>
            <a:ext cx="3276600" cy="844550"/>
          </a:xfrm>
          <a:prstGeom prst="rect">
            <a:avLst/>
          </a:prstGeom>
          <a:noFill/>
          <a:ln w="9525">
            <a:noFill/>
            <a:miter lim="800000"/>
            <a:headEnd/>
            <a:tailEnd/>
          </a:ln>
        </p:spPr>
        <p:txBody>
          <a:bodyPr lIns="91439" rIns="91439">
            <a:spAutoFit/>
          </a:bodyPr>
          <a:lstStyle/>
          <a:p>
            <a:r>
              <a:rPr lang="en-US" sz="2400">
                <a:solidFill>
                  <a:srgbClr val="2F9900"/>
                </a:solidFill>
              </a:rPr>
              <a:t>How has a specific measure been validated?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9" grpId="0"/>
      <p:bldP spid="8200"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2527300" y="3048000"/>
            <a:ext cx="5048250" cy="776288"/>
          </a:xfrm>
          <a:prstGeom prst="rect">
            <a:avLst/>
          </a:prstGeom>
          <a:noFill/>
          <a:ln w="9525">
            <a:noFill/>
            <a:miter lim="800000"/>
            <a:headEnd/>
            <a:tailEnd/>
          </a:ln>
        </p:spPr>
        <p:txBody>
          <a:bodyPr wrap="none" lIns="91439" rIns="91439">
            <a:spAutoFit/>
          </a:bodyPr>
          <a:lstStyle/>
          <a:p>
            <a:r>
              <a:rPr lang="en-US" sz="4400" b="1">
                <a:solidFill>
                  <a:srgbClr val="2F9900"/>
                </a:solidFill>
              </a:rPr>
              <a:t>Measures Registry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649288"/>
            <a:ext cx="10160000" cy="646112"/>
          </a:xfrm>
          <a:prstGeom prst="rect">
            <a:avLst/>
          </a:prstGeom>
          <a:noFill/>
          <a:ln w="9525">
            <a:noFill/>
            <a:miter lim="800000"/>
            <a:headEnd/>
            <a:tailEnd/>
          </a:ln>
        </p:spPr>
        <p:txBody>
          <a:bodyPr lIns="91439" rIns="91439">
            <a:spAutoFit/>
          </a:bodyPr>
          <a:lstStyle/>
          <a:p>
            <a:r>
              <a:rPr lang="en-US" sz="3600">
                <a:solidFill>
                  <a:srgbClr val="FF0000"/>
                </a:solidFill>
                <a:latin typeface="Arial" pitchFamily="34" charset="0"/>
                <a:cs typeface="Arial" pitchFamily="34" charset="0"/>
                <a:sym typeface="Trajan Pro"/>
              </a:rPr>
              <a:t>Measures Registry Overview</a:t>
            </a:r>
            <a:endParaRPr lang="en-US" sz="2800">
              <a:solidFill>
                <a:srgbClr val="FF0000"/>
              </a:solidFill>
              <a:latin typeface="Arial" pitchFamily="34" charset="0"/>
              <a:cs typeface="Arial" pitchFamily="34" charset="0"/>
            </a:endParaRPr>
          </a:p>
        </p:txBody>
      </p:sp>
      <p:sp>
        <p:nvSpPr>
          <p:cNvPr id="24579" name="Rectangle 2"/>
          <p:cNvSpPr>
            <a:spLocks noChangeArrowheads="1"/>
          </p:cNvSpPr>
          <p:nvPr/>
        </p:nvSpPr>
        <p:spPr bwMode="auto">
          <a:xfrm>
            <a:off x="279400" y="1347788"/>
            <a:ext cx="7086600" cy="6396037"/>
          </a:xfrm>
          <a:prstGeom prst="rect">
            <a:avLst/>
          </a:prstGeom>
          <a:noFill/>
          <a:ln w="9525">
            <a:noFill/>
            <a:miter lim="800000"/>
            <a:headEnd/>
            <a:tailEnd/>
          </a:ln>
        </p:spPr>
        <p:txBody>
          <a:bodyPr lIns="91439" rIns="91439">
            <a:spAutoFit/>
          </a:bodyPr>
          <a:lstStyle/>
          <a:p>
            <a:pPr marL="455613" indent="-455613" algn="l">
              <a:buClr>
                <a:srgbClr val="FF0000"/>
              </a:buClr>
              <a:buSzPct val="100000"/>
              <a:buFont typeface="Arial" pitchFamily="34" charset="0"/>
              <a:buChar char="•"/>
            </a:pPr>
            <a:r>
              <a:rPr lang="en-US" sz="2400">
                <a:latin typeface="Arial" pitchFamily="34" charset="0"/>
                <a:cs typeface="Arial" pitchFamily="34" charset="0"/>
              </a:rPr>
              <a:t>Searchable registry with almost </a:t>
            </a:r>
            <a:r>
              <a:rPr lang="en-US" sz="2400">
                <a:solidFill>
                  <a:srgbClr val="2F9900"/>
                </a:solidFill>
                <a:latin typeface="Arial" pitchFamily="34" charset="0"/>
                <a:cs typeface="Arial" pitchFamily="34" charset="0"/>
              </a:rPr>
              <a:t>750 measures</a:t>
            </a:r>
          </a:p>
          <a:p>
            <a:pPr marL="455613" indent="-455613" algn="l">
              <a:buClr>
                <a:srgbClr val="FF0000"/>
              </a:buClr>
              <a:buSzPct val="100000"/>
              <a:buFont typeface="Arial" pitchFamily="34" charset="0"/>
              <a:buChar char="•"/>
            </a:pPr>
            <a:endParaRPr lang="en-US" sz="2400">
              <a:latin typeface="Arial" pitchFamily="34" charset="0"/>
              <a:cs typeface="Arial" pitchFamily="34" charset="0"/>
            </a:endParaRPr>
          </a:p>
          <a:p>
            <a:pPr marL="455613" indent="-455613" algn="l" eaLnBrk="0" hangingPunct="0">
              <a:spcAft>
                <a:spcPts val="600"/>
              </a:spcAft>
              <a:buClr>
                <a:srgbClr val="FF0000"/>
              </a:buClr>
              <a:buFont typeface="Arial" pitchFamily="34" charset="0"/>
              <a:buChar char="•"/>
            </a:pPr>
            <a:r>
              <a:rPr lang="en-US" sz="2400">
                <a:solidFill>
                  <a:schemeClr val="tx1"/>
                </a:solidFill>
                <a:latin typeface="Arial" pitchFamily="34" charset="0"/>
                <a:cs typeface="Arial" pitchFamily="34" charset="0"/>
              </a:rPr>
              <a:t>Measures are categorized into </a:t>
            </a:r>
            <a:r>
              <a:rPr lang="en-US" sz="2400">
                <a:solidFill>
                  <a:srgbClr val="2F9900"/>
                </a:solidFill>
                <a:latin typeface="Arial" pitchFamily="34" charset="0"/>
                <a:cs typeface="Arial" pitchFamily="34" charset="0"/>
              </a:rPr>
              <a:t>four domains</a:t>
            </a:r>
            <a:r>
              <a:rPr lang="en-US" sz="2400">
                <a:solidFill>
                  <a:schemeClr val="tx1"/>
                </a:solidFill>
                <a:latin typeface="Arial" pitchFamily="34" charset="0"/>
                <a:cs typeface="Arial" pitchFamily="34" charset="0"/>
              </a:rPr>
              <a:t>:</a:t>
            </a:r>
          </a:p>
          <a:p>
            <a:pPr marL="1370013" lvl="2" indent="-455613" algn="l" eaLnBrk="0" hangingPunct="0">
              <a:spcAft>
                <a:spcPts val="600"/>
              </a:spcAft>
              <a:buClr>
                <a:srgbClr val="FF0000"/>
              </a:buClr>
              <a:buFont typeface="Arial" pitchFamily="34" charset="0"/>
              <a:buChar char="•"/>
            </a:pPr>
            <a:r>
              <a:rPr lang="en-US" sz="2000">
                <a:latin typeface="Arial" pitchFamily="34" charset="0"/>
                <a:cs typeface="Arial" pitchFamily="34" charset="0"/>
              </a:rPr>
              <a:t>Individual dietary behavior</a:t>
            </a:r>
          </a:p>
          <a:p>
            <a:pPr marL="1370013" lvl="2" indent="-455613" algn="l" eaLnBrk="0" hangingPunct="0">
              <a:spcAft>
                <a:spcPts val="600"/>
              </a:spcAft>
              <a:buClr>
                <a:srgbClr val="FF0000"/>
              </a:buClr>
              <a:buFont typeface="Arial" pitchFamily="34" charset="0"/>
              <a:buChar char="•"/>
            </a:pPr>
            <a:r>
              <a:rPr lang="en-US" sz="2000">
                <a:latin typeface="Arial" pitchFamily="34" charset="0"/>
                <a:cs typeface="Arial" pitchFamily="34" charset="0"/>
              </a:rPr>
              <a:t>Individual physical activity behavior</a:t>
            </a:r>
          </a:p>
          <a:p>
            <a:pPr marL="1370013" lvl="2" indent="-455613" algn="l" eaLnBrk="0" hangingPunct="0">
              <a:spcAft>
                <a:spcPts val="600"/>
              </a:spcAft>
              <a:buClr>
                <a:srgbClr val="FF0000"/>
              </a:buClr>
              <a:buFont typeface="Arial" pitchFamily="34" charset="0"/>
              <a:buChar char="•"/>
            </a:pPr>
            <a:r>
              <a:rPr lang="en-US" sz="2000">
                <a:latin typeface="Arial" pitchFamily="34" charset="0"/>
                <a:cs typeface="Arial" pitchFamily="34" charset="0"/>
              </a:rPr>
              <a:t>Food environment</a:t>
            </a:r>
          </a:p>
          <a:p>
            <a:pPr marL="1370013" lvl="2" indent="-455613" algn="l" eaLnBrk="0" hangingPunct="0">
              <a:spcAft>
                <a:spcPts val="600"/>
              </a:spcAft>
              <a:buClr>
                <a:srgbClr val="FF0000"/>
              </a:buClr>
              <a:buFont typeface="Arial" pitchFamily="34" charset="0"/>
              <a:buChar char="•"/>
            </a:pPr>
            <a:r>
              <a:rPr lang="en-US" sz="2000">
                <a:latin typeface="Arial" pitchFamily="34" charset="0"/>
                <a:cs typeface="Arial" pitchFamily="34" charset="0"/>
              </a:rPr>
              <a:t>Physical activity environment</a:t>
            </a:r>
          </a:p>
          <a:p>
            <a:pPr marL="455613" indent="-455613" algn="l">
              <a:buClr>
                <a:srgbClr val="FF0000"/>
              </a:buClr>
              <a:buSzPct val="100000"/>
            </a:pPr>
            <a:endParaRPr lang="en-US" sz="2400">
              <a:latin typeface="Arial" pitchFamily="34" charset="0"/>
              <a:cs typeface="Arial" pitchFamily="34" charset="0"/>
            </a:endParaRPr>
          </a:p>
          <a:p>
            <a:pPr marL="455613" indent="-455613" algn="l">
              <a:buClr>
                <a:srgbClr val="FF0000"/>
              </a:buClr>
              <a:buSzPct val="100000"/>
              <a:buFont typeface="Arial" pitchFamily="34" charset="0"/>
              <a:buChar char="•"/>
            </a:pPr>
            <a:r>
              <a:rPr lang="en-US" sz="2400">
                <a:solidFill>
                  <a:srgbClr val="2F9900"/>
                </a:solidFill>
                <a:latin typeface="Arial" pitchFamily="34" charset="0"/>
                <a:cs typeface="Arial" pitchFamily="34" charset="0"/>
              </a:rPr>
              <a:t>Details</a:t>
            </a:r>
            <a:r>
              <a:rPr lang="en-US" sz="2400">
                <a:latin typeface="Arial" pitchFamily="34" charset="0"/>
                <a:cs typeface="Arial" pitchFamily="34" charset="0"/>
              </a:rPr>
              <a:t> about each measure include:</a:t>
            </a:r>
          </a:p>
          <a:p>
            <a:pPr marL="1370013" lvl="2" indent="-455613" algn="l">
              <a:buClr>
                <a:srgbClr val="FF0000"/>
              </a:buClr>
              <a:buSzPct val="100000"/>
              <a:buFont typeface="Arial" pitchFamily="34" charset="0"/>
              <a:buChar char="•"/>
            </a:pPr>
            <a:r>
              <a:rPr lang="en-US" sz="2000">
                <a:latin typeface="Arial" pitchFamily="34" charset="0"/>
                <a:cs typeface="Arial" pitchFamily="34" charset="0"/>
              </a:rPr>
              <a:t>Domain(s) measured</a:t>
            </a:r>
          </a:p>
          <a:p>
            <a:pPr marL="1370013" lvl="2" indent="-455613" algn="l">
              <a:buClr>
                <a:srgbClr val="FF0000"/>
              </a:buClr>
              <a:buSzPct val="100000"/>
              <a:buFont typeface="Arial" pitchFamily="34" charset="0"/>
              <a:buChar char="•"/>
            </a:pPr>
            <a:r>
              <a:rPr lang="en-US" sz="2000">
                <a:latin typeface="Arial" pitchFamily="34" charset="0"/>
                <a:cs typeface="Arial" pitchFamily="34" charset="0"/>
              </a:rPr>
              <a:t>Validity and reliability </a:t>
            </a:r>
          </a:p>
          <a:p>
            <a:pPr marL="1370013" lvl="2" indent="-455613" algn="l">
              <a:buClr>
                <a:srgbClr val="FF0000"/>
              </a:buClr>
              <a:buSzPct val="100000"/>
              <a:buFont typeface="Arial" pitchFamily="34" charset="0"/>
              <a:buChar char="•"/>
            </a:pPr>
            <a:r>
              <a:rPr lang="en-US" sz="2000">
                <a:latin typeface="Arial" pitchFamily="34" charset="0"/>
                <a:cs typeface="Arial" pitchFamily="34" charset="0"/>
              </a:rPr>
              <a:t>Protocols on use</a:t>
            </a:r>
          </a:p>
          <a:p>
            <a:pPr marL="1370013" lvl="2" indent="-455613" algn="l">
              <a:buClr>
                <a:srgbClr val="FF0000"/>
              </a:buClr>
              <a:buSzPct val="100000"/>
              <a:buFont typeface="Arial" pitchFamily="34" charset="0"/>
              <a:buChar char="•"/>
            </a:pPr>
            <a:r>
              <a:rPr lang="en-US" sz="2000">
                <a:latin typeface="Arial" pitchFamily="34" charset="0"/>
                <a:cs typeface="Arial" pitchFamily="34" charset="0"/>
              </a:rPr>
              <a:t>Settings, geographic areas, and populations for which the measure has been used</a:t>
            </a:r>
          </a:p>
          <a:p>
            <a:pPr marL="455613" indent="-455613" algn="l">
              <a:buClr>
                <a:srgbClr val="FF0000"/>
              </a:buClr>
              <a:buSzPct val="100000"/>
            </a:pPr>
            <a:r>
              <a:rPr lang="en-US" sz="2000">
                <a:latin typeface="Arial" pitchFamily="34" charset="0"/>
                <a:cs typeface="Arial" pitchFamily="34" charset="0"/>
              </a:rPr>
              <a:t> </a:t>
            </a:r>
          </a:p>
          <a:p>
            <a:pPr marL="455613" indent="-455613" algn="l">
              <a:buClr>
                <a:srgbClr val="FF0000"/>
              </a:buClr>
              <a:buSzPct val="100000"/>
              <a:buFont typeface="Arial" pitchFamily="34" charset="0"/>
              <a:buChar char="•"/>
            </a:pPr>
            <a:r>
              <a:rPr lang="en-US" sz="2400"/>
              <a:t>Website to launch in </a:t>
            </a:r>
            <a:r>
              <a:rPr lang="en-US" sz="2400">
                <a:solidFill>
                  <a:srgbClr val="2F9900"/>
                </a:solidFill>
              </a:rPr>
              <a:t>April 2011</a:t>
            </a:r>
          </a:p>
          <a:p>
            <a:pPr marL="455613" indent="-455613" algn="l">
              <a:buClr>
                <a:srgbClr val="FF0000"/>
              </a:buClr>
              <a:buSzPct val="100000"/>
              <a:buFont typeface="Arial" pitchFamily="34" charset="0"/>
              <a:buChar char="•"/>
            </a:pPr>
            <a:endParaRPr lang="en-US" sz="2200">
              <a:latin typeface="Arial" pitchFamily="34" charset="0"/>
              <a:cs typeface="Arial" pitchFamily="34" charset="0"/>
            </a:endParaRPr>
          </a:p>
          <a:p>
            <a:pPr marL="455613" indent="-455613" algn="l">
              <a:buClr>
                <a:srgbClr val="FF0000"/>
              </a:buClr>
              <a:buSzPct val="100000"/>
              <a:buFont typeface="Arial" pitchFamily="34" charset="0"/>
              <a:buChar char="•"/>
            </a:pPr>
            <a:endParaRPr lang="en-US" sz="2200">
              <a:latin typeface="Arial" pitchFamily="34" charset="0"/>
              <a:cs typeface="Arial" pitchFamily="34" charset="0"/>
            </a:endParaRPr>
          </a:p>
        </p:txBody>
      </p:sp>
      <p:pic>
        <p:nvPicPr>
          <p:cNvPr id="24580" name="Picture 6" descr="girl on slide, data, researcher on computer"/>
          <p:cNvPicPr>
            <a:picLocks noChangeAspect="1" noChangeArrowheads="1"/>
          </p:cNvPicPr>
          <p:nvPr/>
        </p:nvPicPr>
        <p:blipFill>
          <a:blip r:embed="rId3" cstate="print"/>
          <a:srcRect/>
          <a:stretch>
            <a:fillRect/>
          </a:stretch>
        </p:blipFill>
        <p:spPr bwMode="auto">
          <a:xfrm>
            <a:off x="7442200" y="1828800"/>
            <a:ext cx="20764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
          <p:cNvGrpSpPr>
            <a:grpSpLocks/>
          </p:cNvGrpSpPr>
          <p:nvPr/>
        </p:nvGrpSpPr>
        <p:grpSpPr bwMode="auto">
          <a:xfrm>
            <a:off x="736600" y="1905000"/>
            <a:ext cx="8694738" cy="5029200"/>
            <a:chOff x="254000" y="1270000"/>
            <a:chExt cx="9482138" cy="6200775"/>
          </a:xfrm>
        </p:grpSpPr>
        <p:pic>
          <p:nvPicPr>
            <p:cNvPr id="25604" name="Picture 7" descr="graphicPicturesLeft"/>
            <p:cNvPicPr>
              <a:picLocks noChangeAspect="1" noChangeArrowheads="1"/>
            </p:cNvPicPr>
            <p:nvPr/>
          </p:nvPicPr>
          <p:blipFill>
            <a:blip r:embed="rId3" cstate="print"/>
            <a:srcRect/>
            <a:stretch>
              <a:fillRect/>
            </a:stretch>
          </p:blipFill>
          <p:spPr bwMode="auto">
            <a:xfrm>
              <a:off x="5757863" y="1270000"/>
              <a:ext cx="1038225" cy="2193925"/>
            </a:xfrm>
            <a:prstGeom prst="rect">
              <a:avLst/>
            </a:prstGeom>
            <a:noFill/>
            <a:ln w="9525">
              <a:noFill/>
              <a:miter lim="800000"/>
              <a:headEnd/>
              <a:tailEnd/>
            </a:ln>
          </p:spPr>
        </p:pic>
        <p:pic>
          <p:nvPicPr>
            <p:cNvPr id="25605" name="Picture 3" descr="http://www.srl.cam.ac.uk/epic/images/24hr.jpg"/>
            <p:cNvPicPr>
              <a:picLocks noChangeAspect="1" noChangeArrowheads="1"/>
            </p:cNvPicPr>
            <p:nvPr/>
          </p:nvPicPr>
          <p:blipFill>
            <a:blip r:embed="rId4" cstate="print"/>
            <a:srcRect/>
            <a:stretch>
              <a:fillRect/>
            </a:stretch>
          </p:blipFill>
          <p:spPr bwMode="auto">
            <a:xfrm>
              <a:off x="254000" y="1354138"/>
              <a:ext cx="1708150" cy="2389187"/>
            </a:xfrm>
            <a:prstGeom prst="rect">
              <a:avLst/>
            </a:prstGeom>
            <a:noFill/>
            <a:ln w="9525">
              <a:noFill/>
              <a:miter lim="800000"/>
              <a:headEnd/>
              <a:tailEnd/>
            </a:ln>
          </p:spPr>
        </p:pic>
        <p:pic>
          <p:nvPicPr>
            <p:cNvPr id="25606" name="Picture 2" descr="C:\Documents and Settings\Todd Hagobian\Desktop\IMS_sensor_revised.jpg"/>
            <p:cNvPicPr>
              <a:picLocks noChangeAspect="1" noChangeArrowheads="1"/>
            </p:cNvPicPr>
            <p:nvPr/>
          </p:nvPicPr>
          <p:blipFill>
            <a:blip r:embed="rId5" cstate="print"/>
            <a:srcRect t="3445"/>
            <a:stretch>
              <a:fillRect/>
            </a:stretch>
          </p:blipFill>
          <p:spPr bwMode="auto">
            <a:xfrm>
              <a:off x="3386138" y="3217863"/>
              <a:ext cx="2882900" cy="2371725"/>
            </a:xfrm>
            <a:prstGeom prst="rect">
              <a:avLst/>
            </a:prstGeom>
            <a:noFill/>
            <a:ln w="9525">
              <a:solidFill>
                <a:schemeClr val="tx1"/>
              </a:solidFill>
              <a:miter lim="800000"/>
              <a:headEnd/>
              <a:tailEnd/>
            </a:ln>
          </p:spPr>
        </p:pic>
        <p:pic>
          <p:nvPicPr>
            <p:cNvPr id="25607" name="Picture 5" descr="ScreenShot014"/>
            <p:cNvPicPr>
              <a:picLocks noChangeAspect="1" noChangeArrowheads="1"/>
            </p:cNvPicPr>
            <p:nvPr/>
          </p:nvPicPr>
          <p:blipFill>
            <a:blip r:embed="rId6" cstate="print"/>
            <a:srcRect/>
            <a:stretch>
              <a:fillRect/>
            </a:stretch>
          </p:blipFill>
          <p:spPr bwMode="auto">
            <a:xfrm>
              <a:off x="4487863" y="5672138"/>
              <a:ext cx="2116137" cy="1760537"/>
            </a:xfrm>
            <a:prstGeom prst="rect">
              <a:avLst/>
            </a:prstGeom>
            <a:noFill/>
            <a:ln w="9525">
              <a:solidFill>
                <a:schemeClr val="tx1"/>
              </a:solidFill>
              <a:miter lim="800000"/>
              <a:headEnd/>
              <a:tailEnd/>
            </a:ln>
          </p:spPr>
        </p:pic>
        <p:pic>
          <p:nvPicPr>
            <p:cNvPr id="25608" name="Picture 2" descr="http://img.sparknotes.com/figures/C/c27f5fcb6d8402983e40682bff2c8c40/ffq.gif"/>
            <p:cNvPicPr>
              <a:picLocks noChangeAspect="1" noChangeArrowheads="1"/>
            </p:cNvPicPr>
            <p:nvPr/>
          </p:nvPicPr>
          <p:blipFill>
            <a:blip r:embed="rId7" cstate="print"/>
            <a:srcRect t="6940"/>
            <a:stretch>
              <a:fillRect/>
            </a:stretch>
          </p:blipFill>
          <p:spPr bwMode="auto">
            <a:xfrm>
              <a:off x="846138" y="2116138"/>
              <a:ext cx="1878012" cy="2270125"/>
            </a:xfrm>
            <a:prstGeom prst="rect">
              <a:avLst/>
            </a:prstGeom>
            <a:noFill/>
            <a:ln w="9525">
              <a:solidFill>
                <a:schemeClr val="tx1"/>
              </a:solidFill>
              <a:miter lim="800000"/>
              <a:headEnd/>
              <a:tailEnd/>
            </a:ln>
          </p:spPr>
        </p:pic>
        <p:pic>
          <p:nvPicPr>
            <p:cNvPr id="25609" name="Picture 1"/>
            <p:cNvPicPr>
              <a:picLocks noChangeAspect="1" noChangeArrowheads="1"/>
            </p:cNvPicPr>
            <p:nvPr/>
          </p:nvPicPr>
          <p:blipFill>
            <a:blip r:embed="rId8" cstate="print"/>
            <a:srcRect l="29021" t="18520" r="27708" b="4034"/>
            <a:stretch>
              <a:fillRect/>
            </a:stretch>
          </p:blipFill>
          <p:spPr bwMode="auto">
            <a:xfrm>
              <a:off x="6942138" y="1354138"/>
              <a:ext cx="2794000" cy="3895725"/>
            </a:xfrm>
            <a:prstGeom prst="rect">
              <a:avLst/>
            </a:prstGeom>
            <a:noFill/>
            <a:ln w="9525">
              <a:solidFill>
                <a:schemeClr val="tx1"/>
              </a:solidFill>
              <a:miter lim="800000"/>
              <a:headEnd/>
              <a:tailEnd/>
            </a:ln>
          </p:spPr>
        </p:pic>
        <p:pic>
          <p:nvPicPr>
            <p:cNvPr id="25610" name="Picture 2" descr="fahd1"/>
            <p:cNvPicPr>
              <a:picLocks noChangeAspect="1" noChangeArrowheads="1"/>
            </p:cNvPicPr>
            <p:nvPr/>
          </p:nvPicPr>
          <p:blipFill>
            <a:blip r:embed="rId9" cstate="print"/>
            <a:srcRect b="6792"/>
            <a:stretch>
              <a:fillRect/>
            </a:stretch>
          </p:blipFill>
          <p:spPr bwMode="auto">
            <a:xfrm>
              <a:off x="2963863" y="1439863"/>
              <a:ext cx="2635250" cy="2286000"/>
            </a:xfrm>
            <a:prstGeom prst="rect">
              <a:avLst/>
            </a:prstGeom>
            <a:noFill/>
            <a:ln w="9525">
              <a:noFill/>
              <a:miter lim="800000"/>
              <a:headEnd/>
              <a:tailEnd/>
            </a:ln>
          </p:spPr>
        </p:pic>
        <p:pic>
          <p:nvPicPr>
            <p:cNvPr id="25611" name="Picture 10" descr="Boushey_P6090005"/>
            <p:cNvPicPr>
              <a:picLocks noChangeAspect="1" noChangeArrowheads="1"/>
            </p:cNvPicPr>
            <p:nvPr/>
          </p:nvPicPr>
          <p:blipFill>
            <a:blip r:embed="rId10" cstate="print"/>
            <a:srcRect/>
            <a:stretch>
              <a:fillRect/>
            </a:stretch>
          </p:blipFill>
          <p:spPr bwMode="auto">
            <a:xfrm>
              <a:off x="254000" y="4826000"/>
              <a:ext cx="2887663" cy="2165350"/>
            </a:xfrm>
            <a:prstGeom prst="rect">
              <a:avLst/>
            </a:prstGeom>
            <a:noFill/>
            <a:ln w="9525">
              <a:noFill/>
              <a:miter lim="800000"/>
              <a:headEnd/>
              <a:tailEnd/>
            </a:ln>
          </p:spPr>
        </p:pic>
        <p:pic>
          <p:nvPicPr>
            <p:cNvPr id="25612" name="Picture 2" descr="http://qainc.net/services/GIS/5-MILE-RADIUS-MAP.jpg"/>
            <p:cNvPicPr>
              <a:picLocks noChangeAspect="1" noChangeArrowheads="1"/>
            </p:cNvPicPr>
            <p:nvPr/>
          </p:nvPicPr>
          <p:blipFill>
            <a:blip r:embed="rId11" cstate="print"/>
            <a:srcRect b="14610"/>
            <a:stretch>
              <a:fillRect/>
            </a:stretch>
          </p:blipFill>
          <p:spPr bwMode="auto">
            <a:xfrm>
              <a:off x="6688138" y="3725863"/>
              <a:ext cx="2963862" cy="2370137"/>
            </a:xfrm>
            <a:prstGeom prst="rect">
              <a:avLst/>
            </a:prstGeom>
            <a:noFill/>
            <a:ln w="9525">
              <a:noFill/>
              <a:miter lim="800000"/>
              <a:headEnd/>
              <a:tailEnd/>
            </a:ln>
          </p:spPr>
        </p:pic>
        <p:pic>
          <p:nvPicPr>
            <p:cNvPr id="25613" name="Picture 7"/>
            <p:cNvPicPr>
              <a:picLocks noChangeAspect="1" noChangeArrowheads="1"/>
            </p:cNvPicPr>
            <p:nvPr/>
          </p:nvPicPr>
          <p:blipFill>
            <a:blip r:embed="rId12" cstate="print"/>
            <a:srcRect/>
            <a:stretch>
              <a:fillRect/>
            </a:stretch>
          </p:blipFill>
          <p:spPr bwMode="auto">
            <a:xfrm>
              <a:off x="2370138" y="6350000"/>
              <a:ext cx="1822450" cy="1120775"/>
            </a:xfrm>
            <a:prstGeom prst="rect">
              <a:avLst/>
            </a:prstGeom>
            <a:noFill/>
            <a:ln w="9525">
              <a:solidFill>
                <a:schemeClr val="tx1"/>
              </a:solidFill>
              <a:miter lim="800000"/>
              <a:headEnd/>
              <a:tailEnd/>
            </a:ln>
          </p:spPr>
        </p:pic>
      </p:grpSp>
      <p:sp>
        <p:nvSpPr>
          <p:cNvPr id="13" name="Rectangle 12"/>
          <p:cNvSpPr>
            <a:spLocks noChangeArrowheads="1"/>
          </p:cNvSpPr>
          <p:nvPr/>
        </p:nvSpPr>
        <p:spPr bwMode="auto">
          <a:xfrm>
            <a:off x="584200" y="685800"/>
            <a:ext cx="9601200" cy="879475"/>
          </a:xfrm>
          <a:prstGeom prst="rect">
            <a:avLst/>
          </a:prstGeom>
          <a:noFill/>
          <a:ln w="9525">
            <a:noFill/>
            <a:miter lim="800000"/>
            <a:headEnd/>
            <a:tailEnd/>
          </a:ln>
        </p:spPr>
        <p:txBody>
          <a:bodyPr lIns="91439" rIns="91439">
            <a:spAutoFit/>
          </a:bodyPr>
          <a:lstStyle/>
          <a:p>
            <a:pPr algn="l">
              <a:lnSpc>
                <a:spcPct val="80000"/>
              </a:lnSpc>
              <a:defRPr/>
            </a:pPr>
            <a:r>
              <a:rPr lang="en-US" b="1" dirty="0">
                <a:solidFill>
                  <a:srgbClr val="FF0000"/>
                </a:solidFill>
                <a:latin typeface="+mj-lt"/>
              </a:rPr>
              <a:t>Diet and Physical Activity Behavior: </a:t>
            </a:r>
          </a:p>
          <a:p>
            <a:pPr algn="l">
              <a:lnSpc>
                <a:spcPct val="80000"/>
              </a:lnSpc>
              <a:defRPr/>
            </a:pPr>
            <a:r>
              <a:rPr lang="en-US" b="1" dirty="0">
                <a:solidFill>
                  <a:srgbClr val="FF0000"/>
                </a:solidFill>
                <a:latin typeface="+mj-lt"/>
              </a:rPr>
              <a:t>Individual-level &amp; Environmental-level Measures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cstate="print"/>
          <a:srcRect/>
          <a:stretch>
            <a:fillRect/>
          </a:stretch>
        </p:blipFill>
        <p:spPr bwMode="auto">
          <a:xfrm>
            <a:off x="-25400" y="0"/>
            <a:ext cx="10185400" cy="7843838"/>
          </a:xfrm>
          <a:prstGeom prst="rect">
            <a:avLst/>
          </a:prstGeom>
          <a:noFill/>
          <a:ln w="25400">
            <a:noFill/>
            <a:miter lim="800000"/>
            <a:headEnd/>
            <a:tailEnd/>
          </a:ln>
        </p:spPr>
      </p:pic>
      <p:sp>
        <p:nvSpPr>
          <p:cNvPr id="26627" name="Rectangle 2"/>
          <p:cNvSpPr>
            <a:spLocks noChangeArrowheads="1"/>
          </p:cNvSpPr>
          <p:nvPr/>
        </p:nvSpPr>
        <p:spPr bwMode="auto">
          <a:xfrm>
            <a:off x="4165600" y="6400800"/>
            <a:ext cx="5410200" cy="646113"/>
          </a:xfrm>
          <a:prstGeom prst="rect">
            <a:avLst/>
          </a:prstGeom>
          <a:noFill/>
          <a:ln w="9525">
            <a:noFill/>
            <a:miter lim="800000"/>
            <a:headEnd/>
            <a:tailEnd/>
          </a:ln>
        </p:spPr>
        <p:txBody>
          <a:bodyPr lIns="91439" rIns="91439">
            <a:spAutoFit/>
          </a:bodyPr>
          <a:lstStyle/>
          <a:p>
            <a:pPr algn="l"/>
            <a:r>
              <a:rPr lang="en-US" sz="3600" u="sng">
                <a:solidFill>
                  <a:srgbClr val="2F9900"/>
                </a:solidFill>
                <a:latin typeface="Arial" pitchFamily="34" charset="0"/>
                <a:cs typeface="Arial" pitchFamily="34" charset="0"/>
                <a:sym typeface="Trajan Pro"/>
              </a:rPr>
              <a:t>www.nccor.org/measures</a:t>
            </a:r>
            <a:r>
              <a:rPr lang="en-US" sz="3600" u="sng">
                <a:solidFill>
                  <a:srgbClr val="FF0000"/>
                </a:solidFill>
                <a:latin typeface="Arial" pitchFamily="34" charset="0"/>
                <a:cs typeface="Arial" pitchFamily="34" charset="0"/>
                <a:sym typeface="Trajan Pro"/>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52450" y="3048000"/>
            <a:ext cx="9350375" cy="776288"/>
          </a:xfrm>
          <a:prstGeom prst="rect">
            <a:avLst/>
          </a:prstGeom>
          <a:noFill/>
          <a:ln w="9525">
            <a:noFill/>
            <a:miter lim="800000"/>
            <a:headEnd/>
            <a:tailEnd/>
          </a:ln>
        </p:spPr>
        <p:txBody>
          <a:bodyPr wrap="none" lIns="91439" rIns="91439">
            <a:spAutoFit/>
          </a:bodyPr>
          <a:lstStyle/>
          <a:p>
            <a:r>
              <a:rPr lang="en-US" sz="4400" b="1">
                <a:solidFill>
                  <a:srgbClr val="2F9900"/>
                </a:solidFill>
              </a:rPr>
              <a:t>Catalogue of Surveillance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Pages>0</Pages>
  <Words>1385</Words>
  <Characters>0</Characters>
  <Application>Microsoft Office PowerPoint</Application>
  <PresentationFormat>Custom</PresentationFormat>
  <Lines>0</Lines>
  <Paragraphs>155</Paragraphs>
  <Slides>15</Slides>
  <Notes>15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15</vt:i4>
      </vt:variant>
    </vt:vector>
  </HeadingPairs>
  <TitlesOfParts>
    <vt:vector size="30" baseType="lpstr">
      <vt:lpstr>GillSans</vt:lpstr>
      <vt:lpstr>ヒラギノ角ゴ ProN W3</vt:lpstr>
      <vt:lpstr>Arial</vt:lpstr>
      <vt:lpstr>Calibri</vt:lpstr>
      <vt:lpstr>ＭＳ Ｐゴシック</vt:lpstr>
      <vt:lpstr>Helvetica</vt:lpstr>
      <vt:lpstr>Trajan Pro Bold</vt:lpstr>
      <vt:lpstr>Trajan Pro</vt:lpstr>
      <vt:lpstr>Office Theme</vt:lpstr>
      <vt:lpstr>1_Office Theme</vt:lpstr>
      <vt:lpstr>2_Office Theme</vt:lpstr>
      <vt:lpstr>3_Office Theme</vt:lpstr>
      <vt:lpstr>4_Office Theme</vt:lpstr>
      <vt:lpstr>5_Office Theme</vt:lpstr>
      <vt:lpstr>6_Office Theme</vt:lpstr>
      <vt:lpstr>Relevant NIH Funding Opportunities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McKinnon, Robin (NIH/NCI) [E]</dc:creator>
  <cp:lastModifiedBy>bjmcduffie</cp:lastModifiedBy>
  <cp:revision>389</cp:revision>
  <dcterms:created xsi:type="dcterms:W3CDTF">2011-01-07T14:10:46Z</dcterms:created>
  <dcterms:modified xsi:type="dcterms:W3CDTF">2011-04-04T20:54:38Z</dcterms:modified>
</cp:coreProperties>
</file>