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1" r:id="rId3"/>
    <p:sldId id="274" r:id="rId4"/>
    <p:sldId id="272" r:id="rId5"/>
    <p:sldId id="275" r:id="rId6"/>
    <p:sldId id="269" r:id="rId7"/>
    <p:sldId id="273" r:id="rId8"/>
    <p:sldId id="276" r:id="rId9"/>
    <p:sldId id="277" r:id="rId1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02" y="-270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6F1BA1B-13C4-4059-959D-6568A5A0775C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D36F8EC-8BF7-4DB6-91C5-904127EC0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09BCE7A-E8C5-4C0D-A150-099D3404A17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254A13-3EAB-48C5-B663-385D09A59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4A13-3EAB-48C5-B663-385D09A59E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4A13-3EAB-48C5-B663-385D09A59E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4A13-3EAB-48C5-B663-385D09A59E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2CCE-708D-449F-B1F9-5593EB298F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4A13-3EAB-48C5-B663-385D09A59E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Nationally representative sample of 5,000 U.S. households</a:t>
            </a:r>
          </a:p>
          <a:p>
            <a:pPr lvl="1">
              <a:lnSpc>
                <a:spcPct val="90000"/>
              </a:lnSpc>
              <a:spcAft>
                <a:spcPct val="40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1,500 SNAP participants</a:t>
            </a:r>
          </a:p>
          <a:p>
            <a:pPr lvl="1">
              <a:lnSpc>
                <a:spcPct val="90000"/>
              </a:lnSpc>
              <a:spcAft>
                <a:spcPct val="40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2,000 low-income non-participants</a:t>
            </a:r>
          </a:p>
          <a:p>
            <a:pPr lvl="1">
              <a:lnSpc>
                <a:spcPct val="90000"/>
              </a:lnSpc>
              <a:spcAft>
                <a:spcPct val="40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1,500 higher income &gt; 185% FPL</a:t>
            </a:r>
          </a:p>
          <a:p>
            <a:r>
              <a:rPr lang="en-US" b="1" dirty="0"/>
              <a:t>Food Acquisition includes</a:t>
            </a:r>
            <a:endParaRPr lang="en-US" dirty="0"/>
          </a:p>
          <a:p>
            <a:r>
              <a:rPr lang="en-US" b="1" dirty="0"/>
              <a:t>--foods purchased—quantities and prices</a:t>
            </a:r>
            <a:endParaRPr lang="en-US" dirty="0"/>
          </a:p>
          <a:p>
            <a:r>
              <a:rPr lang="en-US" b="1" dirty="0"/>
              <a:t>--food away from home</a:t>
            </a:r>
            <a:endParaRPr lang="en-US" dirty="0"/>
          </a:p>
          <a:p>
            <a:r>
              <a:rPr lang="en-US" b="1" dirty="0"/>
              <a:t>--USDA food assistance program participation </a:t>
            </a:r>
            <a:endParaRPr lang="en-US" dirty="0"/>
          </a:p>
          <a:p>
            <a:pPr>
              <a:lnSpc>
                <a:spcPct val="90000"/>
              </a:lnSpc>
              <a:spcAft>
                <a:spcPct val="40000"/>
              </a:spcAft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ct val="40000"/>
              </a:spcAft>
            </a:pP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Look at how use of SNAP and cash resources varies over the course of a benefit month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All of the above by subgroups (e.g., elderly, households with children, income level)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496E5-CCBE-482F-B4C6-9777E878543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4A13-3EAB-48C5-B663-385D09A59E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4A13-3EAB-48C5-B663-385D09A59E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75B0B-5565-438A-BD1C-A7F6BE6F8C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s --no bann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102474"/>
          </a:xfrm>
        </p:spPr>
        <p:txBody>
          <a:bodyPr/>
          <a:lstStyle>
            <a:lvl1pPr>
              <a:buClr>
                <a:srgbClr val="B30838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B30838"/>
              </a:buClr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B30838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B30838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B30838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7432"/>
            <a:ext cx="7395881" cy="6675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0F83-EFCC-4DE0-B643-AA38C1A4E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7D69DB-C8C4-4CD2-8D2C-CEC513FAD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B131-16A2-4C99-A20F-379F11BE939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4E7A-14AC-48F7-A824-3AC7C314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amberwaves/june09/features/foodpolicy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Briefing/FoodNutritionAssistance/funding/descript2010.htm#WICfood" TargetMode="Externa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s.usda.gov/Briefing/FoodNutritionAssistance/funding/descript2010.htm#local" TargetMode="External"/><Relationship Id="rId5" Type="http://schemas.openxmlformats.org/officeDocument/2006/relationships/hyperlink" Target="http://www.ers.usda.gov/Briefing/FoodNutritionAssistance/funding/descript2010.htm#foodsecure" TargetMode="External"/><Relationship Id="rId4" Type="http://schemas.openxmlformats.org/officeDocument/2006/relationships/hyperlink" Target="http://www.ers.usda.gov/Briefing/FoodNutritionAssistance/Projects/long.asp?FANRP_NO=243&amp;Awardyear=20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66294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Marketing and Health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7162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 Snapshot of Relevant Research Activities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at the  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Economic Research Service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U.S. Department of Agriculture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4" descr="SNAP EDshoppin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996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54102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Joanne F. Guthrie</a:t>
            </a:r>
          </a:p>
          <a:p>
            <a:pPr algn="ctr"/>
            <a:r>
              <a:rPr lang="en-US" sz="1600" dirty="0" smtClean="0"/>
              <a:t>Food Economics Division</a:t>
            </a:r>
          </a:p>
          <a:p>
            <a:pPr algn="ctr"/>
            <a:r>
              <a:rPr lang="en-US" sz="1600" dirty="0" smtClean="0"/>
              <a:t>Economic Research Service</a:t>
            </a:r>
          </a:p>
          <a:p>
            <a:pPr algn="ctr"/>
            <a:r>
              <a:rPr lang="en-US" sz="1600" dirty="0" smtClean="0"/>
              <a:t>U.S. Department of Agriculture</a:t>
            </a:r>
            <a:endParaRPr lang="en-US" sz="1600" dirty="0"/>
          </a:p>
        </p:txBody>
      </p:sp>
      <p:pic>
        <p:nvPicPr>
          <p:cNvPr id="6" name="Picture 5" descr="ERSLogo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10200"/>
            <a:ext cx="2047875" cy="1028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98120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Categories of Activities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Intramural Research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Data Development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Extramural Research Support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Fostering Research Communication</a:t>
            </a:r>
            <a:endParaRPr lang="en-US" dirty="0"/>
          </a:p>
        </p:txBody>
      </p:sp>
      <p:pic>
        <p:nvPicPr>
          <p:cNvPr id="4" name="Picture 3" descr="ERSLogo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38800"/>
            <a:ext cx="2047875" cy="102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Intramural Food Marketing Research</a:t>
            </a:r>
            <a:b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 Publications and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Webproducts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895600" cy="3750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219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Food Access</a:t>
            </a:r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 descr="C:\Documents and Settings\egolan\My Documents\US Food Env Atlas\presentations\screen shots for AW and presentations\Screensho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3653972" cy="2895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7526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ERSLogo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72200"/>
            <a:ext cx="1061861" cy="533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76600" y="1447801"/>
            <a:ext cx="4876800" cy="2971800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1200" dirty="0" smtClean="0">
                <a:solidFill>
                  <a:srgbClr val="002060"/>
                </a:solidFill>
              </a:rPr>
              <a:t>Costs of healthy foods</a:t>
            </a:r>
          </a:p>
          <a:p>
            <a:pPr>
              <a:spcAft>
                <a:spcPts val="600"/>
              </a:spcAft>
            </a:pPr>
            <a:r>
              <a:rPr lang="en-US" sz="11200" dirty="0" smtClean="0">
                <a:solidFill>
                  <a:srgbClr val="002060"/>
                </a:solidFill>
              </a:rPr>
              <a:t>Effects of combining information and incentives</a:t>
            </a:r>
          </a:p>
          <a:p>
            <a:pPr>
              <a:spcAft>
                <a:spcPts val="600"/>
              </a:spcAft>
            </a:pPr>
            <a:r>
              <a:rPr lang="en-US" sz="11200" dirty="0" smtClean="0">
                <a:solidFill>
                  <a:srgbClr val="002060"/>
                </a:solidFill>
              </a:rPr>
              <a:t>Market response to nutrition labeling</a:t>
            </a:r>
          </a:p>
          <a:p>
            <a:pPr>
              <a:spcAft>
                <a:spcPts val="600"/>
              </a:spcAft>
            </a:pPr>
            <a:r>
              <a:rPr lang="en-US" sz="11200" dirty="0" smtClean="0">
                <a:solidFill>
                  <a:srgbClr val="002060"/>
                </a:solidFill>
              </a:rPr>
              <a:t>Exploring ideas from behavioral economics</a:t>
            </a:r>
          </a:p>
          <a:p>
            <a:pPr lvl="1">
              <a:lnSpc>
                <a:spcPct val="90000"/>
              </a:lnSpc>
              <a:buNone/>
            </a:pPr>
            <a:endParaRPr lang="en-US" sz="11200" dirty="0" smtClean="0">
              <a:solidFill>
                <a:srgbClr val="002060"/>
              </a:solidFill>
            </a:endParaRPr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4800600"/>
            <a:ext cx="8686800" cy="8683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400" b="1" dirty="0" smtClean="0"/>
              <a:t>Sources: </a:t>
            </a:r>
          </a:p>
          <a:p>
            <a:r>
              <a:rPr lang="en-US" sz="4400" i="1" dirty="0" smtClean="0"/>
              <a:t>How Much Do Fruits and Vegetables Cost?</a:t>
            </a:r>
            <a:r>
              <a:rPr lang="en-US" sz="4400" dirty="0" smtClean="0"/>
              <a:t> By Hayden Stewart, Jeffrey Hyman, Jean C. Buzby, Elizabeth </a:t>
            </a:r>
            <a:r>
              <a:rPr lang="en-US" sz="4400" dirty="0" err="1" smtClean="0"/>
              <a:t>Frazão</a:t>
            </a:r>
            <a:r>
              <a:rPr lang="en-US" sz="4400" dirty="0" smtClean="0"/>
              <a:t>, and Andrea Carlson Economic Information Bulletin No. (EIB-71) 37 pp, Feb 2011 </a:t>
            </a:r>
          </a:p>
          <a:p>
            <a:r>
              <a:rPr lang="en-US" sz="4400" i="1" dirty="0" smtClean="0"/>
              <a:t>Promoting Fruit and Vegetable Consumption: Are Coupons More Effective than Pure Price Discounts?</a:t>
            </a:r>
            <a:r>
              <a:rPr lang="en-US" sz="4400" dirty="0" smtClean="0"/>
              <a:t> By </a:t>
            </a:r>
            <a:r>
              <a:rPr lang="en-US" sz="4400" dirty="0" err="1" smtClean="0"/>
              <a:t>Diansheng</a:t>
            </a:r>
            <a:r>
              <a:rPr lang="en-US" sz="4400" dirty="0" smtClean="0"/>
              <a:t> Dong and Ephraim Leibtag. ERR-96, 2010.</a:t>
            </a:r>
          </a:p>
          <a:p>
            <a:r>
              <a:rPr lang="en-US" sz="4400" dirty="0" smtClean="0"/>
              <a:t>“</a:t>
            </a:r>
            <a:r>
              <a:rPr lang="en-US" sz="4400" dirty="0" smtClean="0">
                <a:hlinkClick r:id="rId3"/>
              </a:rPr>
              <a:t>Food Policy: Check the List of Ingredients</a:t>
            </a:r>
            <a:r>
              <a:rPr lang="en-US" sz="4400" dirty="0" smtClean="0"/>
              <a:t>,” by Elise Golan, Lisa Mancino, and Laurian Unnevehr, in </a:t>
            </a:r>
            <a:r>
              <a:rPr lang="en-US" sz="4400" i="1" dirty="0" smtClean="0"/>
              <a:t>Amber Waves</a:t>
            </a:r>
            <a:r>
              <a:rPr lang="en-US" sz="4400" dirty="0" smtClean="0"/>
              <a:t>, Vol. 7, Issue 2, USDA, Economic Research Service, June 2009. </a:t>
            </a:r>
          </a:p>
          <a:p>
            <a:r>
              <a:rPr lang="en-US" sz="4400" i="1" dirty="0" smtClean="0"/>
              <a:t>Making Healthy Food Choices Easier: Ideas From Behavioral Economics.</a:t>
            </a:r>
            <a:r>
              <a:rPr lang="en-US" sz="4400" dirty="0" smtClean="0"/>
              <a:t> By Lisa Mancino and Margaret Andrews. EIB-29-7, 2007.</a:t>
            </a:r>
            <a:endParaRPr lang="en-US" sz="4400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648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Intramural Food Marketing Research</a:t>
            </a:r>
            <a:b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 Publications and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Webproducts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199"/>
            <a:ext cx="2743200" cy="3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RSLogo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48400"/>
            <a:ext cx="910167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Development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Expanded use of Nielsen’s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Homescan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(household panel) data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33CC"/>
                </a:solidFill>
              </a:rPr>
              <a:t>Creation of </a:t>
            </a:r>
            <a:r>
              <a:rPr lang="en-US" i="1" dirty="0" smtClean="0">
                <a:solidFill>
                  <a:srgbClr val="0033CC"/>
                </a:solidFill>
              </a:rPr>
              <a:t>Quarterly Food-at-Home Price Database (QFAHPD)</a:t>
            </a:r>
          </a:p>
          <a:p>
            <a:pPr lvl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33CC"/>
                </a:solidFill>
              </a:rPr>
              <a:t>Available on ERS website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Innovative linkage of QFAHPD to National Health and Nutrition Examination Survey (NHANES) data to examine relationship of food choice to consumer characteristics, food prices, and access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RSLogo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90600" cy="497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066800" y="1981200"/>
            <a:ext cx="7639050" cy="43783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Nationally representative survey of </a:t>
            </a:r>
            <a:r>
              <a:rPr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 households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Oversample of low-income and SNAP recipient households</a:t>
            </a:r>
            <a:endParaRPr sz="3200" b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sz="3600" b="0" dirty="0">
              <a:latin typeface="+mn-lt"/>
            </a:endParaRPr>
          </a:p>
          <a:p>
            <a:pPr marL="342900" lvl="1" indent="-342900">
              <a:buSzPct val="125000"/>
              <a:buFont typeface="Wingdings" pitchFamily="2" charset="2"/>
              <a:buChar char="§"/>
              <a:defRPr/>
            </a:pPr>
            <a:r>
              <a:rPr sz="3600" b="0" dirty="0">
                <a:latin typeface="+mn-lt"/>
              </a:rPr>
              <a:t>Comprehensive </a:t>
            </a:r>
            <a:r>
              <a:rPr sz="3600" b="0" dirty="0" smtClean="0">
                <a:latin typeface="+mn-lt"/>
              </a:rPr>
              <a:t>data on </a:t>
            </a:r>
            <a:r>
              <a:rPr sz="3600" b="0" dirty="0">
                <a:latin typeface="+mn-lt"/>
              </a:rPr>
              <a:t>household food acquisition </a:t>
            </a:r>
            <a:endParaRPr lang="en-US" sz="3600" b="0" dirty="0" smtClean="0">
              <a:latin typeface="+mn-lt"/>
            </a:endParaRPr>
          </a:p>
          <a:p>
            <a:pPr marL="742950" lvl="2" indent="-342900">
              <a:buSzPct val="125000"/>
              <a:defRPr/>
            </a:pPr>
            <a:r>
              <a:rPr lang="en-US" dirty="0" smtClean="0"/>
              <a:t>Food sources, prices, nutrient composition</a:t>
            </a:r>
          </a:p>
          <a:p>
            <a:pPr fontAlgn="auto">
              <a:spcAft>
                <a:spcPts val="0"/>
              </a:spcAft>
              <a:defRPr/>
            </a:pPr>
            <a:endParaRPr sz="3600" b="0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800" b="0" dirty="0" smtClean="0">
                <a:latin typeface="Arial" charset="0"/>
                <a:cs typeface="Arial" charset="0"/>
              </a:rPr>
              <a:t>Allow assessment of impacts on food </a:t>
            </a:r>
            <a:r>
              <a:rPr lang="en-US" sz="2800" b="0" dirty="0">
                <a:latin typeface="Arial" charset="0"/>
                <a:cs typeface="Arial" charset="0"/>
              </a:rPr>
              <a:t>choice and dietary quality </a:t>
            </a:r>
            <a:r>
              <a:rPr lang="en-US" sz="2800" b="0" dirty="0" smtClean="0">
                <a:latin typeface="Arial" charset="0"/>
                <a:cs typeface="Arial" charset="0"/>
              </a:rPr>
              <a:t>of</a:t>
            </a:r>
            <a:r>
              <a:rPr lang="en-US" sz="2800" b="0" dirty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en-US" sz="800" b="0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b="0" dirty="0" smtClean="0"/>
              <a:t>SNAP participation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b="0" dirty="0" smtClean="0"/>
              <a:t>Prices and income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b="0" dirty="0" smtClean="0"/>
              <a:t>Access and retail outlet choice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b="0" dirty="0" smtClean="0"/>
              <a:t>Knowledge about health, diet, and nutrition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b="0" dirty="0" smtClean="0"/>
              <a:t>Food insecurity</a:t>
            </a:r>
          </a:p>
          <a:p>
            <a:pPr fontAlgn="auto">
              <a:spcAft>
                <a:spcPts val="0"/>
              </a:spcAft>
              <a:defRPr/>
            </a:pPr>
            <a:endParaRPr sz="3600" b="0" dirty="0" smtClean="0">
              <a:latin typeface="+mn-lt"/>
            </a:endParaRPr>
          </a:p>
          <a:p>
            <a:pPr lvl="1">
              <a:defRPr/>
            </a:pPr>
            <a:endParaRPr lang="en-US" b="0" dirty="0" smtClean="0">
              <a:latin typeface="+mn-lt"/>
            </a:endParaRPr>
          </a:p>
          <a:p>
            <a:pPr lvl="1">
              <a:defRPr/>
            </a:pPr>
            <a:endParaRPr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dirty="0" smtClean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31175" cy="668337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Household Food Acquisition and Purchase Survey—</a:t>
            </a:r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FoodAPS</a:t>
            </a:r>
            <a:endParaRPr lang="en-US" sz="32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00000">
            <a:off x="152400" y="0"/>
            <a:ext cx="7664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600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RSLogo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0"/>
            <a:ext cx="990600" cy="497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Extramural Research Support</a:t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Assistance and Nutrition Research Program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Current Projects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3733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hlinkClick r:id="rId3"/>
              </a:rPr>
              <a:t>WIC Food Package Revisions: Impact on Food Purchases and Access to Healthy Foods</a:t>
            </a:r>
            <a:r>
              <a:rPr lang="en-US" sz="2000" dirty="0" smtClean="0"/>
              <a:t>; Follow-Up Study on </a:t>
            </a:r>
            <a:r>
              <a:rPr lang="en-US" sz="2000" dirty="0" smtClean="0">
                <a:hlinkClick r:id="rId4"/>
              </a:rPr>
              <a:t>Access to Healthy Foods: The Role of Market Competition, WIC Policy, and Vendor Attitudes</a:t>
            </a:r>
            <a:r>
              <a:rPr lang="en-US" sz="2000" i="1" dirty="0" smtClean="0"/>
              <a:t>;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Tatiana </a:t>
            </a:r>
            <a:r>
              <a:rPr lang="en-US" sz="2000" dirty="0" err="1" smtClean="0">
                <a:solidFill>
                  <a:srgbClr val="0033CC"/>
                </a:solidFill>
              </a:rPr>
              <a:t>Andreyeva</a:t>
            </a:r>
            <a:r>
              <a:rPr lang="en-US" sz="2000" dirty="0" smtClean="0">
                <a:solidFill>
                  <a:srgbClr val="0033CC"/>
                </a:solidFill>
              </a:rPr>
              <a:t>, Yale University. 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hlinkClick r:id="rId5"/>
              </a:rPr>
              <a:t>Food Security and Access to Retail Food Establishments Among Emergency Food Program Recipients</a:t>
            </a:r>
            <a:r>
              <a:rPr lang="en-US" sz="2000" i="1" dirty="0" smtClean="0"/>
              <a:t>; </a:t>
            </a:r>
            <a:r>
              <a:rPr lang="en-US" sz="2000" dirty="0" smtClean="0">
                <a:solidFill>
                  <a:srgbClr val="0033CC"/>
                </a:solidFill>
              </a:rPr>
              <a:t>James </a:t>
            </a:r>
            <a:r>
              <a:rPr lang="en-US" sz="2000" dirty="0" err="1" smtClean="0">
                <a:solidFill>
                  <a:srgbClr val="0033CC"/>
                </a:solidFill>
              </a:rPr>
              <a:t>Mabli</a:t>
            </a:r>
            <a:r>
              <a:rPr lang="en-US" sz="2000" dirty="0" smtClean="0">
                <a:solidFill>
                  <a:srgbClr val="0033CC"/>
                </a:solidFill>
              </a:rPr>
              <a:t>, </a:t>
            </a:r>
            <a:r>
              <a:rPr lang="en-US" sz="2000" dirty="0" err="1" smtClean="0">
                <a:solidFill>
                  <a:srgbClr val="0033CC"/>
                </a:solidFill>
              </a:rPr>
              <a:t>Mathematica</a:t>
            </a:r>
            <a:r>
              <a:rPr lang="en-US" sz="2000" dirty="0" smtClean="0">
                <a:solidFill>
                  <a:srgbClr val="0033CC"/>
                </a:solidFill>
              </a:rPr>
              <a:t> Policy Research, Inc.</a:t>
            </a:r>
          </a:p>
          <a:p>
            <a:pPr>
              <a:buClr>
                <a:srgbClr val="C00000"/>
              </a:buClr>
              <a:buNone/>
            </a:pPr>
            <a:r>
              <a:rPr lang="en-US" sz="2000" dirty="0" smtClean="0"/>
              <a:t> 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hlinkClick r:id="rId6"/>
              </a:rPr>
              <a:t>Local Economic Conditions, Food Assistance and Food Insecurity Among Households With Children</a:t>
            </a:r>
            <a:r>
              <a:rPr lang="en-US" sz="2000" i="1" dirty="0" smtClean="0"/>
              <a:t>; </a:t>
            </a:r>
            <a:r>
              <a:rPr lang="en-US" sz="2000" dirty="0" smtClean="0">
                <a:solidFill>
                  <a:srgbClr val="0033CC"/>
                </a:solidFill>
              </a:rPr>
              <a:t>Qi Zhang, Old Dominion University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buClr>
                <a:srgbClr val="C00000"/>
              </a:buClr>
              <a:buNone/>
            </a:pPr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486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RFP for current year closed April 4th</a:t>
            </a:r>
            <a:endParaRPr lang="en-US" sz="2400" i="1" dirty="0">
              <a:solidFill>
                <a:srgbClr val="C00000"/>
              </a:solidFill>
            </a:endParaRPr>
          </a:p>
        </p:txBody>
      </p:sp>
      <p:pic>
        <p:nvPicPr>
          <p:cNvPr id="6" name="Picture 5" descr="ERSLogo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19800"/>
            <a:ext cx="1143000" cy="574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067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Fostering Research Communication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68580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8000" i="1" dirty="0" smtClean="0">
                <a:solidFill>
                  <a:schemeClr val="tx1"/>
                </a:solidFill>
              </a:rPr>
              <a:t>Using Scanner Data to Answer Food Policy Questions Conference</a:t>
            </a:r>
            <a:endParaRPr lang="en-US" sz="8000" dirty="0" smtClean="0">
              <a:solidFill>
                <a:schemeClr val="tx1"/>
              </a:solidFill>
            </a:endParaRPr>
          </a:p>
          <a:p>
            <a:r>
              <a:rPr lang="en-US" sz="7200" dirty="0" smtClean="0">
                <a:solidFill>
                  <a:srgbClr val="0033CC"/>
                </a:solidFill>
              </a:rPr>
              <a:t>June 1-2, 2011</a:t>
            </a:r>
          </a:p>
          <a:p>
            <a:r>
              <a:rPr lang="en-US" sz="7200" dirty="0" smtClean="0">
                <a:solidFill>
                  <a:srgbClr val="0033CC"/>
                </a:solidFill>
              </a:rPr>
              <a:t>ERS Headquarters</a:t>
            </a:r>
          </a:p>
          <a:p>
            <a:r>
              <a:rPr lang="en-US" sz="7200" dirty="0" smtClean="0">
                <a:solidFill>
                  <a:srgbClr val="0033CC"/>
                </a:solidFill>
              </a:rPr>
              <a:t>1800 M St NW, </a:t>
            </a:r>
          </a:p>
          <a:p>
            <a:r>
              <a:rPr lang="en-US" sz="7200" dirty="0" smtClean="0">
                <a:solidFill>
                  <a:srgbClr val="0033CC"/>
                </a:solidFill>
              </a:rPr>
              <a:t>Washington, DC.  </a:t>
            </a:r>
          </a:p>
          <a:p>
            <a:pPr algn="l"/>
            <a:endParaRPr lang="en-US" sz="7200" dirty="0" smtClean="0"/>
          </a:p>
          <a:p>
            <a:pPr algn="l"/>
            <a:r>
              <a:rPr lang="en-US" sz="7200" dirty="0" smtClean="0">
                <a:solidFill>
                  <a:srgbClr val="0033CC"/>
                </a:solidFill>
              </a:rPr>
              <a:t>The conference will investigate how proprietary scanner data can contribute to food policy research.   It will also address methodological issues and the future potential of scanner data.</a:t>
            </a:r>
          </a:p>
          <a:p>
            <a:pPr algn="l"/>
            <a:endParaRPr lang="en-US" sz="7200" dirty="0" smtClean="0">
              <a:solidFill>
                <a:srgbClr val="0033CC"/>
              </a:solidFill>
            </a:endParaRPr>
          </a:p>
          <a:p>
            <a:pPr algn="l"/>
            <a:r>
              <a:rPr lang="en-US" sz="7200" dirty="0" smtClean="0">
                <a:solidFill>
                  <a:srgbClr val="0033CC"/>
                </a:solidFill>
              </a:rPr>
              <a:t>Call for Papers closed April 1</a:t>
            </a:r>
            <a:r>
              <a:rPr lang="en-US" sz="7200" baseline="30000" dirty="0" smtClean="0">
                <a:solidFill>
                  <a:srgbClr val="0033CC"/>
                </a:solidFill>
              </a:rPr>
              <a:t>st</a:t>
            </a:r>
            <a:r>
              <a:rPr lang="en-US" sz="7200" dirty="0" smtClean="0">
                <a:solidFill>
                  <a:srgbClr val="0033CC"/>
                </a:solidFill>
              </a:rPr>
              <a:t>.  </a:t>
            </a:r>
          </a:p>
          <a:p>
            <a:pPr algn="l"/>
            <a:endParaRPr lang="en-US" sz="7200" dirty="0" smtClean="0">
              <a:solidFill>
                <a:srgbClr val="0033CC"/>
              </a:solidFill>
            </a:endParaRPr>
          </a:p>
          <a:p>
            <a:pPr algn="l"/>
            <a:r>
              <a:rPr lang="en-US" sz="7200" dirty="0" smtClean="0">
                <a:solidFill>
                  <a:srgbClr val="0033CC"/>
                </a:solidFill>
              </a:rPr>
              <a:t>Agenda forthcoming.</a:t>
            </a:r>
          </a:p>
          <a:p>
            <a:pPr algn="l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RSLogo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19800"/>
            <a:ext cx="1143000" cy="574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from </a:t>
            </a:r>
            <a:r>
              <a:rPr lang="en-US" sz="3200" b="1" i="1" dirty="0">
                <a:solidFill>
                  <a:srgbClr val="C00000"/>
                </a:solidFill>
              </a:rPr>
              <a:t>ERS</a:t>
            </a:r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05000"/>
            <a:ext cx="5943600" cy="2849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Visit </a:t>
            </a:r>
            <a:r>
              <a:rPr lang="en-US" sz="2800" dirty="0">
                <a:solidFill>
                  <a:srgbClr val="002060"/>
                </a:solidFill>
              </a:rPr>
              <a:t>our website at </a:t>
            </a:r>
            <a:r>
              <a:rPr lang="en-US" sz="3600" dirty="0">
                <a:solidFill>
                  <a:srgbClr val="A62724"/>
                </a:solidFill>
              </a:rPr>
              <a:t>www.ers.usda.gov</a:t>
            </a:r>
          </a:p>
          <a:p>
            <a:endParaRPr lang="en-US" sz="3600" dirty="0">
              <a:solidFill>
                <a:srgbClr val="FF9933"/>
              </a:solidFill>
            </a:endParaRPr>
          </a:p>
          <a:p>
            <a:endParaRPr lang="en-US" sz="2800" dirty="0"/>
          </a:p>
        </p:txBody>
      </p:sp>
      <p:pic>
        <p:nvPicPr>
          <p:cNvPr id="10" name="Picture 1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800600"/>
            <a:ext cx="1467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Cover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794436" cy="1447800"/>
          </a:xfrm>
          <a:prstGeom prst="rect">
            <a:avLst/>
          </a:prstGeom>
          <a:noFill/>
        </p:spPr>
      </p:pic>
      <p:pic>
        <p:nvPicPr>
          <p:cNvPr id="15364" name="Picture 4" descr="Cover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19400"/>
            <a:ext cx="1428750" cy="1847851"/>
          </a:xfrm>
          <a:prstGeom prst="rect">
            <a:avLst/>
          </a:prstGeom>
          <a:noFill/>
        </p:spPr>
      </p:pic>
      <p:pic>
        <p:nvPicPr>
          <p:cNvPr id="15368" name="Picture 8" descr="Cover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200400"/>
            <a:ext cx="1428750" cy="1847851"/>
          </a:xfrm>
          <a:prstGeom prst="rect">
            <a:avLst/>
          </a:prstGeom>
          <a:noFill/>
        </p:spPr>
      </p:pic>
      <p:pic>
        <p:nvPicPr>
          <p:cNvPr id="15372" name="Picture 12" descr="Cover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505200"/>
            <a:ext cx="1428750" cy="1809751"/>
          </a:xfrm>
          <a:prstGeom prst="rect">
            <a:avLst/>
          </a:prstGeom>
          <a:noFill/>
        </p:spPr>
      </p:pic>
      <p:pic>
        <p:nvPicPr>
          <p:cNvPr id="15374" name="Picture 14" descr="Cover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572000"/>
            <a:ext cx="1428750" cy="1809751"/>
          </a:xfrm>
          <a:prstGeom prst="rect">
            <a:avLst/>
          </a:prstGeom>
          <a:noFill/>
        </p:spPr>
      </p:pic>
      <p:pic>
        <p:nvPicPr>
          <p:cNvPr id="20" name="Picture 2" descr="FSfolder_fin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1219200"/>
            <a:ext cx="1387475" cy="1752600"/>
          </a:xfrm>
          <a:prstGeom prst="rect">
            <a:avLst/>
          </a:prstGeom>
          <a:noFill/>
        </p:spPr>
      </p:pic>
      <p:pic>
        <p:nvPicPr>
          <p:cNvPr id="19" name="Picture 18" descr="err31_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267200"/>
            <a:ext cx="1524000" cy="197227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5370" name="Picture 10" descr="Cover 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743200"/>
            <a:ext cx="1428750" cy="184785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D7E3B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556</Words>
  <Application>Microsoft Office PowerPoint</Application>
  <PresentationFormat>On-screen Show (4:3)</PresentationFormat>
  <Paragraphs>91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Food Marketing and Health   </vt:lpstr>
      <vt:lpstr>Major Categories of Activities</vt:lpstr>
      <vt:lpstr>Intramural Food Marketing Research ERS Publications and Webproducts </vt:lpstr>
      <vt:lpstr> </vt:lpstr>
      <vt:lpstr>Data Development</vt:lpstr>
      <vt:lpstr>National Household Food Acquisition and Purchase Survey—FoodAPS</vt:lpstr>
      <vt:lpstr>Extramural Research Support Food Assistance and Nutrition Research Program Current Projects</vt:lpstr>
      <vt:lpstr>Fostering Research Communication </vt:lpstr>
      <vt:lpstr>For More Information from ERS</vt:lpstr>
    </vt:vector>
  </TitlesOfParts>
  <Company>USDA-ERS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jguthrie</dc:creator>
  <cp:lastModifiedBy>bjmcduffie</cp:lastModifiedBy>
  <cp:revision>48</cp:revision>
  <dcterms:created xsi:type="dcterms:W3CDTF">2011-03-28T17:11:04Z</dcterms:created>
  <dcterms:modified xsi:type="dcterms:W3CDTF">2011-03-30T18:05:02Z</dcterms:modified>
</cp:coreProperties>
</file>