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0" r:id="rId4"/>
    <p:sldMasterId id="2147483708" r:id="rId5"/>
  </p:sldMasterIdLst>
  <p:notesMasterIdLst>
    <p:notesMasterId r:id="rId10"/>
  </p:notesMasterIdLst>
  <p:handoutMasterIdLst>
    <p:handoutMasterId r:id="rId11"/>
  </p:handoutMasterIdLst>
  <p:sldIdLst>
    <p:sldId id="568" r:id="rId6"/>
    <p:sldId id="569" r:id="rId7"/>
    <p:sldId id="570" r:id="rId8"/>
    <p:sldId id="571" r:id="rId9"/>
  </p:sldIdLst>
  <p:sldSz cx="9144000" cy="6858000" type="screen4x3"/>
  <p:notesSz cx="702310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 Nicholson" initials="MN" lastIdx="22" clrIdx="0"/>
  <p:cmAuthor id="1" name="LaVerne Canady" initials="LC" lastIdx="9" clrIdx="1"/>
  <p:cmAuthor id="2" name="Marie Rienzo" initials="" lastIdx="1" clrIdx="2"/>
  <p:cmAuthor id="3" name="Jordan Broderick" initials="JB" lastIdx="3" clrIdx="3">
    <p:extLst/>
  </p:cmAuthor>
  <p:cmAuthor id="4" name="Adee Kennedy" initials="AK" lastIdx="1" clrIdx="4">
    <p:extLst/>
  </p:cmAuthor>
  <p:cmAuthor id="5" name="Natalia Abel" initials="NA" lastIdx="64" clrIdx="5">
    <p:extLst/>
  </p:cmAuthor>
  <p:cmAuthor id="6" name="Carole Craft" initials="CC" lastIdx="41" clrIdx="6">
    <p:extLst/>
  </p:cmAuthor>
  <p:cmAuthor id="7" name="Namita Vaidya" initials="NV" lastIdx="2" clrIdx="7">
    <p:extLst/>
  </p:cmAuthor>
  <p:cmAuthor id="8" name="Amanda Samuels" initials="AS" lastIdx="35" clrIdx="8">
    <p:extLst/>
  </p:cmAuthor>
  <p:cmAuthor id="9" name="Yany Valdes" initials="YV" lastIdx="29" clrIdx="9">
    <p:extLst/>
  </p:cmAuthor>
  <p:cmAuthor id="10" name="Miranda Brna" initials="MB" lastIdx="1" clrIdx="10">
    <p:extLst/>
  </p:cmAuthor>
  <p:cmAuthor id="11" name="Melissa Talbot" initials="MT" lastIdx="1" clrIdx="11">
    <p:extLst/>
  </p:cmAuthor>
  <p:cmAuthor id="12" name="Melissa Talbot" initials="MT [2]" lastIdx="1" clrIdx="12">
    <p:extLst/>
  </p:cmAuthor>
  <p:cmAuthor id="13" name="Melissa Talbot" initials="MT [3]" lastIdx="1" clrIdx="13">
    <p:extLst/>
  </p:cmAuthor>
  <p:cmAuthor id="14" name="Melissa Talbot" initials="MT [4]" lastIdx="1" clrIdx="14">
    <p:extLst/>
  </p:cmAuthor>
  <p:cmAuthor id="15" name="Melissa Talbot" initials="MT [5]" lastIdx="1" clrIdx="15">
    <p:extLst/>
  </p:cmAuthor>
  <p:cmAuthor id="16" name="Melissa Talbot" initials="MT [6]" lastIdx="1" clrIdx="16">
    <p:extLst/>
  </p:cmAuthor>
  <p:cmAuthor id="17" name="Melissa Talbot" initials="MT [7]" lastIdx="1" clrIdx="17">
    <p:extLst/>
  </p:cmAuthor>
  <p:cmAuthor id="18" name="Melissa Talbot" initials="MT [8]" lastIdx="0" clrIdx="18">
    <p:extLst/>
  </p:cmAuthor>
  <p:cmAuthor id="19" name="Melissa Talbot" initials="MT [9]" lastIdx="1" clrIdx="19">
    <p:extLst/>
  </p:cmAuthor>
  <p:cmAuthor id="20" name="Melissa Talbot" initials="MT [10]" lastIdx="1" clrIdx="20">
    <p:extLst/>
  </p:cmAuthor>
  <p:cmAuthor id="21" name="Melissa Talbot" initials="MT [11]" lastIdx="1" clrIdx="21">
    <p:extLst/>
  </p:cmAuthor>
  <p:cmAuthor id="22" name="Melissa Talbot" initials="MT [12]" lastIdx="1" clrIdx="22">
    <p:extLst/>
  </p:cmAuthor>
  <p:cmAuthor id="23" name="Melissa Talbot" initials="MT [13]" lastIdx="1" clrIdx="23">
    <p:extLst/>
  </p:cmAuthor>
  <p:cmAuthor id="24" name="Melissa Talbot" initials="MT [14]" lastIdx="1" clrIdx="24">
    <p:extLst/>
  </p:cmAuthor>
  <p:cmAuthor id="25" name="Melissa Talbot" initials="MT [15]" lastIdx="1" clrIdx="25">
    <p:extLst/>
  </p:cmAuthor>
  <p:cmAuthor id="26" name="Melissa Talbot" initials="MT [16]" lastIdx="1" clrIdx="26">
    <p:extLst/>
  </p:cmAuthor>
  <p:cmAuthor id="27" name="Melissa Talbot" initials="MT [17]" lastIdx="1" clrIdx="27">
    <p:extLst/>
  </p:cmAuthor>
  <p:cmAuthor id="28" name="Melissa Talbot" initials="MT [18]" lastIdx="1" clrIdx="28">
    <p:extLst/>
  </p:cmAuthor>
  <p:cmAuthor id="29" name="Melissa Talbot" initials="MT [19]" lastIdx="1" clrIdx="29">
    <p:extLst/>
  </p:cmAuthor>
  <p:cmAuthor id="30" name="Melissa Talbot" initials="MT [20]" lastIdx="1" clrIdx="30">
    <p:extLst/>
  </p:cmAuthor>
  <p:cmAuthor id="31" name="Melissa Talbot" initials="MT [21]" lastIdx="1" clrIdx="31">
    <p:extLst/>
  </p:cmAuthor>
  <p:cmAuthor id="32" name="Melissa Talbot" initials="MT [22]" lastIdx="1" clrIdx="32">
    <p:extLst/>
  </p:cmAuthor>
  <p:cmAuthor id="33" name="Melissa Talbot" initials="MT [23]" lastIdx="1" clrIdx="33">
    <p:extLst/>
  </p:cmAuthor>
  <p:cmAuthor id="34" name="Hatidza Zaganjor" initials="HZ" lastIdx="21" clrIdx="34">
    <p:extLst>
      <p:ext uri="{19B8F6BF-5375-455C-9EA6-DF929625EA0E}">
        <p15:presenceInfo xmlns:p15="http://schemas.microsoft.com/office/powerpoint/2012/main" userId="S-1-5-21-3003367119-45151493-406046460-654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0B1"/>
    <a:srgbClr val="A3418E"/>
    <a:srgbClr val="02A64D"/>
    <a:srgbClr val="0590B1"/>
    <a:srgbClr val="EE3A43"/>
    <a:srgbClr val="0F8197"/>
    <a:srgbClr val="1D7590"/>
    <a:srgbClr val="0F8198"/>
    <a:srgbClr val="C42E26"/>
    <a:srgbClr val="F2F0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86321" autoAdjust="0"/>
  </p:normalViewPr>
  <p:slideViewPr>
    <p:cSldViewPr snapToGrid="0">
      <p:cViewPr varScale="1">
        <p:scale>
          <a:sx n="95" d="100"/>
          <a:sy n="95" d="100"/>
        </p:scale>
        <p:origin x="123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DA6B4D-E61C-418E-9122-A43DD6D7A7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363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197117-9468-49DA-A22F-11737433BD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363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C36AA09-3F46-498C-ABCE-613BA77A21C5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0DC3F-4080-49DA-A803-AA046AFAB5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1738"/>
            <a:ext cx="3043343" cy="46736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BC9E97-7BE3-43A2-A3E7-71EF710E21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1738"/>
            <a:ext cx="3043343" cy="46736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EDB347A-E06C-41AD-88F1-00314DF16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9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773"/>
          </a:xfrm>
          <a:prstGeom prst="rect">
            <a:avLst/>
          </a:prstGeom>
        </p:spPr>
        <p:txBody>
          <a:bodyPr vert="horz" lIns="93851" tIns="46926" rIns="93851" bIns="4692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773"/>
          </a:xfrm>
          <a:prstGeom prst="rect">
            <a:avLst/>
          </a:prstGeom>
        </p:spPr>
        <p:txBody>
          <a:bodyPr vert="horz" lIns="93851" tIns="46926" rIns="93851" bIns="4692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971B98-33DF-443D-940F-2C323EFB1EE2}" type="datetimeFigureOut">
              <a:rPr lang="en-US"/>
              <a:pPr>
                <a:defRPr/>
              </a:pPr>
              <a:t>5/2/2018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51" tIns="46926" rIns="93851" bIns="4692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2459"/>
            <a:ext cx="5618480" cy="4188778"/>
          </a:xfrm>
          <a:prstGeom prst="rect">
            <a:avLst/>
          </a:prstGeom>
        </p:spPr>
        <p:txBody>
          <a:bodyPr vert="horz" lIns="93851" tIns="46926" rIns="93851" bIns="4692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1738"/>
            <a:ext cx="3043343" cy="465773"/>
          </a:xfrm>
          <a:prstGeom prst="rect">
            <a:avLst/>
          </a:prstGeom>
        </p:spPr>
        <p:txBody>
          <a:bodyPr vert="horz" lIns="93851" tIns="46926" rIns="93851" bIns="4692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1738"/>
            <a:ext cx="3043343" cy="465773"/>
          </a:xfrm>
          <a:prstGeom prst="rect">
            <a:avLst/>
          </a:prstGeom>
        </p:spPr>
        <p:txBody>
          <a:bodyPr vert="horz" lIns="93851" tIns="46926" rIns="93851" bIns="4692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2FCF9ED-3A38-4F0C-8F29-EC1BD4F68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ＭＳ Ｐゴシック" pitchFamily="-123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CF9ED-3A38-4F0C-8F29-EC1BD4F6818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27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985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294" y="2394446"/>
            <a:ext cx="7777415" cy="749801"/>
          </a:xfrm>
          <a:prstGeom prst="rect">
            <a:avLst/>
          </a:prstGeom>
        </p:spPr>
        <p:txBody>
          <a:bodyPr/>
          <a:lstStyle>
            <a:lvl1pPr algn="ctr">
              <a:defRPr sz="3800" b="1" cap="all" baseline="0">
                <a:solidFill>
                  <a:srgbClr val="A341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82625" y="3144838"/>
            <a:ext cx="7778750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>
                <a:solidFill>
                  <a:srgbClr val="A341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4432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294" y="557625"/>
            <a:ext cx="7777415" cy="749801"/>
          </a:xfrm>
          <a:prstGeom prst="rect">
            <a:avLst/>
          </a:prstGeom>
        </p:spPr>
        <p:txBody>
          <a:bodyPr/>
          <a:lstStyle>
            <a:lvl1pPr algn="l">
              <a:defRPr sz="3800" b="1" cap="all" baseline="0">
                <a:solidFill>
                  <a:srgbClr val="A341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82625" y="1308017"/>
            <a:ext cx="7778750" cy="6413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0">
                <a:solidFill>
                  <a:srgbClr val="A341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4419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EA1F22C-4C7E-E049-94BD-7D47C29FD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9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81F0-1016-0E47-B84C-0F3F42C19A18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E67B-B769-F149-9084-668A6A509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26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81F0-1016-0E47-B84C-0F3F42C19A18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E67B-B769-F149-9084-668A6A509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21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81F0-1016-0E47-B84C-0F3F42C19A18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E67B-B769-F149-9084-668A6A509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03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81F0-1016-0E47-B84C-0F3F42C19A18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E67B-B769-F149-9084-668A6A509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46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81F0-1016-0E47-B84C-0F3F42C19A18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E67B-B769-F149-9084-668A6A509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82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81F0-1016-0E47-B84C-0F3F42C19A18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E67B-B769-F149-9084-668A6A509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47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81F0-1016-0E47-B84C-0F3F42C19A18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E67B-B769-F149-9084-668A6A509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81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EA1F22C-4C7E-E049-94BD-7D47C29FD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28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81F0-1016-0E47-B84C-0F3F42C19A18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E67B-B769-F149-9084-668A6A509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63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81F0-1016-0E47-B84C-0F3F42C19A18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E67B-B769-F149-9084-668A6A509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22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81F0-1016-0E47-B84C-0F3F42C19A18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E67B-B769-F149-9084-668A6A509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83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81F0-1016-0E47-B84C-0F3F42C19A18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E67B-B769-F149-9084-668A6A509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2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EA1F22C-4C7E-E049-94BD-7D47C29FD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9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EA1F22C-4C7E-E049-94BD-7D47C29FD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9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EA1F22C-4C7E-E049-94BD-7D47C29FD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22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EA1F22C-4C7E-E049-94BD-7D47C29FD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2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EA1F22C-4C7E-E049-94BD-7D47C29FD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45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EA1F22C-4C7E-E049-94BD-7D47C29FD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8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EA1F22C-4C7E-E049-94BD-7D47C29FD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19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776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2" r:id="rId11"/>
    <p:sldLayoutId id="214748368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381F0-1016-0E47-B84C-0F3F42C19A18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5E67B-B769-F149-9084-668A6A509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60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emf"/><Relationship Id="rId5" Type="http://schemas.openxmlformats.org/officeDocument/2006/relationships/image" Target="../media/image5.em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84645" y="1839375"/>
            <a:ext cx="740779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4408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One-stop access to review, sort, and compare over 100 surveillance systems relevant to childhood obesity research and the evaluation of policy and environmental interventions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3401" y="513970"/>
            <a:ext cx="7257493" cy="87185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CATALOGUE OF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SURVEILLANCE SYSTEMS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04896" y="3719071"/>
            <a:ext cx="3987691" cy="12961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A4408E"/>
              </a:buClr>
              <a:buSzPct val="120000"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Great resource for teaching and for students 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A4408E"/>
              </a:buClr>
              <a:buSzPct val="120000"/>
              <a:buFont typeface="Arial" charset="0"/>
              <a:buChar char="•"/>
              <a:tabLst/>
              <a:defRPr/>
            </a:pP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A4408E"/>
              </a:buClr>
              <a:buSzPct val="120000"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Video overview of features and how to use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A4408E"/>
              </a:buClr>
              <a:buSzPct val="120000"/>
              <a:buFont typeface="Arial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A4408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A4408E"/>
              </a:buClr>
              <a:buSzPct val="120000"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Updated annually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408E"/>
              </a:buClr>
              <a:buSzPct val="120000"/>
              <a:buFont typeface="Arial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408E"/>
              </a:buClr>
              <a:buSzPct val="120000"/>
              <a:buFont typeface="Arial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32AB3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408E"/>
              </a:buClr>
              <a:buSzPct val="120000"/>
              <a:buFont typeface="Arial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A440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408E"/>
              </a:buClr>
              <a:buSzPct val="120000"/>
              <a:buFont typeface="Arial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738431" y="7513371"/>
            <a:ext cx="0" cy="3550534"/>
          </a:xfrm>
          <a:prstGeom prst="line">
            <a:avLst/>
          </a:prstGeom>
          <a:ln w="15875" cap="rnd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49259" y="3719071"/>
            <a:ext cx="3849121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408E"/>
              </a:buClr>
              <a:buSzPct val="120000"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 offer publicly available data collected within the past 10 years in the U.S.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408E"/>
              </a:buClr>
              <a:buSzPct val="120000"/>
              <a:buFont typeface="Arial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408E"/>
              </a:buClr>
              <a:buSzPct val="120000"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Includes systems that contain data for evaluating policy and environmental interventions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408E"/>
              </a:buClr>
              <a:buSzPct val="120000"/>
              <a:buFont typeface="Arial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408E"/>
              </a:buClr>
              <a:buSzPct val="120000"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Makes manuscript development easier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408E"/>
              </a:buClr>
              <a:buSzPct val="120000"/>
              <a:buFont typeface="Arial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084645" y="6235429"/>
            <a:ext cx="805935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4408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Find the catalogue at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A4408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www.nccor.org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4408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/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A4408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css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4408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01" y="1931975"/>
            <a:ext cx="539038" cy="572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38979" y="6116267"/>
            <a:ext cx="5461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29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9258" y="2780365"/>
            <a:ext cx="3080330" cy="3080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38979" y="490820"/>
            <a:ext cx="7095281" cy="87185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MEASURES REGISTRY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92192" y="1843619"/>
            <a:ext cx="772031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3418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Searchable database of articles on diet and physical activity measures relevant to childhood obesity research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99105" y="-1399125"/>
            <a:ext cx="8059355" cy="0"/>
          </a:xfrm>
          <a:prstGeom prst="straightConnector1">
            <a:avLst/>
          </a:prstGeom>
          <a:ln>
            <a:solidFill>
              <a:srgbClr val="1591B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110685" y="2780365"/>
            <a:ext cx="4647775" cy="3080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408E"/>
              </a:buClr>
              <a:buSzPct val="120000"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Search for existing measures and measures in development and details about how to use them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408E"/>
              </a:buClr>
              <a:buSzPct val="120000"/>
              <a:buFont typeface="Arial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408E"/>
              </a:buClr>
              <a:buSzPct val="120000"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Includes information on validity, reliability, protocols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on use, settings, geographic areas, populations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408E"/>
              </a:buClr>
              <a:buSzPct val="120000"/>
              <a:buFont typeface="Arial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28"/>
              </a:spcBef>
              <a:spcAft>
                <a:spcPts val="0"/>
              </a:spcAft>
              <a:buClr>
                <a:srgbClr val="A4408E"/>
              </a:buClr>
              <a:buSzPct val="120000"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Supports manuscript development, reports, and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grant applications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228"/>
              </a:spcBef>
              <a:spcAft>
                <a:spcPts val="0"/>
              </a:spcAft>
              <a:buClr>
                <a:srgbClr val="A4408E"/>
              </a:buClr>
              <a:buSzPct val="120000"/>
              <a:buFont typeface="Arial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28"/>
              </a:spcBef>
              <a:spcAft>
                <a:spcPts val="0"/>
              </a:spcAft>
              <a:buClr>
                <a:srgbClr val="A4408E"/>
              </a:buClr>
              <a:buSzPct val="120000"/>
              <a:buFont typeface="Arial" charset="0"/>
              <a:buChar char="•"/>
              <a:tabLst/>
              <a:defRPr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ea typeface="Arial" charset="0"/>
                <a:cs typeface="Arial" charset="0"/>
              </a:rPr>
              <a:t>G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resource for teaching and for students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228"/>
              </a:spcBef>
              <a:spcAft>
                <a:spcPts val="0"/>
              </a:spcAft>
              <a:buClr>
                <a:srgbClr val="A4408E"/>
              </a:buClr>
              <a:buSzPct val="120000"/>
              <a:buFont typeface="Arial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28"/>
              </a:spcBef>
              <a:spcAft>
                <a:spcPts val="0"/>
              </a:spcAft>
              <a:buClr>
                <a:srgbClr val="A4408E"/>
              </a:buClr>
              <a:buSzPct val="120000"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Video overview of features and how to use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28"/>
              </a:spcBef>
              <a:spcAft>
                <a:spcPts val="0"/>
              </a:spcAft>
              <a:buClr>
                <a:srgbClr val="A4408E"/>
              </a:buClr>
              <a:buSzPct val="120000"/>
              <a:buFont typeface="Arial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28"/>
              </a:spcBef>
              <a:spcAft>
                <a:spcPts val="0"/>
              </a:spcAft>
              <a:buClr>
                <a:srgbClr val="A4408E"/>
              </a:buClr>
              <a:buSzPct val="120000"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Updated regularly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73008" y="2872116"/>
            <a:ext cx="2878842" cy="2712045"/>
            <a:chOff x="641858" y="3038567"/>
            <a:chExt cx="2806479" cy="2643875"/>
          </a:xfrm>
        </p:grpSpPr>
        <p:grpSp>
          <p:nvGrpSpPr>
            <p:cNvPr id="6" name="Group 5"/>
            <p:cNvGrpSpPr/>
            <p:nvPr/>
          </p:nvGrpSpPr>
          <p:grpSpPr>
            <a:xfrm>
              <a:off x="641858" y="3038567"/>
              <a:ext cx="2806479" cy="2476829"/>
              <a:chOff x="537683" y="3038567"/>
              <a:chExt cx="2806479" cy="2476829"/>
            </a:xfrm>
          </p:grpSpPr>
          <p:cxnSp>
            <p:nvCxnSpPr>
              <p:cNvPr id="57" name="Straight Arrow Connector 56"/>
              <p:cNvCxnSpPr/>
              <p:nvPr/>
            </p:nvCxnSpPr>
            <p:spPr>
              <a:xfrm>
                <a:off x="537683" y="4320531"/>
                <a:ext cx="2806479" cy="0"/>
              </a:xfrm>
              <a:prstGeom prst="straightConnector1">
                <a:avLst/>
              </a:prstGeom>
              <a:ln>
                <a:solidFill>
                  <a:srgbClr val="1591B2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1985233" y="3038567"/>
                <a:ext cx="0" cy="2476829"/>
              </a:xfrm>
              <a:prstGeom prst="straightConnector1">
                <a:avLst/>
              </a:prstGeom>
              <a:ln>
                <a:solidFill>
                  <a:srgbClr val="1591B2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8" t="66133" r="53924" b="9048"/>
            <a:stretch/>
          </p:blipFill>
          <p:spPr>
            <a:xfrm>
              <a:off x="2316251" y="3057925"/>
              <a:ext cx="971643" cy="126188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80" t="66115" r="76456" b="10676"/>
            <a:stretch/>
          </p:blipFill>
          <p:spPr>
            <a:xfrm>
              <a:off x="914476" y="3045652"/>
              <a:ext cx="892732" cy="1180137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84" t="66133" r="30726" b="9048"/>
            <a:stretch/>
          </p:blipFill>
          <p:spPr>
            <a:xfrm>
              <a:off x="889510" y="4420558"/>
              <a:ext cx="1030076" cy="1261884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47" t="66133" r="10502" b="9048"/>
            <a:stretch/>
          </p:blipFill>
          <p:spPr>
            <a:xfrm>
              <a:off x="2325662" y="4420558"/>
              <a:ext cx="952821" cy="1261884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38979" y="6116267"/>
            <a:ext cx="546100" cy="5461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84645" y="6235429"/>
            <a:ext cx="805935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4408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Find the Registry at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A4408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www.nccor.org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4408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/measures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979" y="1855194"/>
            <a:ext cx="605559" cy="58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74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9258" y="2780365"/>
            <a:ext cx="3080330" cy="3080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38979" y="490820"/>
            <a:ext cx="7095281" cy="87185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MEASURES REGISTRY USER GUIDES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92192" y="1843619"/>
            <a:ext cx="772031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3418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Four User Guides explain measurement, discuss measure selection, and present “how-to” case studies 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99105" y="-1399125"/>
            <a:ext cx="8059355" cy="0"/>
          </a:xfrm>
          <a:prstGeom prst="straightConnector1">
            <a:avLst/>
          </a:prstGeom>
          <a:ln>
            <a:solidFill>
              <a:srgbClr val="1591B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820956" y="2780365"/>
            <a:ext cx="4647775" cy="3082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408E"/>
              </a:buClr>
              <a:buSzPct val="120000"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Provide guidance for choosing the most appropriate measure for a research question or evaluation project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408E"/>
              </a:buClr>
              <a:buSzPct val="120000"/>
              <a:buFont typeface="Arial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408E"/>
              </a:buClr>
              <a:buSzPct val="120000"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Include key considerations for measurement, selecting measures, collecting, and analyzing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408E"/>
              </a:buClr>
              <a:buSzPct val="120000"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28"/>
              </a:spcBef>
              <a:spcAft>
                <a:spcPts val="0"/>
              </a:spcAft>
              <a:buClr>
                <a:srgbClr val="A4408E"/>
              </a:buClr>
              <a:buSzPct val="120000"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Help move the field forward by fostering more consistent use of measures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28"/>
              </a:spcBef>
              <a:spcAft>
                <a:spcPts val="0"/>
              </a:spcAft>
              <a:buClr>
                <a:srgbClr val="A4408E"/>
              </a:buClr>
              <a:buSzPct val="120000"/>
              <a:buFont typeface="Arial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28"/>
              </a:spcBef>
              <a:spcAft>
                <a:spcPts val="0"/>
              </a:spcAft>
              <a:buClr>
                <a:srgbClr val="A4408E"/>
              </a:buClr>
              <a:buSzPct val="120000"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Case studies illustrate considerations influencing selection of the most appropriate method given the study aims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28"/>
              </a:spcBef>
              <a:spcAft>
                <a:spcPts val="0"/>
              </a:spcAft>
              <a:buClr>
                <a:srgbClr val="A4408E"/>
              </a:buClr>
              <a:buSzPct val="120000"/>
              <a:buFont typeface="Arial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28"/>
              </a:spcBef>
              <a:spcAft>
                <a:spcPts val="0"/>
              </a:spcAft>
              <a:buClr>
                <a:srgbClr val="A4408E"/>
              </a:buClr>
              <a:buSzPct val="120000"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Slide decks available for faculty and student use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740429" y="2923123"/>
            <a:ext cx="2772950" cy="2612288"/>
            <a:chOff x="641858" y="3038567"/>
            <a:chExt cx="2806479" cy="2643875"/>
          </a:xfrm>
        </p:grpSpPr>
        <p:grpSp>
          <p:nvGrpSpPr>
            <p:cNvPr id="6" name="Group 5"/>
            <p:cNvGrpSpPr/>
            <p:nvPr/>
          </p:nvGrpSpPr>
          <p:grpSpPr>
            <a:xfrm>
              <a:off x="641858" y="3038567"/>
              <a:ext cx="2806479" cy="2476829"/>
              <a:chOff x="537683" y="3038567"/>
              <a:chExt cx="2806479" cy="2476829"/>
            </a:xfrm>
          </p:grpSpPr>
          <p:cxnSp>
            <p:nvCxnSpPr>
              <p:cNvPr id="57" name="Straight Arrow Connector 56"/>
              <p:cNvCxnSpPr/>
              <p:nvPr/>
            </p:nvCxnSpPr>
            <p:spPr>
              <a:xfrm>
                <a:off x="537683" y="4320531"/>
                <a:ext cx="2806479" cy="0"/>
              </a:xfrm>
              <a:prstGeom prst="straightConnector1">
                <a:avLst/>
              </a:prstGeom>
              <a:ln>
                <a:solidFill>
                  <a:srgbClr val="1591B2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1985233" y="3038567"/>
                <a:ext cx="0" cy="2476829"/>
              </a:xfrm>
              <a:prstGeom prst="straightConnector1">
                <a:avLst/>
              </a:prstGeom>
              <a:ln>
                <a:solidFill>
                  <a:srgbClr val="1591B2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8" t="66133" r="53924" b="9048"/>
            <a:stretch/>
          </p:blipFill>
          <p:spPr>
            <a:xfrm>
              <a:off x="2316251" y="3057925"/>
              <a:ext cx="971643" cy="126188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80" t="66115" r="76456" b="10676"/>
            <a:stretch/>
          </p:blipFill>
          <p:spPr>
            <a:xfrm>
              <a:off x="914476" y="3045652"/>
              <a:ext cx="892732" cy="1180137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84" t="66133" r="30726" b="9048"/>
            <a:stretch/>
          </p:blipFill>
          <p:spPr>
            <a:xfrm>
              <a:off x="889510" y="4420558"/>
              <a:ext cx="1030076" cy="1261884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47" t="66133" r="10502" b="9048"/>
            <a:stretch/>
          </p:blipFill>
          <p:spPr>
            <a:xfrm>
              <a:off x="2325662" y="4420558"/>
              <a:ext cx="952821" cy="1261884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38979" y="6116267"/>
            <a:ext cx="546100" cy="5461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84645" y="6235429"/>
            <a:ext cx="805935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4408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Find the User Guides at www.nccor.org/mruserguides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217897-7201-4BA1-B596-83A35F8FDF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423" y="1784924"/>
            <a:ext cx="739869" cy="73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20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84645" y="1839375"/>
            <a:ext cx="760794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4408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Searchable tool of 196 common activities and the estimated energy cost associated with each activity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3401" y="513970"/>
            <a:ext cx="7257493" cy="87185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YOUTH COMPENDIUM OF PHYSICAL ACTIVITIES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04896" y="2964453"/>
            <a:ext cx="3987691" cy="12961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408E"/>
              </a:buClr>
              <a:buSzPct val="120000"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 use by researchers, health care professionals, teachers and coaches, fitness professionals, and more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408E"/>
              </a:buClr>
              <a:buSzPct val="120000"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408E"/>
              </a:buClr>
              <a:buSzPct val="120000"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for research, public health policy making, education, and interventions to encourage physical activity in youth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408E"/>
              </a:buClr>
              <a:buSzPct val="120000"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408E"/>
              </a:buClr>
              <a:buSzPct val="120000"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Represents group-level estimates for energy expenditure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408E"/>
              </a:buClr>
              <a:buSzPct val="120000"/>
              <a:buFont typeface="Arial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408E"/>
              </a:buClr>
              <a:buSzPct val="120000"/>
              <a:buFont typeface="Arial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408E"/>
              </a:buClr>
              <a:buSzPct val="120000"/>
              <a:buFont typeface="Arial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32AB3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408E"/>
              </a:buClr>
              <a:buSzPct val="120000"/>
              <a:buFont typeface="Arial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A440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408E"/>
              </a:buClr>
              <a:buSzPct val="120000"/>
              <a:buFont typeface="Arial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738431" y="7513371"/>
            <a:ext cx="0" cy="3550534"/>
          </a:xfrm>
          <a:prstGeom prst="line">
            <a:avLst/>
          </a:prstGeom>
          <a:ln w="15875" cap="rnd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38979" y="2964453"/>
            <a:ext cx="3849121" cy="2154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408E"/>
              </a:buClr>
              <a:buSzPct val="120000"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Provides energy costs for sedentary activities, standing, household chores, playing in games and sports, walking and running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408E"/>
              </a:buClr>
              <a:buSzPct val="120000"/>
              <a:buFont typeface="Arial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408E"/>
              </a:buClr>
              <a:buSzPct val="120000"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Reports energy expenditure levels in youth METs; a youth MET 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MET</a:t>
            </a:r>
            <a:r>
              <a:rPr kumimoji="0" lang="en-US" sz="1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) is a MET that has been adjusted to account for the unique physiological characteristics of children and adolescents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084645" y="6100650"/>
            <a:ext cx="805935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4408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Find the youth compendium at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4408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www.nccor.org/youthcompendium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8979" y="6095243"/>
            <a:ext cx="546100" cy="546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EDD0B5-E0C9-4D8A-9D82-90653F830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352" y="1839375"/>
            <a:ext cx="701854" cy="70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4219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f5106b9-423b-4a1b-befe-8b2f16b74c24">
      <UserInfo>
        <DisplayName>Amanda Samuels</DisplayName>
        <AccountId>287</AccountId>
        <AccountType/>
      </UserInfo>
      <UserInfo>
        <DisplayName>Miranda Brna</DisplayName>
        <AccountId>426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0AF1829EFA254F95FF5C6D73A2DF6D" ma:contentTypeVersion="10" ma:contentTypeDescription="Create a new document." ma:contentTypeScope="" ma:versionID="c20b7b63df0312cd320334ac507242ba">
  <xsd:schema xmlns:xsd="http://www.w3.org/2001/XMLSchema" xmlns:xs="http://www.w3.org/2001/XMLSchema" xmlns:p="http://schemas.microsoft.com/office/2006/metadata/properties" xmlns:ns2="df5106b9-423b-4a1b-befe-8b2f16b74c24" xmlns:ns3="c117d012-6039-4289-994f-4ec7bed8e182" targetNamespace="http://schemas.microsoft.com/office/2006/metadata/properties" ma:root="true" ma:fieldsID="9868a72a82b022918f3cba64c24cd7b3" ns2:_="" ns3:_="">
    <xsd:import namespace="df5106b9-423b-4a1b-befe-8b2f16b74c24"/>
    <xsd:import namespace="c117d012-6039-4289-994f-4ec7bed8e18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5106b9-423b-4a1b-befe-8b2f16b74c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7d012-6039-4289-994f-4ec7bed8e1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A47B75-364B-4B17-A226-98A92F94FD65}">
  <ds:schemaRefs>
    <ds:schemaRef ds:uri="c117d012-6039-4289-994f-4ec7bed8e182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df5106b9-423b-4a1b-befe-8b2f16b74c2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58131BA-FE60-4519-B8D9-6CA2A97CB4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5106b9-423b-4a1b-befe-8b2f16b74c24"/>
    <ds:schemaRef ds:uri="c117d012-6039-4289-994f-4ec7bed8e1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A73C98-4A8D-48DD-8666-04A7861CD2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5858</TotalTime>
  <Words>365</Words>
  <Application>Microsoft Office PowerPoint</Application>
  <PresentationFormat>On-screen Show (4:3)</PresentationFormat>
  <Paragraphs>57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ＭＳ Ｐゴシック</vt:lpstr>
      <vt:lpstr>Arial</vt:lpstr>
      <vt:lpstr>Calibri</vt:lpstr>
      <vt:lpstr>Calibri Light</vt:lpstr>
      <vt:lpstr>Custom Design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Yany Valdes</dc:creator>
  <cp:lastModifiedBy>Yany Valdes</cp:lastModifiedBy>
  <cp:revision>32</cp:revision>
  <cp:lastPrinted>2018-04-18T13:41:09Z</cp:lastPrinted>
  <dcterms:modified xsi:type="dcterms:W3CDTF">2018-05-02T16:00:36Z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0x010100580AF1829EFA254F95FF5C6D73A2DF6D</vt:lpwstr>
  </property>
</Properties>
</file>