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2"/>
  </p:notesMasterIdLst>
  <p:sldIdLst>
    <p:sldId id="293" r:id="rId5"/>
    <p:sldId id="294" r:id="rId6"/>
    <p:sldId id="295" r:id="rId7"/>
    <p:sldId id="296" r:id="rId8"/>
    <p:sldId id="297" r:id="rId9"/>
    <p:sldId id="256" r:id="rId10"/>
    <p:sldId id="257" r:id="rId11"/>
    <p:sldId id="259" r:id="rId12"/>
    <p:sldId id="260" r:id="rId13"/>
    <p:sldId id="265" r:id="rId14"/>
    <p:sldId id="273" r:id="rId15"/>
    <p:sldId id="270" r:id="rId16"/>
    <p:sldId id="271" r:id="rId17"/>
    <p:sldId id="272" r:id="rId18"/>
    <p:sldId id="299" r:id="rId19"/>
    <p:sldId id="275" r:id="rId20"/>
    <p:sldId id="900" r:id="rId21"/>
    <p:sldId id="258" r:id="rId22"/>
    <p:sldId id="277" r:id="rId23"/>
    <p:sldId id="278" r:id="rId24"/>
    <p:sldId id="279" r:id="rId25"/>
    <p:sldId id="280" r:id="rId26"/>
    <p:sldId id="281" r:id="rId27"/>
    <p:sldId id="298" r:id="rId28"/>
    <p:sldId id="283" r:id="rId29"/>
    <p:sldId id="284" r:id="rId30"/>
    <p:sldId id="262" r:id="rId31"/>
    <p:sldId id="285" r:id="rId32"/>
    <p:sldId id="286" r:id="rId33"/>
    <p:sldId id="300" r:id="rId34"/>
    <p:sldId id="263" r:id="rId35"/>
    <p:sldId id="287" r:id="rId36"/>
    <p:sldId id="288" r:id="rId37"/>
    <p:sldId id="289" r:id="rId38"/>
    <p:sldId id="290" r:id="rId39"/>
    <p:sldId id="291" r:id="rId40"/>
    <p:sldId id="29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072D83F-507B-902E-60B4-10D7DDD85B1E}" name="Zaganjor, Hatidza (CDC/DDNID/NCCDPHP/DNPAO)" initials="ZH(" userId="S::xgq0@cdc.gov::09862b1b-ddd7-4d3d-8f21-d496b0439d85" providerId="AD"/>
  <p188:author id="{E6CA4E50-7BD6-CF2E-C59F-7238027232E3}" name="Van Do" initials="VD" userId="S::vdo@fhi360.org::0c333ece-8dc7-4545-9e07-69955359c664" providerId="AD"/>
  <p188:author id="{26361C6E-8B53-EDDA-FB5C-6CA7F10155E5}" name="Youngner, Cole (CDC/DDNID/NCCDPHP/DNPAO) (CTR)" initials="Y(" userId="S::xyb2@cdc.gov::43da002b-ca60-471b-9f66-f96ac87bf60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2B63"/>
    <a:srgbClr val="0290B1"/>
    <a:srgbClr val="02A64C"/>
    <a:srgbClr val="BB4091"/>
    <a:srgbClr val="3B3838"/>
    <a:srgbClr val="006B83"/>
    <a:srgbClr val="147841"/>
    <a:srgbClr val="BB4092"/>
    <a:srgbClr val="0291B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35E261-9111-4CCA-A3BD-51C401A390D5}" v="3" dt="2023-01-24T15:19:52.7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03"/>
    <p:restoredTop sz="62244" autoAdjust="0"/>
  </p:normalViewPr>
  <p:slideViewPr>
    <p:cSldViewPr snapToGrid="0">
      <p:cViewPr varScale="1">
        <p:scale>
          <a:sx n="67" d="100"/>
          <a:sy n="67" d="100"/>
        </p:scale>
        <p:origin x="210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n Do" userId="0c333ece-8dc7-4545-9e07-69955359c664" providerId="ADAL" clId="{1535E261-9111-4CCA-A3BD-51C401A390D5}"/>
    <pc:docChg chg="modSld">
      <pc:chgData name="Van Do" userId="0c333ece-8dc7-4545-9e07-69955359c664" providerId="ADAL" clId="{1535E261-9111-4CCA-A3BD-51C401A390D5}" dt="2023-01-24T15:20:52.713" v="14" actId="14100"/>
      <pc:docMkLst>
        <pc:docMk/>
      </pc:docMkLst>
      <pc:sldChg chg="modSp mod">
        <pc:chgData name="Van Do" userId="0c333ece-8dc7-4545-9e07-69955359c664" providerId="ADAL" clId="{1535E261-9111-4CCA-A3BD-51C401A390D5}" dt="2023-01-24T15:20:42.876" v="12" actId="14100"/>
        <pc:sldMkLst>
          <pc:docMk/>
          <pc:sldMk cId="2672580461" sldId="289"/>
        </pc:sldMkLst>
        <pc:picChg chg="mod">
          <ac:chgData name="Van Do" userId="0c333ece-8dc7-4545-9e07-69955359c664" providerId="ADAL" clId="{1535E261-9111-4CCA-A3BD-51C401A390D5}" dt="2023-01-24T15:20:39.564" v="10" actId="14100"/>
          <ac:picMkLst>
            <pc:docMk/>
            <pc:sldMk cId="2672580461" sldId="289"/>
            <ac:picMk id="4" creationId="{AD6E016C-3556-422C-10E0-D8E9BD9502A4}"/>
          </ac:picMkLst>
        </pc:picChg>
        <pc:cxnChg chg="mod">
          <ac:chgData name="Van Do" userId="0c333ece-8dc7-4545-9e07-69955359c664" providerId="ADAL" clId="{1535E261-9111-4CCA-A3BD-51C401A390D5}" dt="2023-01-24T15:20:42.876" v="12" actId="14100"/>
          <ac:cxnSpMkLst>
            <pc:docMk/>
            <pc:sldMk cId="2672580461" sldId="289"/>
            <ac:cxnSpMk id="8" creationId="{5DF83A1A-F8BA-4D95-E6AA-74B459DE6A53}"/>
          </ac:cxnSpMkLst>
        </pc:cxnChg>
      </pc:sldChg>
      <pc:sldChg chg="modSp mod">
        <pc:chgData name="Van Do" userId="0c333ece-8dc7-4545-9e07-69955359c664" providerId="ADAL" clId="{1535E261-9111-4CCA-A3BD-51C401A390D5}" dt="2023-01-24T15:19:57.754" v="3" actId="14100"/>
        <pc:sldMkLst>
          <pc:docMk/>
          <pc:sldMk cId="3714740505" sldId="290"/>
        </pc:sldMkLst>
        <pc:picChg chg="mod">
          <ac:chgData name="Van Do" userId="0c333ece-8dc7-4545-9e07-69955359c664" providerId="ADAL" clId="{1535E261-9111-4CCA-A3BD-51C401A390D5}" dt="2023-01-24T15:19:52.723" v="2" actId="14100"/>
          <ac:picMkLst>
            <pc:docMk/>
            <pc:sldMk cId="3714740505" sldId="290"/>
            <ac:picMk id="2" creationId="{4C79D4D8-74BC-F560-A41F-D0FD0CC33FDE}"/>
          </ac:picMkLst>
        </pc:picChg>
        <pc:cxnChg chg="mod">
          <ac:chgData name="Van Do" userId="0c333ece-8dc7-4545-9e07-69955359c664" providerId="ADAL" clId="{1535E261-9111-4CCA-A3BD-51C401A390D5}" dt="2023-01-24T15:19:57.754" v="3" actId="14100"/>
          <ac:cxnSpMkLst>
            <pc:docMk/>
            <pc:sldMk cId="3714740505" sldId="290"/>
            <ac:cxnSpMk id="8" creationId="{5DF83A1A-F8BA-4D95-E6AA-74B459DE6A53}"/>
          </ac:cxnSpMkLst>
        </pc:cxnChg>
      </pc:sldChg>
      <pc:sldChg chg="modSp mod">
        <pc:chgData name="Van Do" userId="0c333ece-8dc7-4545-9e07-69955359c664" providerId="ADAL" clId="{1535E261-9111-4CCA-A3BD-51C401A390D5}" dt="2023-01-24T15:20:52.713" v="14" actId="14100"/>
        <pc:sldMkLst>
          <pc:docMk/>
          <pc:sldMk cId="164693013" sldId="291"/>
        </pc:sldMkLst>
        <pc:grpChg chg="mod">
          <ac:chgData name="Van Do" userId="0c333ece-8dc7-4545-9e07-69955359c664" providerId="ADAL" clId="{1535E261-9111-4CCA-A3BD-51C401A390D5}" dt="2023-01-24T15:20:28.703" v="9" actId="1076"/>
          <ac:grpSpMkLst>
            <pc:docMk/>
            <pc:sldMk cId="164693013" sldId="291"/>
            <ac:grpSpMk id="10" creationId="{992B34B5-63E6-93AF-D15E-2640B963B5B0}"/>
          </ac:grpSpMkLst>
        </pc:grpChg>
        <pc:picChg chg="mod">
          <ac:chgData name="Van Do" userId="0c333ece-8dc7-4545-9e07-69955359c664" providerId="ADAL" clId="{1535E261-9111-4CCA-A3BD-51C401A390D5}" dt="2023-01-24T15:20:49.433" v="13" actId="14100"/>
          <ac:picMkLst>
            <pc:docMk/>
            <pc:sldMk cId="164693013" sldId="291"/>
            <ac:picMk id="2" creationId="{F4ADB630-4ACB-7D31-F379-45974340C225}"/>
          </ac:picMkLst>
        </pc:picChg>
        <pc:cxnChg chg="mod">
          <ac:chgData name="Van Do" userId="0c333ece-8dc7-4545-9e07-69955359c664" providerId="ADAL" clId="{1535E261-9111-4CCA-A3BD-51C401A390D5}" dt="2023-01-24T15:20:52.713" v="14" actId="14100"/>
          <ac:cxnSpMkLst>
            <pc:docMk/>
            <pc:sldMk cId="164693013" sldId="291"/>
            <ac:cxnSpMk id="8" creationId="{5DF83A1A-F8BA-4D95-E6AA-74B459DE6A53}"/>
          </ac:cxnSpMkLst>
        </pc:cxn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image" Target="../media/image31.jpeg"/><Relationship Id="rId4" Type="http://schemas.openxmlformats.org/officeDocument/2006/relationships/image" Target="../media/image34.jpeg"/></Relationships>
</file>

<file path=ppt/diagrams/_rels/data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image" Target="../media/image31.jpeg"/><Relationship Id="rId4" Type="http://schemas.openxmlformats.org/officeDocument/2006/relationships/image" Target="../media/image34.jpeg"/></Relationships>
</file>

<file path=ppt/diagrams/_rels/data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image" Target="../media/image46.jpeg"/><Relationship Id="rId4" Type="http://schemas.openxmlformats.org/officeDocument/2006/relationships/image" Target="../media/image49.jpeg"/></Relationships>
</file>

<file path=ppt/diagrams/_rels/data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image" Target="../media/image46.jpeg"/><Relationship Id="rId4" Type="http://schemas.openxmlformats.org/officeDocument/2006/relationships/image" Target="../media/image49.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image" Target="../media/image31.jpeg"/><Relationship Id="rId4" Type="http://schemas.openxmlformats.org/officeDocument/2006/relationships/image" Target="../media/image34.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image" Target="../media/image31.jpeg"/><Relationship Id="rId4" Type="http://schemas.openxmlformats.org/officeDocument/2006/relationships/image" Target="../media/image34.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image" Target="../media/image46.jpeg"/><Relationship Id="rId4" Type="http://schemas.openxmlformats.org/officeDocument/2006/relationships/image" Target="../media/image49.jpeg"/></Relationships>
</file>

<file path=ppt/diagrams/_rels/drawing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image" Target="../media/image46.jpeg"/><Relationship Id="rId4" Type="http://schemas.openxmlformats.org/officeDocument/2006/relationships/image" Target="../media/image49.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FE562D-A0A4-48C5-960A-96C29AD01793}"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en-US"/>
        </a:p>
      </dgm:t>
    </dgm:pt>
    <dgm:pt modelId="{519EDFA5-5076-4EC3-8D09-2BAF643412A9}">
      <dgm:prSet/>
      <dgm:spPr>
        <a:solidFill>
          <a:srgbClr val="02A64C"/>
        </a:solidFill>
        <a:ln>
          <a:noFill/>
        </a:ln>
        <a:effectLst>
          <a:softEdge rad="0"/>
        </a:effectLst>
      </dgm:spPr>
      <dgm:t>
        <a:bodyPr tIns="274320" rIns="91440" bIns="91440"/>
        <a:lstStyle/>
        <a:p>
          <a:r>
            <a:rPr lang="en-US" dirty="0"/>
            <a:t>A mix of nearby destinations</a:t>
          </a:r>
        </a:p>
      </dgm:t>
    </dgm:pt>
    <dgm:pt modelId="{84D2854C-2902-480E-8C11-F727854036E1}" type="parTrans" cxnId="{E4F8B034-5C26-4616-8B6F-E7B66E456A0E}">
      <dgm:prSet/>
      <dgm:spPr/>
      <dgm:t>
        <a:bodyPr/>
        <a:lstStyle/>
        <a:p>
          <a:endParaRPr lang="en-US"/>
        </a:p>
      </dgm:t>
    </dgm:pt>
    <dgm:pt modelId="{22A24549-A43A-491D-A963-9B46F19451AF}" type="sibTrans" cxnId="{E4F8B034-5C26-4616-8B6F-E7B66E456A0E}">
      <dgm:prSet/>
      <dgm:spPr/>
      <dgm:t>
        <a:bodyPr/>
        <a:lstStyle/>
        <a:p>
          <a:endParaRPr lang="en-US"/>
        </a:p>
      </dgm:t>
    </dgm:pt>
    <dgm:pt modelId="{AC3DB127-9D09-484F-B2CB-81AFD385A382}">
      <dgm:prSet/>
      <dgm:spPr>
        <a:solidFill>
          <a:srgbClr val="02A64C"/>
        </a:solidFill>
        <a:ln>
          <a:noFill/>
        </a:ln>
      </dgm:spPr>
      <dgm:t>
        <a:bodyPr tIns="274320" bIns="91440"/>
        <a:lstStyle/>
        <a:p>
          <a:r>
            <a:rPr lang="en-US" dirty="0"/>
            <a:t>Quality networks for walking, biking, and transit</a:t>
          </a:r>
        </a:p>
      </dgm:t>
    </dgm:pt>
    <dgm:pt modelId="{F6386924-B680-48C8-A818-B5D62548E743}" type="parTrans" cxnId="{71008F58-F33C-4DD6-8DA0-0BB07B231CD5}">
      <dgm:prSet/>
      <dgm:spPr/>
      <dgm:t>
        <a:bodyPr/>
        <a:lstStyle/>
        <a:p>
          <a:endParaRPr lang="en-US"/>
        </a:p>
      </dgm:t>
    </dgm:pt>
    <dgm:pt modelId="{D5014AE9-66D6-4BE4-AA60-49ECE6BD0AD3}" type="sibTrans" cxnId="{71008F58-F33C-4DD6-8DA0-0BB07B231CD5}">
      <dgm:prSet/>
      <dgm:spPr/>
      <dgm:t>
        <a:bodyPr/>
        <a:lstStyle/>
        <a:p>
          <a:endParaRPr lang="en-US"/>
        </a:p>
      </dgm:t>
    </dgm:pt>
    <dgm:pt modelId="{4A4B05FD-060C-471F-974B-761FA41A6EB5}">
      <dgm:prSet/>
      <dgm:spPr>
        <a:solidFill>
          <a:srgbClr val="02A64C"/>
        </a:solidFill>
      </dgm:spPr>
      <dgm:t>
        <a:bodyPr tIns="274320" bIns="91440"/>
        <a:lstStyle/>
        <a:p>
          <a:r>
            <a:rPr lang="en-US" dirty="0"/>
            <a:t>Accessible and safe for all ages, incomes, and abilities</a:t>
          </a:r>
        </a:p>
      </dgm:t>
    </dgm:pt>
    <dgm:pt modelId="{8E73D341-912C-409D-A6DF-2A64C5D647AD}" type="parTrans" cxnId="{2BD7798A-58B6-45BC-8B0D-61620C9F984E}">
      <dgm:prSet/>
      <dgm:spPr/>
      <dgm:t>
        <a:bodyPr/>
        <a:lstStyle/>
        <a:p>
          <a:endParaRPr lang="en-US"/>
        </a:p>
      </dgm:t>
    </dgm:pt>
    <dgm:pt modelId="{78D812F7-84A6-4208-9653-87081C3F6466}" type="sibTrans" cxnId="{2BD7798A-58B6-45BC-8B0D-61620C9F984E}">
      <dgm:prSet/>
      <dgm:spPr/>
      <dgm:t>
        <a:bodyPr/>
        <a:lstStyle/>
        <a:p>
          <a:endParaRPr lang="en-US"/>
        </a:p>
      </dgm:t>
    </dgm:pt>
    <dgm:pt modelId="{401CB797-D110-446D-B7F5-911AA6EA8553}">
      <dgm:prSet/>
      <dgm:spPr>
        <a:solidFill>
          <a:srgbClr val="02A64C"/>
        </a:solidFill>
      </dgm:spPr>
      <dgm:t>
        <a:bodyPr tIns="274320" bIns="91440"/>
        <a:lstStyle/>
        <a:p>
          <a:r>
            <a:rPr lang="en-US"/>
            <a:t>Functional and inviting design</a:t>
          </a:r>
        </a:p>
      </dgm:t>
    </dgm:pt>
    <dgm:pt modelId="{532BB72A-3C5D-49FE-8F7A-B45611C98FC4}" type="parTrans" cxnId="{04436DE2-80E6-4B82-A474-7332A9DF57BB}">
      <dgm:prSet/>
      <dgm:spPr/>
      <dgm:t>
        <a:bodyPr/>
        <a:lstStyle/>
        <a:p>
          <a:endParaRPr lang="en-US"/>
        </a:p>
      </dgm:t>
    </dgm:pt>
    <dgm:pt modelId="{809665C9-D5D1-434D-B031-115A59785EA3}" type="sibTrans" cxnId="{04436DE2-80E6-4B82-A474-7332A9DF57BB}">
      <dgm:prSet/>
      <dgm:spPr/>
      <dgm:t>
        <a:bodyPr/>
        <a:lstStyle/>
        <a:p>
          <a:endParaRPr lang="en-US"/>
        </a:p>
      </dgm:t>
    </dgm:pt>
    <dgm:pt modelId="{D999E4F2-AB87-4C8F-A277-2BD28E6A63B5}" type="pres">
      <dgm:prSet presAssocID="{F8FE562D-A0A4-48C5-960A-96C29AD01793}" presName="Name0" presStyleCnt="0">
        <dgm:presLayoutVars>
          <dgm:dir/>
          <dgm:resizeHandles val="exact"/>
        </dgm:presLayoutVars>
      </dgm:prSet>
      <dgm:spPr/>
    </dgm:pt>
    <dgm:pt modelId="{21F49E73-C66F-4E1E-8D15-8C22E6D77D97}" type="pres">
      <dgm:prSet presAssocID="{F8FE562D-A0A4-48C5-960A-96C29AD01793}" presName="fgShape" presStyleLbl="fgShp" presStyleIdx="0" presStyleCnt="1" custFlipVert="1" custScaleY="8479" custLinFactNeighborX="0" custLinFactNeighborY="-11141"/>
      <dgm:spPr>
        <a:prstGeom prst="rect">
          <a:avLst/>
        </a:prstGeom>
        <a:noFill/>
        <a:ln>
          <a:noFill/>
        </a:ln>
      </dgm:spPr>
    </dgm:pt>
    <dgm:pt modelId="{0A1345AC-6288-4D1D-92CC-BA609A7F623C}" type="pres">
      <dgm:prSet presAssocID="{F8FE562D-A0A4-48C5-960A-96C29AD01793}" presName="linComp" presStyleCnt="0"/>
      <dgm:spPr/>
    </dgm:pt>
    <dgm:pt modelId="{9BEC9EBE-8A2F-46A4-BC9A-454A2B29FB9B}" type="pres">
      <dgm:prSet presAssocID="{519EDFA5-5076-4EC3-8D09-2BAF643412A9}" presName="compNode" presStyleCnt="0"/>
      <dgm:spPr/>
    </dgm:pt>
    <dgm:pt modelId="{1A85B625-5973-45D2-89F2-489E0A527D46}" type="pres">
      <dgm:prSet presAssocID="{519EDFA5-5076-4EC3-8D09-2BAF643412A9}" presName="bkgdShape" presStyleLbl="node1" presStyleIdx="0" presStyleCnt="4" custScaleX="99985" custScaleY="87693"/>
      <dgm:spPr>
        <a:prstGeom prst="rect">
          <a:avLst/>
        </a:prstGeom>
      </dgm:spPr>
    </dgm:pt>
    <dgm:pt modelId="{FE63329E-09DF-4951-A9F2-F222DC7D0099}" type="pres">
      <dgm:prSet presAssocID="{519EDFA5-5076-4EC3-8D09-2BAF643412A9}" presName="nodeTx" presStyleLbl="node1" presStyleIdx="0" presStyleCnt="4">
        <dgm:presLayoutVars>
          <dgm:bulletEnabled val="1"/>
        </dgm:presLayoutVars>
      </dgm:prSet>
      <dgm:spPr/>
    </dgm:pt>
    <dgm:pt modelId="{D8F37F3D-3FD1-4660-AAE9-0516B03FEE12}" type="pres">
      <dgm:prSet presAssocID="{519EDFA5-5076-4EC3-8D09-2BAF643412A9}" presName="invisiNode" presStyleLbl="node1" presStyleIdx="0" presStyleCnt="4"/>
      <dgm:spPr/>
    </dgm:pt>
    <dgm:pt modelId="{F1506AC8-3623-47B3-A6F0-9DA9FDE43B65}" type="pres">
      <dgm:prSet presAssocID="{519EDFA5-5076-4EC3-8D09-2BAF643412A9}" presName="imagNode" presStyleLbl="fgImgPlace1" presStyleIdx="0" presStyleCnt="4" custScaleX="135743" custScaleY="135743" custLinFactNeighborY="-44305"/>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25400">
          <a:solidFill>
            <a:schemeClr val="bg1"/>
          </a:solidFill>
        </a:ln>
      </dgm:spPr>
      <dgm:extLst>
        <a:ext uri="{E40237B7-FDA0-4F09-8148-C483321AD2D9}">
          <dgm14:cNvPr xmlns:dgm14="http://schemas.microsoft.com/office/drawing/2010/diagram" id="0" name="" descr="Entrepreneur standing in front of store"/>
        </a:ext>
      </dgm:extLst>
    </dgm:pt>
    <dgm:pt modelId="{D4FE11AD-CCAB-4392-8D7C-1EBF02D39856}" type="pres">
      <dgm:prSet presAssocID="{22A24549-A43A-491D-A963-9B46F19451AF}" presName="sibTrans" presStyleLbl="sibTrans2D1" presStyleIdx="0" presStyleCnt="0"/>
      <dgm:spPr/>
    </dgm:pt>
    <dgm:pt modelId="{19792612-5BC4-417D-9042-5001D54821B6}" type="pres">
      <dgm:prSet presAssocID="{AC3DB127-9D09-484F-B2CB-81AFD385A382}" presName="compNode" presStyleCnt="0"/>
      <dgm:spPr/>
    </dgm:pt>
    <dgm:pt modelId="{83583F2C-DB3E-4B97-9C69-B3A4DF690E78}" type="pres">
      <dgm:prSet presAssocID="{AC3DB127-9D09-484F-B2CB-81AFD385A382}" presName="bkgdShape" presStyleLbl="node1" presStyleIdx="1" presStyleCnt="4" custScaleY="87693" custLinFactNeighborY="0"/>
      <dgm:spPr>
        <a:prstGeom prst="rect">
          <a:avLst/>
        </a:prstGeom>
      </dgm:spPr>
    </dgm:pt>
    <dgm:pt modelId="{E6863F35-1242-4CE9-8B2D-A60612CCED8D}" type="pres">
      <dgm:prSet presAssocID="{AC3DB127-9D09-484F-B2CB-81AFD385A382}" presName="nodeTx" presStyleLbl="node1" presStyleIdx="1" presStyleCnt="4">
        <dgm:presLayoutVars>
          <dgm:bulletEnabled val="1"/>
        </dgm:presLayoutVars>
      </dgm:prSet>
      <dgm:spPr/>
    </dgm:pt>
    <dgm:pt modelId="{E88C62C1-7103-4E38-827C-BD49DD013460}" type="pres">
      <dgm:prSet presAssocID="{AC3DB127-9D09-484F-B2CB-81AFD385A382}" presName="invisiNode" presStyleLbl="node1" presStyleIdx="1" presStyleCnt="4"/>
      <dgm:spPr/>
    </dgm:pt>
    <dgm:pt modelId="{0C5A94A4-9396-4532-98F9-E76C0634F495}" type="pres">
      <dgm:prSet presAssocID="{AC3DB127-9D09-484F-B2CB-81AFD385A382}" presName="imagNode" presStyleLbl="fgImgPlace1" presStyleIdx="1" presStyleCnt="4" custScaleX="135743" custScaleY="135743" custLinFactNeighborY="-10987"/>
      <dgm:spPr>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w="25400">
          <a:solidFill>
            <a:schemeClr val="bg1"/>
          </a:solidFill>
        </a:ln>
      </dgm:spPr>
    </dgm:pt>
    <dgm:pt modelId="{D3739231-24E8-40DE-8901-B569ED43ED3F}" type="pres">
      <dgm:prSet presAssocID="{D5014AE9-66D6-4BE4-AA60-49ECE6BD0AD3}" presName="sibTrans" presStyleLbl="sibTrans2D1" presStyleIdx="0" presStyleCnt="0"/>
      <dgm:spPr/>
    </dgm:pt>
    <dgm:pt modelId="{11F3C495-8D79-4D5F-98B9-888D9077606E}" type="pres">
      <dgm:prSet presAssocID="{4A4B05FD-060C-471F-974B-761FA41A6EB5}" presName="compNode" presStyleCnt="0"/>
      <dgm:spPr/>
    </dgm:pt>
    <dgm:pt modelId="{24ED1B32-4A81-4E07-BE9C-1ED93F9DEC39}" type="pres">
      <dgm:prSet presAssocID="{4A4B05FD-060C-471F-974B-761FA41A6EB5}" presName="bkgdShape" presStyleLbl="node1" presStyleIdx="2" presStyleCnt="4" custScaleY="87693"/>
      <dgm:spPr>
        <a:prstGeom prst="rect">
          <a:avLst/>
        </a:prstGeom>
      </dgm:spPr>
    </dgm:pt>
    <dgm:pt modelId="{2C05AE6D-360D-4AEA-AFE8-D2E5675738E7}" type="pres">
      <dgm:prSet presAssocID="{4A4B05FD-060C-471F-974B-761FA41A6EB5}" presName="nodeTx" presStyleLbl="node1" presStyleIdx="2" presStyleCnt="4">
        <dgm:presLayoutVars>
          <dgm:bulletEnabled val="1"/>
        </dgm:presLayoutVars>
      </dgm:prSet>
      <dgm:spPr/>
    </dgm:pt>
    <dgm:pt modelId="{09D08CDE-6785-4274-9A8A-70ABC531A23A}" type="pres">
      <dgm:prSet presAssocID="{4A4B05FD-060C-471F-974B-761FA41A6EB5}" presName="invisiNode" presStyleLbl="node1" presStyleIdx="2" presStyleCnt="4"/>
      <dgm:spPr/>
    </dgm:pt>
    <dgm:pt modelId="{7BAEBFA6-C8D6-4278-BC02-91E1D52B1540}" type="pres">
      <dgm:prSet presAssocID="{4A4B05FD-060C-471F-974B-761FA41A6EB5}" presName="imagNode" presStyleLbl="fgImgPlace1" presStyleIdx="2" presStyleCnt="4" custScaleX="135743" custScaleY="135743" custLinFactNeighborY="-9386"/>
      <dgm:spPr>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25400">
          <a:solidFill>
            <a:schemeClr val="bg1"/>
          </a:solidFill>
        </a:ln>
      </dgm:spPr>
      <dgm:extLst>
        <a:ext uri="{E40237B7-FDA0-4F09-8148-C483321AD2D9}">
          <dgm14:cNvPr xmlns:dgm14="http://schemas.microsoft.com/office/drawing/2010/diagram" id="0" name="" descr="Father bonding with disabled daughter"/>
        </a:ext>
      </dgm:extLst>
    </dgm:pt>
    <dgm:pt modelId="{24170006-2388-422E-BBE0-B0CF5AADD281}" type="pres">
      <dgm:prSet presAssocID="{78D812F7-84A6-4208-9653-87081C3F6466}" presName="sibTrans" presStyleLbl="sibTrans2D1" presStyleIdx="0" presStyleCnt="0"/>
      <dgm:spPr/>
    </dgm:pt>
    <dgm:pt modelId="{833FC8F8-6F29-46E5-B31F-E53635701773}" type="pres">
      <dgm:prSet presAssocID="{401CB797-D110-446D-B7F5-911AA6EA8553}" presName="compNode" presStyleCnt="0"/>
      <dgm:spPr/>
    </dgm:pt>
    <dgm:pt modelId="{849515AF-3C81-4AA1-8B07-80AFDB542EEB}" type="pres">
      <dgm:prSet presAssocID="{401CB797-D110-446D-B7F5-911AA6EA8553}" presName="bkgdShape" presStyleLbl="node1" presStyleIdx="3" presStyleCnt="4" custScaleY="87693" custLinFactNeighborY="0"/>
      <dgm:spPr>
        <a:prstGeom prst="rect">
          <a:avLst/>
        </a:prstGeom>
      </dgm:spPr>
    </dgm:pt>
    <dgm:pt modelId="{0098432E-C3C7-4CEC-81CB-87867340175A}" type="pres">
      <dgm:prSet presAssocID="{401CB797-D110-446D-B7F5-911AA6EA8553}" presName="nodeTx" presStyleLbl="node1" presStyleIdx="3" presStyleCnt="4">
        <dgm:presLayoutVars>
          <dgm:bulletEnabled val="1"/>
        </dgm:presLayoutVars>
      </dgm:prSet>
      <dgm:spPr/>
    </dgm:pt>
    <dgm:pt modelId="{742A4FB9-CBB2-4ACD-B190-C6505578CA3A}" type="pres">
      <dgm:prSet presAssocID="{401CB797-D110-446D-B7F5-911AA6EA8553}" presName="invisiNode" presStyleLbl="node1" presStyleIdx="3" presStyleCnt="4"/>
      <dgm:spPr/>
    </dgm:pt>
    <dgm:pt modelId="{C9E460FF-8F41-44B0-8869-67E621E0A1AD}" type="pres">
      <dgm:prSet presAssocID="{401CB797-D110-446D-B7F5-911AA6EA8553}" presName="imagNode" presStyleLbl="fgImgPlace1" presStyleIdx="3" presStyleCnt="4" custScaleX="135743" custScaleY="135743" custLinFactNeighborY="-9981"/>
      <dgm:spPr>
        <a:blipFill>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w="25400">
          <a:solidFill>
            <a:schemeClr val="bg1"/>
          </a:solidFill>
        </a:ln>
      </dgm:spPr>
    </dgm:pt>
  </dgm:ptLst>
  <dgm:cxnLst>
    <dgm:cxn modelId="{D49E4118-5D82-40C3-9D5E-56BD29744782}" type="presOf" srcId="{78D812F7-84A6-4208-9653-87081C3F6466}" destId="{24170006-2388-422E-BBE0-B0CF5AADD281}" srcOrd="0" destOrd="0" presId="urn:microsoft.com/office/officeart/2005/8/layout/hList7"/>
    <dgm:cxn modelId="{D6FCB22A-DEBA-4564-8D20-21FA0F23DDC1}" type="presOf" srcId="{519EDFA5-5076-4EC3-8D09-2BAF643412A9}" destId="{1A85B625-5973-45D2-89F2-489E0A527D46}" srcOrd="0" destOrd="0" presId="urn:microsoft.com/office/officeart/2005/8/layout/hList7"/>
    <dgm:cxn modelId="{E4F8B034-5C26-4616-8B6F-E7B66E456A0E}" srcId="{F8FE562D-A0A4-48C5-960A-96C29AD01793}" destId="{519EDFA5-5076-4EC3-8D09-2BAF643412A9}" srcOrd="0" destOrd="0" parTransId="{84D2854C-2902-480E-8C11-F727854036E1}" sibTransId="{22A24549-A43A-491D-A963-9B46F19451AF}"/>
    <dgm:cxn modelId="{7077DC3A-8E29-4CBA-AC6D-97AB23AFD140}" type="presOf" srcId="{401CB797-D110-446D-B7F5-911AA6EA8553}" destId="{849515AF-3C81-4AA1-8B07-80AFDB542EEB}" srcOrd="0" destOrd="0" presId="urn:microsoft.com/office/officeart/2005/8/layout/hList7"/>
    <dgm:cxn modelId="{7BDA3B6C-71D0-491A-A7F6-3E0777B3E245}" type="presOf" srcId="{4A4B05FD-060C-471F-974B-761FA41A6EB5}" destId="{2C05AE6D-360D-4AEA-AFE8-D2E5675738E7}" srcOrd="1" destOrd="0" presId="urn:microsoft.com/office/officeart/2005/8/layout/hList7"/>
    <dgm:cxn modelId="{7882CD6E-B1FF-4A03-99F3-DD0B1983BF27}" type="presOf" srcId="{AC3DB127-9D09-484F-B2CB-81AFD385A382}" destId="{E6863F35-1242-4CE9-8B2D-A60612CCED8D}" srcOrd="1" destOrd="0" presId="urn:microsoft.com/office/officeart/2005/8/layout/hList7"/>
    <dgm:cxn modelId="{80EC276F-10FD-4408-A058-841C320FC4AD}" type="presOf" srcId="{F8FE562D-A0A4-48C5-960A-96C29AD01793}" destId="{D999E4F2-AB87-4C8F-A277-2BD28E6A63B5}" srcOrd="0" destOrd="0" presId="urn:microsoft.com/office/officeart/2005/8/layout/hList7"/>
    <dgm:cxn modelId="{E9691B52-AA62-4E96-8114-0C100BE5FFD6}" type="presOf" srcId="{519EDFA5-5076-4EC3-8D09-2BAF643412A9}" destId="{FE63329E-09DF-4951-A9F2-F222DC7D0099}" srcOrd="1" destOrd="0" presId="urn:microsoft.com/office/officeart/2005/8/layout/hList7"/>
    <dgm:cxn modelId="{71008F58-F33C-4DD6-8DA0-0BB07B231CD5}" srcId="{F8FE562D-A0A4-48C5-960A-96C29AD01793}" destId="{AC3DB127-9D09-484F-B2CB-81AFD385A382}" srcOrd="1" destOrd="0" parTransId="{F6386924-B680-48C8-A818-B5D62548E743}" sibTransId="{D5014AE9-66D6-4BE4-AA60-49ECE6BD0AD3}"/>
    <dgm:cxn modelId="{21A39884-CC9B-4279-BE7C-7679DE665B3B}" type="presOf" srcId="{4A4B05FD-060C-471F-974B-761FA41A6EB5}" destId="{24ED1B32-4A81-4E07-BE9C-1ED93F9DEC39}" srcOrd="0" destOrd="0" presId="urn:microsoft.com/office/officeart/2005/8/layout/hList7"/>
    <dgm:cxn modelId="{2BD7798A-58B6-45BC-8B0D-61620C9F984E}" srcId="{F8FE562D-A0A4-48C5-960A-96C29AD01793}" destId="{4A4B05FD-060C-471F-974B-761FA41A6EB5}" srcOrd="2" destOrd="0" parTransId="{8E73D341-912C-409D-A6DF-2A64C5D647AD}" sibTransId="{78D812F7-84A6-4208-9653-87081C3F6466}"/>
    <dgm:cxn modelId="{FA990BA3-FC7E-4BA8-9432-C95F587EB5BC}" type="presOf" srcId="{401CB797-D110-446D-B7F5-911AA6EA8553}" destId="{0098432E-C3C7-4CEC-81CB-87867340175A}" srcOrd="1" destOrd="0" presId="urn:microsoft.com/office/officeart/2005/8/layout/hList7"/>
    <dgm:cxn modelId="{C46B12C3-8AD7-4BBD-85A1-9408A2B98337}" type="presOf" srcId="{AC3DB127-9D09-484F-B2CB-81AFD385A382}" destId="{83583F2C-DB3E-4B97-9C69-B3A4DF690E78}" srcOrd="0" destOrd="0" presId="urn:microsoft.com/office/officeart/2005/8/layout/hList7"/>
    <dgm:cxn modelId="{2C5A21C8-9D63-408B-9519-A0D374598A22}" type="presOf" srcId="{D5014AE9-66D6-4BE4-AA60-49ECE6BD0AD3}" destId="{D3739231-24E8-40DE-8901-B569ED43ED3F}" srcOrd="0" destOrd="0" presId="urn:microsoft.com/office/officeart/2005/8/layout/hList7"/>
    <dgm:cxn modelId="{FDC090CB-4EEA-4BC1-80CC-10371F1EEC10}" type="presOf" srcId="{22A24549-A43A-491D-A963-9B46F19451AF}" destId="{D4FE11AD-CCAB-4392-8D7C-1EBF02D39856}" srcOrd="0" destOrd="0" presId="urn:microsoft.com/office/officeart/2005/8/layout/hList7"/>
    <dgm:cxn modelId="{04436DE2-80E6-4B82-A474-7332A9DF57BB}" srcId="{F8FE562D-A0A4-48C5-960A-96C29AD01793}" destId="{401CB797-D110-446D-B7F5-911AA6EA8553}" srcOrd="3" destOrd="0" parTransId="{532BB72A-3C5D-49FE-8F7A-B45611C98FC4}" sibTransId="{809665C9-D5D1-434D-B031-115A59785EA3}"/>
    <dgm:cxn modelId="{2E1D47B8-6C95-49A4-84DF-B62DFA4EE776}" type="presParOf" srcId="{D999E4F2-AB87-4C8F-A277-2BD28E6A63B5}" destId="{21F49E73-C66F-4E1E-8D15-8C22E6D77D97}" srcOrd="0" destOrd="0" presId="urn:microsoft.com/office/officeart/2005/8/layout/hList7"/>
    <dgm:cxn modelId="{7BC6C418-E8B6-4A30-8F0B-E0A623290E8C}" type="presParOf" srcId="{D999E4F2-AB87-4C8F-A277-2BD28E6A63B5}" destId="{0A1345AC-6288-4D1D-92CC-BA609A7F623C}" srcOrd="1" destOrd="0" presId="urn:microsoft.com/office/officeart/2005/8/layout/hList7"/>
    <dgm:cxn modelId="{4C958950-68BC-4F7E-8458-B8FAC01E0733}" type="presParOf" srcId="{0A1345AC-6288-4D1D-92CC-BA609A7F623C}" destId="{9BEC9EBE-8A2F-46A4-BC9A-454A2B29FB9B}" srcOrd="0" destOrd="0" presId="urn:microsoft.com/office/officeart/2005/8/layout/hList7"/>
    <dgm:cxn modelId="{8180A0EB-7937-4C96-ACB3-5EA3D1D0096E}" type="presParOf" srcId="{9BEC9EBE-8A2F-46A4-BC9A-454A2B29FB9B}" destId="{1A85B625-5973-45D2-89F2-489E0A527D46}" srcOrd="0" destOrd="0" presId="urn:microsoft.com/office/officeart/2005/8/layout/hList7"/>
    <dgm:cxn modelId="{61B87919-A33C-4CDE-94F5-354E12F93AAF}" type="presParOf" srcId="{9BEC9EBE-8A2F-46A4-BC9A-454A2B29FB9B}" destId="{FE63329E-09DF-4951-A9F2-F222DC7D0099}" srcOrd="1" destOrd="0" presId="urn:microsoft.com/office/officeart/2005/8/layout/hList7"/>
    <dgm:cxn modelId="{F0FAF420-4428-4585-B761-CE99815595F3}" type="presParOf" srcId="{9BEC9EBE-8A2F-46A4-BC9A-454A2B29FB9B}" destId="{D8F37F3D-3FD1-4660-AAE9-0516B03FEE12}" srcOrd="2" destOrd="0" presId="urn:microsoft.com/office/officeart/2005/8/layout/hList7"/>
    <dgm:cxn modelId="{3B5F9B5F-65ED-4E54-AAAD-1AC5DE7E73A0}" type="presParOf" srcId="{9BEC9EBE-8A2F-46A4-BC9A-454A2B29FB9B}" destId="{F1506AC8-3623-47B3-A6F0-9DA9FDE43B65}" srcOrd="3" destOrd="0" presId="urn:microsoft.com/office/officeart/2005/8/layout/hList7"/>
    <dgm:cxn modelId="{11500A03-98FB-4BCE-8966-0571DB25B186}" type="presParOf" srcId="{0A1345AC-6288-4D1D-92CC-BA609A7F623C}" destId="{D4FE11AD-CCAB-4392-8D7C-1EBF02D39856}" srcOrd="1" destOrd="0" presId="urn:microsoft.com/office/officeart/2005/8/layout/hList7"/>
    <dgm:cxn modelId="{65F85D8C-407E-4E4C-A9AA-513DFCDF6951}" type="presParOf" srcId="{0A1345AC-6288-4D1D-92CC-BA609A7F623C}" destId="{19792612-5BC4-417D-9042-5001D54821B6}" srcOrd="2" destOrd="0" presId="urn:microsoft.com/office/officeart/2005/8/layout/hList7"/>
    <dgm:cxn modelId="{17C17B59-1384-4BD3-B4EE-2DF73FE9E18D}" type="presParOf" srcId="{19792612-5BC4-417D-9042-5001D54821B6}" destId="{83583F2C-DB3E-4B97-9C69-B3A4DF690E78}" srcOrd="0" destOrd="0" presId="urn:microsoft.com/office/officeart/2005/8/layout/hList7"/>
    <dgm:cxn modelId="{BB08126F-AB89-4F91-B254-2A00DA6FEE49}" type="presParOf" srcId="{19792612-5BC4-417D-9042-5001D54821B6}" destId="{E6863F35-1242-4CE9-8B2D-A60612CCED8D}" srcOrd="1" destOrd="0" presId="urn:microsoft.com/office/officeart/2005/8/layout/hList7"/>
    <dgm:cxn modelId="{79D567D9-62B7-424F-810B-F3CAD5886220}" type="presParOf" srcId="{19792612-5BC4-417D-9042-5001D54821B6}" destId="{E88C62C1-7103-4E38-827C-BD49DD013460}" srcOrd="2" destOrd="0" presId="urn:microsoft.com/office/officeart/2005/8/layout/hList7"/>
    <dgm:cxn modelId="{2F6FA444-AF99-4D9B-8AE2-87489E84FD03}" type="presParOf" srcId="{19792612-5BC4-417D-9042-5001D54821B6}" destId="{0C5A94A4-9396-4532-98F9-E76C0634F495}" srcOrd="3" destOrd="0" presId="urn:microsoft.com/office/officeart/2005/8/layout/hList7"/>
    <dgm:cxn modelId="{F96F7CDC-1DED-4854-B85B-B0CF79E8ED01}" type="presParOf" srcId="{0A1345AC-6288-4D1D-92CC-BA609A7F623C}" destId="{D3739231-24E8-40DE-8901-B569ED43ED3F}" srcOrd="3" destOrd="0" presId="urn:microsoft.com/office/officeart/2005/8/layout/hList7"/>
    <dgm:cxn modelId="{790BBD4B-99BB-4FC2-BAE1-697047CD5ECF}" type="presParOf" srcId="{0A1345AC-6288-4D1D-92CC-BA609A7F623C}" destId="{11F3C495-8D79-4D5F-98B9-888D9077606E}" srcOrd="4" destOrd="0" presId="urn:microsoft.com/office/officeart/2005/8/layout/hList7"/>
    <dgm:cxn modelId="{F51941B9-4A24-49EA-BA23-D21BA1E8A1D0}" type="presParOf" srcId="{11F3C495-8D79-4D5F-98B9-888D9077606E}" destId="{24ED1B32-4A81-4E07-BE9C-1ED93F9DEC39}" srcOrd="0" destOrd="0" presId="urn:microsoft.com/office/officeart/2005/8/layout/hList7"/>
    <dgm:cxn modelId="{34FC8407-8956-494F-ACE7-BE736FAAA190}" type="presParOf" srcId="{11F3C495-8D79-4D5F-98B9-888D9077606E}" destId="{2C05AE6D-360D-4AEA-AFE8-D2E5675738E7}" srcOrd="1" destOrd="0" presId="urn:microsoft.com/office/officeart/2005/8/layout/hList7"/>
    <dgm:cxn modelId="{80D63EC0-9EBF-480F-9825-EF30F306A7BB}" type="presParOf" srcId="{11F3C495-8D79-4D5F-98B9-888D9077606E}" destId="{09D08CDE-6785-4274-9A8A-70ABC531A23A}" srcOrd="2" destOrd="0" presId="urn:microsoft.com/office/officeart/2005/8/layout/hList7"/>
    <dgm:cxn modelId="{0E025EA2-DB1E-4A61-8232-E1CFBC77BE79}" type="presParOf" srcId="{11F3C495-8D79-4D5F-98B9-888D9077606E}" destId="{7BAEBFA6-C8D6-4278-BC02-91E1D52B1540}" srcOrd="3" destOrd="0" presId="urn:microsoft.com/office/officeart/2005/8/layout/hList7"/>
    <dgm:cxn modelId="{3CC614B3-E143-418A-98C7-6553CE906EE9}" type="presParOf" srcId="{0A1345AC-6288-4D1D-92CC-BA609A7F623C}" destId="{24170006-2388-422E-BBE0-B0CF5AADD281}" srcOrd="5" destOrd="0" presId="urn:microsoft.com/office/officeart/2005/8/layout/hList7"/>
    <dgm:cxn modelId="{0879F23A-4694-40EE-8FE1-7826A7303435}" type="presParOf" srcId="{0A1345AC-6288-4D1D-92CC-BA609A7F623C}" destId="{833FC8F8-6F29-46E5-B31F-E53635701773}" srcOrd="6" destOrd="0" presId="urn:microsoft.com/office/officeart/2005/8/layout/hList7"/>
    <dgm:cxn modelId="{482DE4EE-0952-44B4-AE6E-39496E5399D7}" type="presParOf" srcId="{833FC8F8-6F29-46E5-B31F-E53635701773}" destId="{849515AF-3C81-4AA1-8B07-80AFDB542EEB}" srcOrd="0" destOrd="0" presId="urn:microsoft.com/office/officeart/2005/8/layout/hList7"/>
    <dgm:cxn modelId="{2DCB1F32-A848-40CA-A268-032703ABD92A}" type="presParOf" srcId="{833FC8F8-6F29-46E5-B31F-E53635701773}" destId="{0098432E-C3C7-4CEC-81CB-87867340175A}" srcOrd="1" destOrd="0" presId="urn:microsoft.com/office/officeart/2005/8/layout/hList7"/>
    <dgm:cxn modelId="{A35592C3-17B2-4CB7-9654-E3DFEC980742}" type="presParOf" srcId="{833FC8F8-6F29-46E5-B31F-E53635701773}" destId="{742A4FB9-CBB2-4ACD-B190-C6505578CA3A}" srcOrd="2" destOrd="0" presId="urn:microsoft.com/office/officeart/2005/8/layout/hList7"/>
    <dgm:cxn modelId="{8A0162FA-0A3D-4C4A-8477-8FF3B46E8AD3}" type="presParOf" srcId="{833FC8F8-6F29-46E5-B31F-E53635701773}" destId="{C9E460FF-8F41-44B0-8869-67E621E0A1AD}" srcOrd="3" destOrd="0" presId="urn:microsoft.com/office/officeart/2005/8/layout/hList7"/>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8FE562D-A0A4-48C5-960A-96C29AD01793}"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en-US"/>
        </a:p>
      </dgm:t>
    </dgm:pt>
    <dgm:pt modelId="{519EDFA5-5076-4EC3-8D09-2BAF643412A9}">
      <dgm:prSet/>
      <dgm:spPr>
        <a:solidFill>
          <a:srgbClr val="02A64C"/>
        </a:solidFill>
        <a:ln>
          <a:noFill/>
        </a:ln>
        <a:effectLst>
          <a:softEdge rad="0"/>
        </a:effectLst>
      </dgm:spPr>
      <dgm:t>
        <a:bodyPr tIns="274320" rIns="91440" bIns="91440"/>
        <a:lstStyle/>
        <a:p>
          <a:r>
            <a:rPr lang="en-US" dirty="0"/>
            <a:t>A mix of nearby destinations</a:t>
          </a:r>
        </a:p>
      </dgm:t>
    </dgm:pt>
    <dgm:pt modelId="{84D2854C-2902-480E-8C11-F727854036E1}" type="parTrans" cxnId="{E4F8B034-5C26-4616-8B6F-E7B66E456A0E}">
      <dgm:prSet/>
      <dgm:spPr/>
      <dgm:t>
        <a:bodyPr/>
        <a:lstStyle/>
        <a:p>
          <a:endParaRPr lang="en-US"/>
        </a:p>
      </dgm:t>
    </dgm:pt>
    <dgm:pt modelId="{22A24549-A43A-491D-A963-9B46F19451AF}" type="sibTrans" cxnId="{E4F8B034-5C26-4616-8B6F-E7B66E456A0E}">
      <dgm:prSet/>
      <dgm:spPr/>
      <dgm:t>
        <a:bodyPr/>
        <a:lstStyle/>
        <a:p>
          <a:endParaRPr lang="en-US"/>
        </a:p>
      </dgm:t>
    </dgm:pt>
    <dgm:pt modelId="{AC3DB127-9D09-484F-B2CB-81AFD385A382}">
      <dgm:prSet/>
      <dgm:spPr>
        <a:solidFill>
          <a:srgbClr val="02A64C"/>
        </a:solidFill>
        <a:ln>
          <a:noFill/>
        </a:ln>
      </dgm:spPr>
      <dgm:t>
        <a:bodyPr tIns="274320" bIns="91440"/>
        <a:lstStyle/>
        <a:p>
          <a:r>
            <a:rPr lang="en-US" dirty="0"/>
            <a:t>Quality networks for walking, biking, and transit</a:t>
          </a:r>
        </a:p>
      </dgm:t>
    </dgm:pt>
    <dgm:pt modelId="{F6386924-B680-48C8-A818-B5D62548E743}" type="parTrans" cxnId="{71008F58-F33C-4DD6-8DA0-0BB07B231CD5}">
      <dgm:prSet/>
      <dgm:spPr/>
      <dgm:t>
        <a:bodyPr/>
        <a:lstStyle/>
        <a:p>
          <a:endParaRPr lang="en-US"/>
        </a:p>
      </dgm:t>
    </dgm:pt>
    <dgm:pt modelId="{D5014AE9-66D6-4BE4-AA60-49ECE6BD0AD3}" type="sibTrans" cxnId="{71008F58-F33C-4DD6-8DA0-0BB07B231CD5}">
      <dgm:prSet/>
      <dgm:spPr/>
      <dgm:t>
        <a:bodyPr/>
        <a:lstStyle/>
        <a:p>
          <a:endParaRPr lang="en-US"/>
        </a:p>
      </dgm:t>
    </dgm:pt>
    <dgm:pt modelId="{4A4B05FD-060C-471F-974B-761FA41A6EB5}">
      <dgm:prSet/>
      <dgm:spPr>
        <a:solidFill>
          <a:srgbClr val="02A64C"/>
        </a:solidFill>
      </dgm:spPr>
      <dgm:t>
        <a:bodyPr tIns="274320" bIns="91440"/>
        <a:lstStyle/>
        <a:p>
          <a:r>
            <a:rPr lang="en-US" dirty="0"/>
            <a:t>Accessible and safe for all ages, incomes, and abilities</a:t>
          </a:r>
        </a:p>
      </dgm:t>
    </dgm:pt>
    <dgm:pt modelId="{8E73D341-912C-409D-A6DF-2A64C5D647AD}" type="parTrans" cxnId="{2BD7798A-58B6-45BC-8B0D-61620C9F984E}">
      <dgm:prSet/>
      <dgm:spPr/>
      <dgm:t>
        <a:bodyPr/>
        <a:lstStyle/>
        <a:p>
          <a:endParaRPr lang="en-US"/>
        </a:p>
      </dgm:t>
    </dgm:pt>
    <dgm:pt modelId="{78D812F7-84A6-4208-9653-87081C3F6466}" type="sibTrans" cxnId="{2BD7798A-58B6-45BC-8B0D-61620C9F984E}">
      <dgm:prSet/>
      <dgm:spPr/>
      <dgm:t>
        <a:bodyPr/>
        <a:lstStyle/>
        <a:p>
          <a:endParaRPr lang="en-US"/>
        </a:p>
      </dgm:t>
    </dgm:pt>
    <dgm:pt modelId="{401CB797-D110-446D-B7F5-911AA6EA8553}">
      <dgm:prSet/>
      <dgm:spPr>
        <a:solidFill>
          <a:srgbClr val="02A64C"/>
        </a:solidFill>
      </dgm:spPr>
      <dgm:t>
        <a:bodyPr tIns="274320" bIns="91440"/>
        <a:lstStyle/>
        <a:p>
          <a:r>
            <a:rPr lang="en-US"/>
            <a:t>Functional and inviting design</a:t>
          </a:r>
        </a:p>
      </dgm:t>
    </dgm:pt>
    <dgm:pt modelId="{532BB72A-3C5D-49FE-8F7A-B45611C98FC4}" type="parTrans" cxnId="{04436DE2-80E6-4B82-A474-7332A9DF57BB}">
      <dgm:prSet/>
      <dgm:spPr/>
      <dgm:t>
        <a:bodyPr/>
        <a:lstStyle/>
        <a:p>
          <a:endParaRPr lang="en-US"/>
        </a:p>
      </dgm:t>
    </dgm:pt>
    <dgm:pt modelId="{809665C9-D5D1-434D-B031-115A59785EA3}" type="sibTrans" cxnId="{04436DE2-80E6-4B82-A474-7332A9DF57BB}">
      <dgm:prSet/>
      <dgm:spPr/>
      <dgm:t>
        <a:bodyPr/>
        <a:lstStyle/>
        <a:p>
          <a:endParaRPr lang="en-US"/>
        </a:p>
      </dgm:t>
    </dgm:pt>
    <dgm:pt modelId="{D999E4F2-AB87-4C8F-A277-2BD28E6A63B5}" type="pres">
      <dgm:prSet presAssocID="{F8FE562D-A0A4-48C5-960A-96C29AD01793}" presName="Name0" presStyleCnt="0">
        <dgm:presLayoutVars>
          <dgm:dir/>
          <dgm:resizeHandles val="exact"/>
        </dgm:presLayoutVars>
      </dgm:prSet>
      <dgm:spPr/>
    </dgm:pt>
    <dgm:pt modelId="{21F49E73-C66F-4E1E-8D15-8C22E6D77D97}" type="pres">
      <dgm:prSet presAssocID="{F8FE562D-A0A4-48C5-960A-96C29AD01793}" presName="fgShape" presStyleLbl="fgShp" presStyleIdx="0" presStyleCnt="1" custFlipVert="1" custScaleY="8479" custLinFactNeighborX="0" custLinFactNeighborY="-11141"/>
      <dgm:spPr>
        <a:prstGeom prst="rect">
          <a:avLst/>
        </a:prstGeom>
        <a:noFill/>
        <a:ln>
          <a:noFill/>
        </a:ln>
      </dgm:spPr>
    </dgm:pt>
    <dgm:pt modelId="{0A1345AC-6288-4D1D-92CC-BA609A7F623C}" type="pres">
      <dgm:prSet presAssocID="{F8FE562D-A0A4-48C5-960A-96C29AD01793}" presName="linComp" presStyleCnt="0"/>
      <dgm:spPr/>
    </dgm:pt>
    <dgm:pt modelId="{9BEC9EBE-8A2F-46A4-BC9A-454A2B29FB9B}" type="pres">
      <dgm:prSet presAssocID="{519EDFA5-5076-4EC3-8D09-2BAF643412A9}" presName="compNode" presStyleCnt="0"/>
      <dgm:spPr/>
    </dgm:pt>
    <dgm:pt modelId="{1A85B625-5973-45D2-89F2-489E0A527D46}" type="pres">
      <dgm:prSet presAssocID="{519EDFA5-5076-4EC3-8D09-2BAF643412A9}" presName="bkgdShape" presStyleLbl="node1" presStyleIdx="0" presStyleCnt="4" custScaleX="99985" custScaleY="87693"/>
      <dgm:spPr>
        <a:prstGeom prst="rect">
          <a:avLst/>
        </a:prstGeom>
      </dgm:spPr>
    </dgm:pt>
    <dgm:pt modelId="{FE63329E-09DF-4951-A9F2-F222DC7D0099}" type="pres">
      <dgm:prSet presAssocID="{519EDFA5-5076-4EC3-8D09-2BAF643412A9}" presName="nodeTx" presStyleLbl="node1" presStyleIdx="0" presStyleCnt="4">
        <dgm:presLayoutVars>
          <dgm:bulletEnabled val="1"/>
        </dgm:presLayoutVars>
      </dgm:prSet>
      <dgm:spPr/>
    </dgm:pt>
    <dgm:pt modelId="{D8F37F3D-3FD1-4660-AAE9-0516B03FEE12}" type="pres">
      <dgm:prSet presAssocID="{519EDFA5-5076-4EC3-8D09-2BAF643412A9}" presName="invisiNode" presStyleLbl="node1" presStyleIdx="0" presStyleCnt="4"/>
      <dgm:spPr/>
    </dgm:pt>
    <dgm:pt modelId="{F1506AC8-3623-47B3-A6F0-9DA9FDE43B65}" type="pres">
      <dgm:prSet presAssocID="{519EDFA5-5076-4EC3-8D09-2BAF643412A9}" presName="imagNode" presStyleLbl="fgImgPlace1" presStyleIdx="0" presStyleCnt="4" custScaleX="135743" custScaleY="135743" custLinFactNeighborY="-44305"/>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25400">
          <a:solidFill>
            <a:schemeClr val="bg1"/>
          </a:solidFill>
        </a:ln>
      </dgm:spPr>
      <dgm:extLst>
        <a:ext uri="{E40237B7-FDA0-4F09-8148-C483321AD2D9}">
          <dgm14:cNvPr xmlns:dgm14="http://schemas.microsoft.com/office/drawing/2010/diagram" id="0" name="" descr="Entrepreneur standing in front of store"/>
        </a:ext>
      </dgm:extLst>
    </dgm:pt>
    <dgm:pt modelId="{D4FE11AD-CCAB-4392-8D7C-1EBF02D39856}" type="pres">
      <dgm:prSet presAssocID="{22A24549-A43A-491D-A963-9B46F19451AF}" presName="sibTrans" presStyleLbl="sibTrans2D1" presStyleIdx="0" presStyleCnt="0"/>
      <dgm:spPr/>
    </dgm:pt>
    <dgm:pt modelId="{19792612-5BC4-417D-9042-5001D54821B6}" type="pres">
      <dgm:prSet presAssocID="{AC3DB127-9D09-484F-B2CB-81AFD385A382}" presName="compNode" presStyleCnt="0"/>
      <dgm:spPr/>
    </dgm:pt>
    <dgm:pt modelId="{83583F2C-DB3E-4B97-9C69-B3A4DF690E78}" type="pres">
      <dgm:prSet presAssocID="{AC3DB127-9D09-484F-B2CB-81AFD385A382}" presName="bkgdShape" presStyleLbl="node1" presStyleIdx="1" presStyleCnt="4" custScaleY="87693" custLinFactNeighborY="0"/>
      <dgm:spPr>
        <a:prstGeom prst="rect">
          <a:avLst/>
        </a:prstGeom>
      </dgm:spPr>
    </dgm:pt>
    <dgm:pt modelId="{E6863F35-1242-4CE9-8B2D-A60612CCED8D}" type="pres">
      <dgm:prSet presAssocID="{AC3DB127-9D09-484F-B2CB-81AFD385A382}" presName="nodeTx" presStyleLbl="node1" presStyleIdx="1" presStyleCnt="4">
        <dgm:presLayoutVars>
          <dgm:bulletEnabled val="1"/>
        </dgm:presLayoutVars>
      </dgm:prSet>
      <dgm:spPr/>
    </dgm:pt>
    <dgm:pt modelId="{E88C62C1-7103-4E38-827C-BD49DD013460}" type="pres">
      <dgm:prSet presAssocID="{AC3DB127-9D09-484F-B2CB-81AFD385A382}" presName="invisiNode" presStyleLbl="node1" presStyleIdx="1" presStyleCnt="4"/>
      <dgm:spPr/>
    </dgm:pt>
    <dgm:pt modelId="{0C5A94A4-9396-4532-98F9-E76C0634F495}" type="pres">
      <dgm:prSet presAssocID="{AC3DB127-9D09-484F-B2CB-81AFD385A382}" presName="imagNode" presStyleLbl="fgImgPlace1" presStyleIdx="1" presStyleCnt="4" custScaleX="135743" custScaleY="135743" custLinFactNeighborY="-10987"/>
      <dgm:spPr>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w="25400">
          <a:solidFill>
            <a:schemeClr val="bg1"/>
          </a:solidFill>
        </a:ln>
      </dgm:spPr>
    </dgm:pt>
    <dgm:pt modelId="{D3739231-24E8-40DE-8901-B569ED43ED3F}" type="pres">
      <dgm:prSet presAssocID="{D5014AE9-66D6-4BE4-AA60-49ECE6BD0AD3}" presName="sibTrans" presStyleLbl="sibTrans2D1" presStyleIdx="0" presStyleCnt="0"/>
      <dgm:spPr/>
    </dgm:pt>
    <dgm:pt modelId="{11F3C495-8D79-4D5F-98B9-888D9077606E}" type="pres">
      <dgm:prSet presAssocID="{4A4B05FD-060C-471F-974B-761FA41A6EB5}" presName="compNode" presStyleCnt="0"/>
      <dgm:spPr/>
    </dgm:pt>
    <dgm:pt modelId="{24ED1B32-4A81-4E07-BE9C-1ED93F9DEC39}" type="pres">
      <dgm:prSet presAssocID="{4A4B05FD-060C-471F-974B-761FA41A6EB5}" presName="bkgdShape" presStyleLbl="node1" presStyleIdx="2" presStyleCnt="4" custScaleY="87693"/>
      <dgm:spPr>
        <a:prstGeom prst="rect">
          <a:avLst/>
        </a:prstGeom>
      </dgm:spPr>
    </dgm:pt>
    <dgm:pt modelId="{2C05AE6D-360D-4AEA-AFE8-D2E5675738E7}" type="pres">
      <dgm:prSet presAssocID="{4A4B05FD-060C-471F-974B-761FA41A6EB5}" presName="nodeTx" presStyleLbl="node1" presStyleIdx="2" presStyleCnt="4">
        <dgm:presLayoutVars>
          <dgm:bulletEnabled val="1"/>
        </dgm:presLayoutVars>
      </dgm:prSet>
      <dgm:spPr/>
    </dgm:pt>
    <dgm:pt modelId="{09D08CDE-6785-4274-9A8A-70ABC531A23A}" type="pres">
      <dgm:prSet presAssocID="{4A4B05FD-060C-471F-974B-761FA41A6EB5}" presName="invisiNode" presStyleLbl="node1" presStyleIdx="2" presStyleCnt="4"/>
      <dgm:spPr/>
    </dgm:pt>
    <dgm:pt modelId="{7BAEBFA6-C8D6-4278-BC02-91E1D52B1540}" type="pres">
      <dgm:prSet presAssocID="{4A4B05FD-060C-471F-974B-761FA41A6EB5}" presName="imagNode" presStyleLbl="fgImgPlace1" presStyleIdx="2" presStyleCnt="4" custScaleX="135743" custScaleY="135743" custLinFactNeighborY="-9386"/>
      <dgm:spPr>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25400">
          <a:solidFill>
            <a:schemeClr val="bg1"/>
          </a:solidFill>
        </a:ln>
      </dgm:spPr>
      <dgm:extLst>
        <a:ext uri="{E40237B7-FDA0-4F09-8148-C483321AD2D9}">
          <dgm14:cNvPr xmlns:dgm14="http://schemas.microsoft.com/office/drawing/2010/diagram" id="0" name="" descr="Father bonding with disabled daughter"/>
        </a:ext>
      </dgm:extLst>
    </dgm:pt>
    <dgm:pt modelId="{24170006-2388-422E-BBE0-B0CF5AADD281}" type="pres">
      <dgm:prSet presAssocID="{78D812F7-84A6-4208-9653-87081C3F6466}" presName="sibTrans" presStyleLbl="sibTrans2D1" presStyleIdx="0" presStyleCnt="0"/>
      <dgm:spPr/>
    </dgm:pt>
    <dgm:pt modelId="{833FC8F8-6F29-46E5-B31F-E53635701773}" type="pres">
      <dgm:prSet presAssocID="{401CB797-D110-446D-B7F5-911AA6EA8553}" presName="compNode" presStyleCnt="0"/>
      <dgm:spPr/>
    </dgm:pt>
    <dgm:pt modelId="{849515AF-3C81-4AA1-8B07-80AFDB542EEB}" type="pres">
      <dgm:prSet presAssocID="{401CB797-D110-446D-B7F5-911AA6EA8553}" presName="bkgdShape" presStyleLbl="node1" presStyleIdx="3" presStyleCnt="4" custScaleY="87693" custLinFactNeighborY="0"/>
      <dgm:spPr>
        <a:prstGeom prst="rect">
          <a:avLst/>
        </a:prstGeom>
      </dgm:spPr>
    </dgm:pt>
    <dgm:pt modelId="{0098432E-C3C7-4CEC-81CB-87867340175A}" type="pres">
      <dgm:prSet presAssocID="{401CB797-D110-446D-B7F5-911AA6EA8553}" presName="nodeTx" presStyleLbl="node1" presStyleIdx="3" presStyleCnt="4">
        <dgm:presLayoutVars>
          <dgm:bulletEnabled val="1"/>
        </dgm:presLayoutVars>
      </dgm:prSet>
      <dgm:spPr/>
    </dgm:pt>
    <dgm:pt modelId="{742A4FB9-CBB2-4ACD-B190-C6505578CA3A}" type="pres">
      <dgm:prSet presAssocID="{401CB797-D110-446D-B7F5-911AA6EA8553}" presName="invisiNode" presStyleLbl="node1" presStyleIdx="3" presStyleCnt="4"/>
      <dgm:spPr/>
    </dgm:pt>
    <dgm:pt modelId="{C9E460FF-8F41-44B0-8869-67E621E0A1AD}" type="pres">
      <dgm:prSet presAssocID="{401CB797-D110-446D-B7F5-911AA6EA8553}" presName="imagNode" presStyleLbl="fgImgPlace1" presStyleIdx="3" presStyleCnt="4" custScaleX="135743" custScaleY="135743" custLinFactNeighborY="-9981"/>
      <dgm:spPr>
        <a:blipFill>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w="25400">
          <a:solidFill>
            <a:schemeClr val="bg1"/>
          </a:solidFill>
        </a:ln>
      </dgm:spPr>
    </dgm:pt>
  </dgm:ptLst>
  <dgm:cxnLst>
    <dgm:cxn modelId="{D49E4118-5D82-40C3-9D5E-56BD29744782}" type="presOf" srcId="{78D812F7-84A6-4208-9653-87081C3F6466}" destId="{24170006-2388-422E-BBE0-B0CF5AADD281}" srcOrd="0" destOrd="0" presId="urn:microsoft.com/office/officeart/2005/8/layout/hList7"/>
    <dgm:cxn modelId="{D6FCB22A-DEBA-4564-8D20-21FA0F23DDC1}" type="presOf" srcId="{519EDFA5-5076-4EC3-8D09-2BAF643412A9}" destId="{1A85B625-5973-45D2-89F2-489E0A527D46}" srcOrd="0" destOrd="0" presId="urn:microsoft.com/office/officeart/2005/8/layout/hList7"/>
    <dgm:cxn modelId="{E4F8B034-5C26-4616-8B6F-E7B66E456A0E}" srcId="{F8FE562D-A0A4-48C5-960A-96C29AD01793}" destId="{519EDFA5-5076-4EC3-8D09-2BAF643412A9}" srcOrd="0" destOrd="0" parTransId="{84D2854C-2902-480E-8C11-F727854036E1}" sibTransId="{22A24549-A43A-491D-A963-9B46F19451AF}"/>
    <dgm:cxn modelId="{7077DC3A-8E29-4CBA-AC6D-97AB23AFD140}" type="presOf" srcId="{401CB797-D110-446D-B7F5-911AA6EA8553}" destId="{849515AF-3C81-4AA1-8B07-80AFDB542EEB}" srcOrd="0" destOrd="0" presId="urn:microsoft.com/office/officeart/2005/8/layout/hList7"/>
    <dgm:cxn modelId="{7BDA3B6C-71D0-491A-A7F6-3E0777B3E245}" type="presOf" srcId="{4A4B05FD-060C-471F-974B-761FA41A6EB5}" destId="{2C05AE6D-360D-4AEA-AFE8-D2E5675738E7}" srcOrd="1" destOrd="0" presId="urn:microsoft.com/office/officeart/2005/8/layout/hList7"/>
    <dgm:cxn modelId="{7882CD6E-B1FF-4A03-99F3-DD0B1983BF27}" type="presOf" srcId="{AC3DB127-9D09-484F-B2CB-81AFD385A382}" destId="{E6863F35-1242-4CE9-8B2D-A60612CCED8D}" srcOrd="1" destOrd="0" presId="urn:microsoft.com/office/officeart/2005/8/layout/hList7"/>
    <dgm:cxn modelId="{80EC276F-10FD-4408-A058-841C320FC4AD}" type="presOf" srcId="{F8FE562D-A0A4-48C5-960A-96C29AD01793}" destId="{D999E4F2-AB87-4C8F-A277-2BD28E6A63B5}" srcOrd="0" destOrd="0" presId="urn:microsoft.com/office/officeart/2005/8/layout/hList7"/>
    <dgm:cxn modelId="{E9691B52-AA62-4E96-8114-0C100BE5FFD6}" type="presOf" srcId="{519EDFA5-5076-4EC3-8D09-2BAF643412A9}" destId="{FE63329E-09DF-4951-A9F2-F222DC7D0099}" srcOrd="1" destOrd="0" presId="urn:microsoft.com/office/officeart/2005/8/layout/hList7"/>
    <dgm:cxn modelId="{71008F58-F33C-4DD6-8DA0-0BB07B231CD5}" srcId="{F8FE562D-A0A4-48C5-960A-96C29AD01793}" destId="{AC3DB127-9D09-484F-B2CB-81AFD385A382}" srcOrd="1" destOrd="0" parTransId="{F6386924-B680-48C8-A818-B5D62548E743}" sibTransId="{D5014AE9-66D6-4BE4-AA60-49ECE6BD0AD3}"/>
    <dgm:cxn modelId="{21A39884-CC9B-4279-BE7C-7679DE665B3B}" type="presOf" srcId="{4A4B05FD-060C-471F-974B-761FA41A6EB5}" destId="{24ED1B32-4A81-4E07-BE9C-1ED93F9DEC39}" srcOrd="0" destOrd="0" presId="urn:microsoft.com/office/officeart/2005/8/layout/hList7"/>
    <dgm:cxn modelId="{2BD7798A-58B6-45BC-8B0D-61620C9F984E}" srcId="{F8FE562D-A0A4-48C5-960A-96C29AD01793}" destId="{4A4B05FD-060C-471F-974B-761FA41A6EB5}" srcOrd="2" destOrd="0" parTransId="{8E73D341-912C-409D-A6DF-2A64C5D647AD}" sibTransId="{78D812F7-84A6-4208-9653-87081C3F6466}"/>
    <dgm:cxn modelId="{FA990BA3-FC7E-4BA8-9432-C95F587EB5BC}" type="presOf" srcId="{401CB797-D110-446D-B7F5-911AA6EA8553}" destId="{0098432E-C3C7-4CEC-81CB-87867340175A}" srcOrd="1" destOrd="0" presId="urn:microsoft.com/office/officeart/2005/8/layout/hList7"/>
    <dgm:cxn modelId="{C46B12C3-8AD7-4BBD-85A1-9408A2B98337}" type="presOf" srcId="{AC3DB127-9D09-484F-B2CB-81AFD385A382}" destId="{83583F2C-DB3E-4B97-9C69-B3A4DF690E78}" srcOrd="0" destOrd="0" presId="urn:microsoft.com/office/officeart/2005/8/layout/hList7"/>
    <dgm:cxn modelId="{2C5A21C8-9D63-408B-9519-A0D374598A22}" type="presOf" srcId="{D5014AE9-66D6-4BE4-AA60-49ECE6BD0AD3}" destId="{D3739231-24E8-40DE-8901-B569ED43ED3F}" srcOrd="0" destOrd="0" presId="urn:microsoft.com/office/officeart/2005/8/layout/hList7"/>
    <dgm:cxn modelId="{FDC090CB-4EEA-4BC1-80CC-10371F1EEC10}" type="presOf" srcId="{22A24549-A43A-491D-A963-9B46F19451AF}" destId="{D4FE11AD-CCAB-4392-8D7C-1EBF02D39856}" srcOrd="0" destOrd="0" presId="urn:microsoft.com/office/officeart/2005/8/layout/hList7"/>
    <dgm:cxn modelId="{04436DE2-80E6-4B82-A474-7332A9DF57BB}" srcId="{F8FE562D-A0A4-48C5-960A-96C29AD01793}" destId="{401CB797-D110-446D-B7F5-911AA6EA8553}" srcOrd="3" destOrd="0" parTransId="{532BB72A-3C5D-49FE-8F7A-B45611C98FC4}" sibTransId="{809665C9-D5D1-434D-B031-115A59785EA3}"/>
    <dgm:cxn modelId="{2E1D47B8-6C95-49A4-84DF-B62DFA4EE776}" type="presParOf" srcId="{D999E4F2-AB87-4C8F-A277-2BD28E6A63B5}" destId="{21F49E73-C66F-4E1E-8D15-8C22E6D77D97}" srcOrd="0" destOrd="0" presId="urn:microsoft.com/office/officeart/2005/8/layout/hList7"/>
    <dgm:cxn modelId="{7BC6C418-E8B6-4A30-8F0B-E0A623290E8C}" type="presParOf" srcId="{D999E4F2-AB87-4C8F-A277-2BD28E6A63B5}" destId="{0A1345AC-6288-4D1D-92CC-BA609A7F623C}" srcOrd="1" destOrd="0" presId="urn:microsoft.com/office/officeart/2005/8/layout/hList7"/>
    <dgm:cxn modelId="{4C958950-68BC-4F7E-8458-B8FAC01E0733}" type="presParOf" srcId="{0A1345AC-6288-4D1D-92CC-BA609A7F623C}" destId="{9BEC9EBE-8A2F-46A4-BC9A-454A2B29FB9B}" srcOrd="0" destOrd="0" presId="urn:microsoft.com/office/officeart/2005/8/layout/hList7"/>
    <dgm:cxn modelId="{8180A0EB-7937-4C96-ACB3-5EA3D1D0096E}" type="presParOf" srcId="{9BEC9EBE-8A2F-46A4-BC9A-454A2B29FB9B}" destId="{1A85B625-5973-45D2-89F2-489E0A527D46}" srcOrd="0" destOrd="0" presId="urn:microsoft.com/office/officeart/2005/8/layout/hList7"/>
    <dgm:cxn modelId="{61B87919-A33C-4CDE-94F5-354E12F93AAF}" type="presParOf" srcId="{9BEC9EBE-8A2F-46A4-BC9A-454A2B29FB9B}" destId="{FE63329E-09DF-4951-A9F2-F222DC7D0099}" srcOrd="1" destOrd="0" presId="urn:microsoft.com/office/officeart/2005/8/layout/hList7"/>
    <dgm:cxn modelId="{F0FAF420-4428-4585-B761-CE99815595F3}" type="presParOf" srcId="{9BEC9EBE-8A2F-46A4-BC9A-454A2B29FB9B}" destId="{D8F37F3D-3FD1-4660-AAE9-0516B03FEE12}" srcOrd="2" destOrd="0" presId="urn:microsoft.com/office/officeart/2005/8/layout/hList7"/>
    <dgm:cxn modelId="{3B5F9B5F-65ED-4E54-AAAD-1AC5DE7E73A0}" type="presParOf" srcId="{9BEC9EBE-8A2F-46A4-BC9A-454A2B29FB9B}" destId="{F1506AC8-3623-47B3-A6F0-9DA9FDE43B65}" srcOrd="3" destOrd="0" presId="urn:microsoft.com/office/officeart/2005/8/layout/hList7"/>
    <dgm:cxn modelId="{11500A03-98FB-4BCE-8966-0571DB25B186}" type="presParOf" srcId="{0A1345AC-6288-4D1D-92CC-BA609A7F623C}" destId="{D4FE11AD-CCAB-4392-8D7C-1EBF02D39856}" srcOrd="1" destOrd="0" presId="urn:microsoft.com/office/officeart/2005/8/layout/hList7"/>
    <dgm:cxn modelId="{65F85D8C-407E-4E4C-A9AA-513DFCDF6951}" type="presParOf" srcId="{0A1345AC-6288-4D1D-92CC-BA609A7F623C}" destId="{19792612-5BC4-417D-9042-5001D54821B6}" srcOrd="2" destOrd="0" presId="urn:microsoft.com/office/officeart/2005/8/layout/hList7"/>
    <dgm:cxn modelId="{17C17B59-1384-4BD3-B4EE-2DF73FE9E18D}" type="presParOf" srcId="{19792612-5BC4-417D-9042-5001D54821B6}" destId="{83583F2C-DB3E-4B97-9C69-B3A4DF690E78}" srcOrd="0" destOrd="0" presId="urn:microsoft.com/office/officeart/2005/8/layout/hList7"/>
    <dgm:cxn modelId="{BB08126F-AB89-4F91-B254-2A00DA6FEE49}" type="presParOf" srcId="{19792612-5BC4-417D-9042-5001D54821B6}" destId="{E6863F35-1242-4CE9-8B2D-A60612CCED8D}" srcOrd="1" destOrd="0" presId="urn:microsoft.com/office/officeart/2005/8/layout/hList7"/>
    <dgm:cxn modelId="{79D567D9-62B7-424F-810B-F3CAD5886220}" type="presParOf" srcId="{19792612-5BC4-417D-9042-5001D54821B6}" destId="{E88C62C1-7103-4E38-827C-BD49DD013460}" srcOrd="2" destOrd="0" presId="urn:microsoft.com/office/officeart/2005/8/layout/hList7"/>
    <dgm:cxn modelId="{2F6FA444-AF99-4D9B-8AE2-87489E84FD03}" type="presParOf" srcId="{19792612-5BC4-417D-9042-5001D54821B6}" destId="{0C5A94A4-9396-4532-98F9-E76C0634F495}" srcOrd="3" destOrd="0" presId="urn:microsoft.com/office/officeart/2005/8/layout/hList7"/>
    <dgm:cxn modelId="{F96F7CDC-1DED-4854-B85B-B0CF79E8ED01}" type="presParOf" srcId="{0A1345AC-6288-4D1D-92CC-BA609A7F623C}" destId="{D3739231-24E8-40DE-8901-B569ED43ED3F}" srcOrd="3" destOrd="0" presId="urn:microsoft.com/office/officeart/2005/8/layout/hList7"/>
    <dgm:cxn modelId="{790BBD4B-99BB-4FC2-BAE1-697047CD5ECF}" type="presParOf" srcId="{0A1345AC-6288-4D1D-92CC-BA609A7F623C}" destId="{11F3C495-8D79-4D5F-98B9-888D9077606E}" srcOrd="4" destOrd="0" presId="urn:microsoft.com/office/officeart/2005/8/layout/hList7"/>
    <dgm:cxn modelId="{F51941B9-4A24-49EA-BA23-D21BA1E8A1D0}" type="presParOf" srcId="{11F3C495-8D79-4D5F-98B9-888D9077606E}" destId="{24ED1B32-4A81-4E07-BE9C-1ED93F9DEC39}" srcOrd="0" destOrd="0" presId="urn:microsoft.com/office/officeart/2005/8/layout/hList7"/>
    <dgm:cxn modelId="{34FC8407-8956-494F-ACE7-BE736FAAA190}" type="presParOf" srcId="{11F3C495-8D79-4D5F-98B9-888D9077606E}" destId="{2C05AE6D-360D-4AEA-AFE8-D2E5675738E7}" srcOrd="1" destOrd="0" presId="urn:microsoft.com/office/officeart/2005/8/layout/hList7"/>
    <dgm:cxn modelId="{80D63EC0-9EBF-480F-9825-EF30F306A7BB}" type="presParOf" srcId="{11F3C495-8D79-4D5F-98B9-888D9077606E}" destId="{09D08CDE-6785-4274-9A8A-70ABC531A23A}" srcOrd="2" destOrd="0" presId="urn:microsoft.com/office/officeart/2005/8/layout/hList7"/>
    <dgm:cxn modelId="{0E025EA2-DB1E-4A61-8232-E1CFBC77BE79}" type="presParOf" srcId="{11F3C495-8D79-4D5F-98B9-888D9077606E}" destId="{7BAEBFA6-C8D6-4278-BC02-91E1D52B1540}" srcOrd="3" destOrd="0" presId="urn:microsoft.com/office/officeart/2005/8/layout/hList7"/>
    <dgm:cxn modelId="{3CC614B3-E143-418A-98C7-6553CE906EE9}" type="presParOf" srcId="{0A1345AC-6288-4D1D-92CC-BA609A7F623C}" destId="{24170006-2388-422E-BBE0-B0CF5AADD281}" srcOrd="5" destOrd="0" presId="urn:microsoft.com/office/officeart/2005/8/layout/hList7"/>
    <dgm:cxn modelId="{0879F23A-4694-40EE-8FE1-7826A7303435}" type="presParOf" srcId="{0A1345AC-6288-4D1D-92CC-BA609A7F623C}" destId="{833FC8F8-6F29-46E5-B31F-E53635701773}" srcOrd="6" destOrd="0" presId="urn:microsoft.com/office/officeart/2005/8/layout/hList7"/>
    <dgm:cxn modelId="{482DE4EE-0952-44B4-AE6E-39496E5399D7}" type="presParOf" srcId="{833FC8F8-6F29-46E5-B31F-E53635701773}" destId="{849515AF-3C81-4AA1-8B07-80AFDB542EEB}" srcOrd="0" destOrd="0" presId="urn:microsoft.com/office/officeart/2005/8/layout/hList7"/>
    <dgm:cxn modelId="{2DCB1F32-A848-40CA-A268-032703ABD92A}" type="presParOf" srcId="{833FC8F8-6F29-46E5-B31F-E53635701773}" destId="{0098432E-C3C7-4CEC-81CB-87867340175A}" srcOrd="1" destOrd="0" presId="urn:microsoft.com/office/officeart/2005/8/layout/hList7"/>
    <dgm:cxn modelId="{A35592C3-17B2-4CB7-9654-E3DFEC980742}" type="presParOf" srcId="{833FC8F8-6F29-46E5-B31F-E53635701773}" destId="{742A4FB9-CBB2-4ACD-B190-C6505578CA3A}" srcOrd="2" destOrd="0" presId="urn:microsoft.com/office/officeart/2005/8/layout/hList7"/>
    <dgm:cxn modelId="{8A0162FA-0A3D-4C4A-8477-8FF3B46E8AD3}" type="presParOf" srcId="{833FC8F8-6F29-46E5-B31F-E53635701773}" destId="{C9E460FF-8F41-44B0-8869-67E621E0A1AD}" srcOrd="3" destOrd="0" presId="urn:microsoft.com/office/officeart/2005/8/layout/hList7"/>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229DAD-5B66-42D1-8EC9-D9A0D68958D4}" type="doc">
      <dgm:prSet loTypeId="urn:microsoft.com/office/officeart/2008/layout/BendingPictureSemiTransparentText" loCatId="picture" qsTypeId="urn:microsoft.com/office/officeart/2005/8/quickstyle/simple1" qsCatId="simple" csTypeId="urn:microsoft.com/office/officeart/2005/8/colors/accent1_2" csCatId="accent1" phldr="1"/>
      <dgm:spPr/>
      <dgm:t>
        <a:bodyPr/>
        <a:lstStyle/>
        <a:p>
          <a:endParaRPr lang="en-US"/>
        </a:p>
      </dgm:t>
    </dgm:pt>
    <dgm:pt modelId="{2BFFE94B-81F6-4A87-A53C-A6763674E844}">
      <dgm:prSet custT="1"/>
      <dgm:spPr>
        <a:solidFill>
          <a:srgbClr val="BB4092">
            <a:alpha val="80000"/>
          </a:srgbClr>
        </a:solidFill>
      </dgm:spPr>
      <dgm:t>
        <a:bodyPr/>
        <a:lstStyle/>
        <a:p>
          <a:r>
            <a:rPr lang="en-US" sz="2400" b="1" dirty="0"/>
            <a:t>Walkscore 5</a:t>
          </a:r>
        </a:p>
      </dgm:t>
    </dgm:pt>
    <dgm:pt modelId="{C40077AD-4000-4B4C-89B2-012B1EE5838E}" type="parTrans" cxnId="{20ECA6DC-66E5-428B-A681-76CD9AF89188}">
      <dgm:prSet/>
      <dgm:spPr/>
      <dgm:t>
        <a:bodyPr/>
        <a:lstStyle/>
        <a:p>
          <a:endParaRPr lang="en-US"/>
        </a:p>
      </dgm:t>
    </dgm:pt>
    <dgm:pt modelId="{CD58A0BF-F90E-4DA2-B967-58FEF84AFED6}" type="sibTrans" cxnId="{20ECA6DC-66E5-428B-A681-76CD9AF89188}">
      <dgm:prSet/>
      <dgm:spPr/>
      <dgm:t>
        <a:bodyPr/>
        <a:lstStyle/>
        <a:p>
          <a:endParaRPr lang="en-US"/>
        </a:p>
      </dgm:t>
    </dgm:pt>
    <dgm:pt modelId="{5AFD2F7E-6A49-4DAD-9C1E-33F2387D8D58}">
      <dgm:prSet custT="1"/>
      <dgm:spPr>
        <a:solidFill>
          <a:srgbClr val="BB4092">
            <a:alpha val="80000"/>
          </a:srgbClr>
        </a:solidFill>
      </dgm:spPr>
      <dgm:t>
        <a:bodyPr/>
        <a:lstStyle/>
        <a:p>
          <a:r>
            <a:rPr lang="en-US" sz="2400" b="1" dirty="0"/>
            <a:t>Walkscore 45</a:t>
          </a:r>
        </a:p>
      </dgm:t>
    </dgm:pt>
    <dgm:pt modelId="{9D6DEC5B-2A72-4BDD-B264-FC4B9B6ABE83}" type="parTrans" cxnId="{06CAE090-36A7-4C55-ADBC-364961AD143D}">
      <dgm:prSet/>
      <dgm:spPr/>
      <dgm:t>
        <a:bodyPr/>
        <a:lstStyle/>
        <a:p>
          <a:endParaRPr lang="en-US"/>
        </a:p>
      </dgm:t>
    </dgm:pt>
    <dgm:pt modelId="{1F29A2DA-42D8-4264-B4F4-778FB60987FB}" type="sibTrans" cxnId="{06CAE090-36A7-4C55-ADBC-364961AD143D}">
      <dgm:prSet/>
      <dgm:spPr/>
      <dgm:t>
        <a:bodyPr/>
        <a:lstStyle/>
        <a:p>
          <a:endParaRPr lang="en-US"/>
        </a:p>
      </dgm:t>
    </dgm:pt>
    <dgm:pt modelId="{8910DF33-4DE0-4C04-8192-D100556DA752}">
      <dgm:prSet custT="1"/>
      <dgm:spPr>
        <a:solidFill>
          <a:srgbClr val="BB4092">
            <a:alpha val="80000"/>
          </a:srgbClr>
        </a:solidFill>
      </dgm:spPr>
      <dgm:t>
        <a:bodyPr/>
        <a:lstStyle/>
        <a:p>
          <a:r>
            <a:rPr lang="en-US" sz="2400" b="1" dirty="0"/>
            <a:t>Walkscore 72</a:t>
          </a:r>
        </a:p>
      </dgm:t>
    </dgm:pt>
    <dgm:pt modelId="{847240BA-F337-4647-A24C-D4550068AB19}" type="parTrans" cxnId="{C6ADEB89-57F9-4CA9-AAD3-7E5CDB1AB31D}">
      <dgm:prSet/>
      <dgm:spPr/>
      <dgm:t>
        <a:bodyPr/>
        <a:lstStyle/>
        <a:p>
          <a:endParaRPr lang="en-US"/>
        </a:p>
      </dgm:t>
    </dgm:pt>
    <dgm:pt modelId="{23B96C48-3CFF-4FED-B378-2F4B937DB3E7}" type="sibTrans" cxnId="{C6ADEB89-57F9-4CA9-AAD3-7E5CDB1AB31D}">
      <dgm:prSet/>
      <dgm:spPr/>
      <dgm:t>
        <a:bodyPr/>
        <a:lstStyle/>
        <a:p>
          <a:endParaRPr lang="en-US"/>
        </a:p>
      </dgm:t>
    </dgm:pt>
    <dgm:pt modelId="{886038E0-C238-46AF-822A-3BFAA3901B63}">
      <dgm:prSet custT="1"/>
      <dgm:spPr>
        <a:solidFill>
          <a:srgbClr val="BB4092">
            <a:alpha val="80000"/>
          </a:srgbClr>
        </a:solidFill>
      </dgm:spPr>
      <dgm:t>
        <a:bodyPr/>
        <a:lstStyle/>
        <a:p>
          <a:r>
            <a:rPr lang="en-US" sz="2400" b="1" dirty="0"/>
            <a:t>Walkscore 92</a:t>
          </a:r>
        </a:p>
      </dgm:t>
    </dgm:pt>
    <dgm:pt modelId="{4897EE42-9721-422A-8636-4F355A2297A9}" type="parTrans" cxnId="{ABBB805E-ADD2-4E3A-9FB3-C4D8EFDA2D97}">
      <dgm:prSet/>
      <dgm:spPr/>
      <dgm:t>
        <a:bodyPr/>
        <a:lstStyle/>
        <a:p>
          <a:endParaRPr lang="en-US"/>
        </a:p>
      </dgm:t>
    </dgm:pt>
    <dgm:pt modelId="{69F7E313-4C45-444A-9AB8-66E5B1995A25}" type="sibTrans" cxnId="{ABBB805E-ADD2-4E3A-9FB3-C4D8EFDA2D97}">
      <dgm:prSet/>
      <dgm:spPr/>
      <dgm:t>
        <a:bodyPr/>
        <a:lstStyle/>
        <a:p>
          <a:endParaRPr lang="en-US"/>
        </a:p>
      </dgm:t>
    </dgm:pt>
    <dgm:pt modelId="{048BF3E8-FB6B-4699-A783-2F2B0EE27138}" type="pres">
      <dgm:prSet presAssocID="{31229DAD-5B66-42D1-8EC9-D9A0D68958D4}" presName="Name0" presStyleCnt="0">
        <dgm:presLayoutVars>
          <dgm:dir/>
          <dgm:resizeHandles val="exact"/>
        </dgm:presLayoutVars>
      </dgm:prSet>
      <dgm:spPr/>
    </dgm:pt>
    <dgm:pt modelId="{FC79FCB3-301C-4634-8861-0C0FCA740E80}" type="pres">
      <dgm:prSet presAssocID="{2BFFE94B-81F6-4A87-A53C-A6763674E844}" presName="composite" presStyleCnt="0"/>
      <dgm:spPr/>
    </dgm:pt>
    <dgm:pt modelId="{F056B513-7780-4AD1-A37A-07FEC0169934}" type="pres">
      <dgm:prSet presAssocID="{2BFFE94B-81F6-4A87-A53C-A6763674E844}" presName="rect1" presStyleLbl="bgShp" presStyleIdx="0" presStyleCnt="4" custLinFactNeighborX="-25617" custLinFactNeighborY="440"/>
      <dgm:spPr>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9B422E8C-7301-41C6-A55A-E6312446EA0C}" type="pres">
      <dgm:prSet presAssocID="{2BFFE94B-81F6-4A87-A53C-A6763674E844}" presName="rect2" presStyleLbl="trBgShp" presStyleIdx="0" presStyleCnt="4" custLinFactNeighborY="24494">
        <dgm:presLayoutVars>
          <dgm:bulletEnabled val="1"/>
        </dgm:presLayoutVars>
      </dgm:prSet>
      <dgm:spPr/>
    </dgm:pt>
    <dgm:pt modelId="{058EE051-F965-4FCD-9D8D-4A2DC26024E6}" type="pres">
      <dgm:prSet presAssocID="{CD58A0BF-F90E-4DA2-B967-58FEF84AFED6}" presName="sibTrans" presStyleCnt="0"/>
      <dgm:spPr/>
    </dgm:pt>
    <dgm:pt modelId="{EFF157D3-C077-45D6-8179-68C844EB124B}" type="pres">
      <dgm:prSet presAssocID="{5AFD2F7E-6A49-4DAD-9C1E-33F2387D8D58}" presName="composite" presStyleCnt="0"/>
      <dgm:spPr/>
    </dgm:pt>
    <dgm:pt modelId="{496B9966-8228-4468-8729-DF8D822B5AA6}" type="pres">
      <dgm:prSet presAssocID="{5AFD2F7E-6A49-4DAD-9C1E-33F2387D8D58}" presName="rect1" presStyleLbl="bgShp" presStyleIdx="1" presStyleCnt="4"/>
      <dgm:spPr>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794AA0F1-1F3D-4A84-A6B4-EAAFC7D87158}" type="pres">
      <dgm:prSet presAssocID="{5AFD2F7E-6A49-4DAD-9C1E-33F2387D8D58}" presName="rect2" presStyleLbl="trBgShp" presStyleIdx="1" presStyleCnt="4" custLinFactNeighborY="24494">
        <dgm:presLayoutVars>
          <dgm:bulletEnabled val="1"/>
        </dgm:presLayoutVars>
      </dgm:prSet>
      <dgm:spPr/>
    </dgm:pt>
    <dgm:pt modelId="{CBC84A02-B64A-4C21-A196-93E31DFD3BF3}" type="pres">
      <dgm:prSet presAssocID="{1F29A2DA-42D8-4264-B4F4-778FB60987FB}" presName="sibTrans" presStyleCnt="0"/>
      <dgm:spPr/>
    </dgm:pt>
    <dgm:pt modelId="{FE1AAD9E-974A-48B6-8FA0-18AB4883D65C}" type="pres">
      <dgm:prSet presAssocID="{8910DF33-4DE0-4C04-8192-D100556DA752}" presName="composite" presStyleCnt="0"/>
      <dgm:spPr/>
    </dgm:pt>
    <dgm:pt modelId="{A0191E0F-8D7F-4A47-9238-043494ABA035}" type="pres">
      <dgm:prSet presAssocID="{8910DF33-4DE0-4C04-8192-D100556DA752}" presName="rect1" presStyleLbl="bgShp" presStyleIdx="2" presStyleCnt="4"/>
      <dgm:spPr>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C504B556-8E61-412D-A8DE-822DF5EED5C1}" type="pres">
      <dgm:prSet presAssocID="{8910DF33-4DE0-4C04-8192-D100556DA752}" presName="rect2" presStyleLbl="trBgShp" presStyleIdx="2" presStyleCnt="4" custLinFactNeighborY="24494">
        <dgm:presLayoutVars>
          <dgm:bulletEnabled val="1"/>
        </dgm:presLayoutVars>
      </dgm:prSet>
      <dgm:spPr/>
    </dgm:pt>
    <dgm:pt modelId="{361F97C3-3483-4EFF-A4EF-D9E764DEAE63}" type="pres">
      <dgm:prSet presAssocID="{23B96C48-3CFF-4FED-B378-2F4B937DB3E7}" presName="sibTrans" presStyleCnt="0"/>
      <dgm:spPr/>
    </dgm:pt>
    <dgm:pt modelId="{720A5E35-92CE-40D8-A456-FC5CF21A0757}" type="pres">
      <dgm:prSet presAssocID="{886038E0-C238-46AF-822A-3BFAA3901B63}" presName="composite" presStyleCnt="0"/>
      <dgm:spPr/>
    </dgm:pt>
    <dgm:pt modelId="{2FB78785-BCB5-42EB-8AEA-AFD7DADBFF14}" type="pres">
      <dgm:prSet presAssocID="{886038E0-C238-46AF-822A-3BFAA3901B63}" presName="rect1" presStyleLbl="bgShp" presStyleIdx="3" presStyleCnt="4"/>
      <dgm:spPr>
        <a:blipFill>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 modelId="{8F8B8660-4599-41FB-B3CF-D8232AEA354C}" type="pres">
      <dgm:prSet presAssocID="{886038E0-C238-46AF-822A-3BFAA3901B63}" presName="rect2" presStyleLbl="trBgShp" presStyleIdx="3" presStyleCnt="4" custLinFactNeighborY="24494">
        <dgm:presLayoutVars>
          <dgm:bulletEnabled val="1"/>
        </dgm:presLayoutVars>
      </dgm:prSet>
      <dgm:spPr/>
    </dgm:pt>
  </dgm:ptLst>
  <dgm:cxnLst>
    <dgm:cxn modelId="{420AD20E-D8D6-45C2-916C-4ECAEF676870}" type="presOf" srcId="{8910DF33-4DE0-4C04-8192-D100556DA752}" destId="{C504B556-8E61-412D-A8DE-822DF5EED5C1}" srcOrd="0" destOrd="0" presId="urn:microsoft.com/office/officeart/2008/layout/BendingPictureSemiTransparentText"/>
    <dgm:cxn modelId="{ABBB805E-ADD2-4E3A-9FB3-C4D8EFDA2D97}" srcId="{31229DAD-5B66-42D1-8EC9-D9A0D68958D4}" destId="{886038E0-C238-46AF-822A-3BFAA3901B63}" srcOrd="3" destOrd="0" parTransId="{4897EE42-9721-422A-8636-4F355A2297A9}" sibTransId="{69F7E313-4C45-444A-9AB8-66E5B1995A25}"/>
    <dgm:cxn modelId="{52DF0775-E654-4E97-BE72-22D3D7A385C9}" type="presOf" srcId="{2BFFE94B-81F6-4A87-A53C-A6763674E844}" destId="{9B422E8C-7301-41C6-A55A-E6312446EA0C}" srcOrd="0" destOrd="0" presId="urn:microsoft.com/office/officeart/2008/layout/BendingPictureSemiTransparentText"/>
    <dgm:cxn modelId="{F9DC3187-0224-4C15-AA5D-DF0F9F3DC026}" type="presOf" srcId="{5AFD2F7E-6A49-4DAD-9C1E-33F2387D8D58}" destId="{794AA0F1-1F3D-4A84-A6B4-EAAFC7D87158}" srcOrd="0" destOrd="0" presId="urn:microsoft.com/office/officeart/2008/layout/BendingPictureSemiTransparentText"/>
    <dgm:cxn modelId="{C6ADEB89-57F9-4CA9-AAD3-7E5CDB1AB31D}" srcId="{31229DAD-5B66-42D1-8EC9-D9A0D68958D4}" destId="{8910DF33-4DE0-4C04-8192-D100556DA752}" srcOrd="2" destOrd="0" parTransId="{847240BA-F337-4647-A24C-D4550068AB19}" sibTransId="{23B96C48-3CFF-4FED-B378-2F4B937DB3E7}"/>
    <dgm:cxn modelId="{06CAE090-36A7-4C55-ADBC-364961AD143D}" srcId="{31229DAD-5B66-42D1-8EC9-D9A0D68958D4}" destId="{5AFD2F7E-6A49-4DAD-9C1E-33F2387D8D58}" srcOrd="1" destOrd="0" parTransId="{9D6DEC5B-2A72-4BDD-B264-FC4B9B6ABE83}" sibTransId="{1F29A2DA-42D8-4264-B4F4-778FB60987FB}"/>
    <dgm:cxn modelId="{0D34B592-52F3-4929-A175-99305100DAAD}" type="presOf" srcId="{31229DAD-5B66-42D1-8EC9-D9A0D68958D4}" destId="{048BF3E8-FB6B-4699-A783-2F2B0EE27138}" srcOrd="0" destOrd="0" presId="urn:microsoft.com/office/officeart/2008/layout/BendingPictureSemiTransparentText"/>
    <dgm:cxn modelId="{66B5E2C4-2AAF-428A-922F-A90F5380AA2E}" type="presOf" srcId="{886038E0-C238-46AF-822A-3BFAA3901B63}" destId="{8F8B8660-4599-41FB-B3CF-D8232AEA354C}" srcOrd="0" destOrd="0" presId="urn:microsoft.com/office/officeart/2008/layout/BendingPictureSemiTransparentText"/>
    <dgm:cxn modelId="{20ECA6DC-66E5-428B-A681-76CD9AF89188}" srcId="{31229DAD-5B66-42D1-8EC9-D9A0D68958D4}" destId="{2BFFE94B-81F6-4A87-A53C-A6763674E844}" srcOrd="0" destOrd="0" parTransId="{C40077AD-4000-4B4C-89B2-012B1EE5838E}" sibTransId="{CD58A0BF-F90E-4DA2-B967-58FEF84AFED6}"/>
    <dgm:cxn modelId="{333DC0AF-9B02-4BD9-BF42-195115EF03CC}" type="presParOf" srcId="{048BF3E8-FB6B-4699-A783-2F2B0EE27138}" destId="{FC79FCB3-301C-4634-8861-0C0FCA740E80}" srcOrd="0" destOrd="0" presId="urn:microsoft.com/office/officeart/2008/layout/BendingPictureSemiTransparentText"/>
    <dgm:cxn modelId="{B9B8661B-9EAE-454D-B6B9-571C9DE5FCB1}" type="presParOf" srcId="{FC79FCB3-301C-4634-8861-0C0FCA740E80}" destId="{F056B513-7780-4AD1-A37A-07FEC0169934}" srcOrd="0" destOrd="0" presId="urn:microsoft.com/office/officeart/2008/layout/BendingPictureSemiTransparentText"/>
    <dgm:cxn modelId="{D17BCA49-092D-46DF-9BFF-C33457CD60C8}" type="presParOf" srcId="{FC79FCB3-301C-4634-8861-0C0FCA740E80}" destId="{9B422E8C-7301-41C6-A55A-E6312446EA0C}" srcOrd="1" destOrd="0" presId="urn:microsoft.com/office/officeart/2008/layout/BendingPictureSemiTransparentText"/>
    <dgm:cxn modelId="{55B5D93E-CEEA-491E-8939-87789BC96C49}" type="presParOf" srcId="{048BF3E8-FB6B-4699-A783-2F2B0EE27138}" destId="{058EE051-F965-4FCD-9D8D-4A2DC26024E6}" srcOrd="1" destOrd="0" presId="urn:microsoft.com/office/officeart/2008/layout/BendingPictureSemiTransparentText"/>
    <dgm:cxn modelId="{82F31191-5A0D-4595-9CB2-EDA78A16FF6C}" type="presParOf" srcId="{048BF3E8-FB6B-4699-A783-2F2B0EE27138}" destId="{EFF157D3-C077-45D6-8179-68C844EB124B}" srcOrd="2" destOrd="0" presId="urn:microsoft.com/office/officeart/2008/layout/BendingPictureSemiTransparentText"/>
    <dgm:cxn modelId="{9367F4C2-0095-42CF-9283-6CB0B2206F50}" type="presParOf" srcId="{EFF157D3-C077-45D6-8179-68C844EB124B}" destId="{496B9966-8228-4468-8729-DF8D822B5AA6}" srcOrd="0" destOrd="0" presId="urn:microsoft.com/office/officeart/2008/layout/BendingPictureSemiTransparentText"/>
    <dgm:cxn modelId="{86B45433-4D5E-448E-BE67-89E8382B627F}" type="presParOf" srcId="{EFF157D3-C077-45D6-8179-68C844EB124B}" destId="{794AA0F1-1F3D-4A84-A6B4-EAAFC7D87158}" srcOrd="1" destOrd="0" presId="urn:microsoft.com/office/officeart/2008/layout/BendingPictureSemiTransparentText"/>
    <dgm:cxn modelId="{2ED80BA4-3BED-4340-B569-62316F43D5F0}" type="presParOf" srcId="{048BF3E8-FB6B-4699-A783-2F2B0EE27138}" destId="{CBC84A02-B64A-4C21-A196-93E31DFD3BF3}" srcOrd="3" destOrd="0" presId="urn:microsoft.com/office/officeart/2008/layout/BendingPictureSemiTransparentText"/>
    <dgm:cxn modelId="{7E9EA06A-A15F-4712-9720-BBB41A583D6A}" type="presParOf" srcId="{048BF3E8-FB6B-4699-A783-2F2B0EE27138}" destId="{FE1AAD9E-974A-48B6-8FA0-18AB4883D65C}" srcOrd="4" destOrd="0" presId="urn:microsoft.com/office/officeart/2008/layout/BendingPictureSemiTransparentText"/>
    <dgm:cxn modelId="{D5B1FC4D-6309-42BE-84C9-F77EFD4447EA}" type="presParOf" srcId="{FE1AAD9E-974A-48B6-8FA0-18AB4883D65C}" destId="{A0191E0F-8D7F-4A47-9238-043494ABA035}" srcOrd="0" destOrd="0" presId="urn:microsoft.com/office/officeart/2008/layout/BendingPictureSemiTransparentText"/>
    <dgm:cxn modelId="{F7F7ACF5-7BA3-4865-9530-45776DE9F713}" type="presParOf" srcId="{FE1AAD9E-974A-48B6-8FA0-18AB4883D65C}" destId="{C504B556-8E61-412D-A8DE-822DF5EED5C1}" srcOrd="1" destOrd="0" presId="urn:microsoft.com/office/officeart/2008/layout/BendingPictureSemiTransparentText"/>
    <dgm:cxn modelId="{0C9A7896-A9DD-4B1F-ADAC-EFF08BFB9171}" type="presParOf" srcId="{048BF3E8-FB6B-4699-A783-2F2B0EE27138}" destId="{361F97C3-3483-4EFF-A4EF-D9E764DEAE63}" srcOrd="5" destOrd="0" presId="urn:microsoft.com/office/officeart/2008/layout/BendingPictureSemiTransparentText"/>
    <dgm:cxn modelId="{FF9AC92C-CAAF-4B5C-A71A-6486123FD485}" type="presParOf" srcId="{048BF3E8-FB6B-4699-A783-2F2B0EE27138}" destId="{720A5E35-92CE-40D8-A456-FC5CF21A0757}" srcOrd="6" destOrd="0" presId="urn:microsoft.com/office/officeart/2008/layout/BendingPictureSemiTransparentText"/>
    <dgm:cxn modelId="{BC11199F-DBDB-4F8E-8885-D864C5BB33E5}" type="presParOf" srcId="{720A5E35-92CE-40D8-A456-FC5CF21A0757}" destId="{2FB78785-BCB5-42EB-8AEA-AFD7DADBFF14}" srcOrd="0" destOrd="0" presId="urn:microsoft.com/office/officeart/2008/layout/BendingPictureSemiTransparentText"/>
    <dgm:cxn modelId="{F54DFF4E-2476-45A8-A35C-6DB8DB74771C}" type="presParOf" srcId="{720A5E35-92CE-40D8-A456-FC5CF21A0757}" destId="{8F8B8660-4599-41FB-B3CF-D8232AEA354C}" srcOrd="1" destOrd="0" presId="urn:microsoft.com/office/officeart/2008/layout/BendingPictureSemiTransparentTex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1229DAD-5B66-42D1-8EC9-D9A0D68958D4}" type="doc">
      <dgm:prSet loTypeId="urn:microsoft.com/office/officeart/2008/layout/BendingPictureSemiTransparentText" loCatId="picture" qsTypeId="urn:microsoft.com/office/officeart/2005/8/quickstyle/simple1" qsCatId="simple" csTypeId="urn:microsoft.com/office/officeart/2005/8/colors/accent1_2" csCatId="accent1" phldr="1"/>
      <dgm:spPr/>
      <dgm:t>
        <a:bodyPr/>
        <a:lstStyle/>
        <a:p>
          <a:endParaRPr lang="en-US"/>
        </a:p>
      </dgm:t>
    </dgm:pt>
    <dgm:pt modelId="{2BFFE94B-81F6-4A87-A53C-A6763674E844}">
      <dgm:prSet custT="1"/>
      <dgm:spPr>
        <a:solidFill>
          <a:srgbClr val="BB4092">
            <a:alpha val="80000"/>
          </a:srgbClr>
        </a:solidFill>
      </dgm:spPr>
      <dgm:t>
        <a:bodyPr/>
        <a:lstStyle/>
        <a:p>
          <a:r>
            <a:rPr lang="en-US" sz="2400" b="1" dirty="0"/>
            <a:t>Walkscore 5</a:t>
          </a:r>
        </a:p>
      </dgm:t>
    </dgm:pt>
    <dgm:pt modelId="{C40077AD-4000-4B4C-89B2-012B1EE5838E}" type="parTrans" cxnId="{20ECA6DC-66E5-428B-A681-76CD9AF89188}">
      <dgm:prSet/>
      <dgm:spPr/>
      <dgm:t>
        <a:bodyPr/>
        <a:lstStyle/>
        <a:p>
          <a:endParaRPr lang="en-US"/>
        </a:p>
      </dgm:t>
    </dgm:pt>
    <dgm:pt modelId="{CD58A0BF-F90E-4DA2-B967-58FEF84AFED6}" type="sibTrans" cxnId="{20ECA6DC-66E5-428B-A681-76CD9AF89188}">
      <dgm:prSet/>
      <dgm:spPr/>
      <dgm:t>
        <a:bodyPr/>
        <a:lstStyle/>
        <a:p>
          <a:endParaRPr lang="en-US"/>
        </a:p>
      </dgm:t>
    </dgm:pt>
    <dgm:pt modelId="{5AFD2F7E-6A49-4DAD-9C1E-33F2387D8D58}">
      <dgm:prSet custT="1"/>
      <dgm:spPr>
        <a:solidFill>
          <a:srgbClr val="BB4092">
            <a:alpha val="80000"/>
          </a:srgbClr>
        </a:solidFill>
      </dgm:spPr>
      <dgm:t>
        <a:bodyPr/>
        <a:lstStyle/>
        <a:p>
          <a:r>
            <a:rPr lang="en-US" sz="2400" b="1" dirty="0"/>
            <a:t>Walkscore 45</a:t>
          </a:r>
        </a:p>
      </dgm:t>
    </dgm:pt>
    <dgm:pt modelId="{9D6DEC5B-2A72-4BDD-B264-FC4B9B6ABE83}" type="parTrans" cxnId="{06CAE090-36A7-4C55-ADBC-364961AD143D}">
      <dgm:prSet/>
      <dgm:spPr/>
      <dgm:t>
        <a:bodyPr/>
        <a:lstStyle/>
        <a:p>
          <a:endParaRPr lang="en-US"/>
        </a:p>
      </dgm:t>
    </dgm:pt>
    <dgm:pt modelId="{1F29A2DA-42D8-4264-B4F4-778FB60987FB}" type="sibTrans" cxnId="{06CAE090-36A7-4C55-ADBC-364961AD143D}">
      <dgm:prSet/>
      <dgm:spPr/>
      <dgm:t>
        <a:bodyPr/>
        <a:lstStyle/>
        <a:p>
          <a:endParaRPr lang="en-US"/>
        </a:p>
      </dgm:t>
    </dgm:pt>
    <dgm:pt modelId="{8910DF33-4DE0-4C04-8192-D100556DA752}">
      <dgm:prSet custT="1"/>
      <dgm:spPr>
        <a:solidFill>
          <a:srgbClr val="BB4092">
            <a:alpha val="80000"/>
          </a:srgbClr>
        </a:solidFill>
      </dgm:spPr>
      <dgm:t>
        <a:bodyPr/>
        <a:lstStyle/>
        <a:p>
          <a:r>
            <a:rPr lang="en-US" sz="2400" b="1" dirty="0"/>
            <a:t>Walkscore 72</a:t>
          </a:r>
        </a:p>
      </dgm:t>
    </dgm:pt>
    <dgm:pt modelId="{847240BA-F337-4647-A24C-D4550068AB19}" type="parTrans" cxnId="{C6ADEB89-57F9-4CA9-AAD3-7E5CDB1AB31D}">
      <dgm:prSet/>
      <dgm:spPr/>
      <dgm:t>
        <a:bodyPr/>
        <a:lstStyle/>
        <a:p>
          <a:endParaRPr lang="en-US"/>
        </a:p>
      </dgm:t>
    </dgm:pt>
    <dgm:pt modelId="{23B96C48-3CFF-4FED-B378-2F4B937DB3E7}" type="sibTrans" cxnId="{C6ADEB89-57F9-4CA9-AAD3-7E5CDB1AB31D}">
      <dgm:prSet/>
      <dgm:spPr/>
      <dgm:t>
        <a:bodyPr/>
        <a:lstStyle/>
        <a:p>
          <a:endParaRPr lang="en-US"/>
        </a:p>
      </dgm:t>
    </dgm:pt>
    <dgm:pt modelId="{886038E0-C238-46AF-822A-3BFAA3901B63}">
      <dgm:prSet custT="1"/>
      <dgm:spPr>
        <a:solidFill>
          <a:srgbClr val="BB4092">
            <a:alpha val="80000"/>
          </a:srgbClr>
        </a:solidFill>
      </dgm:spPr>
      <dgm:t>
        <a:bodyPr/>
        <a:lstStyle/>
        <a:p>
          <a:r>
            <a:rPr lang="en-US" sz="2400" b="1" dirty="0"/>
            <a:t>Walkscore 92</a:t>
          </a:r>
        </a:p>
      </dgm:t>
    </dgm:pt>
    <dgm:pt modelId="{4897EE42-9721-422A-8636-4F355A2297A9}" type="parTrans" cxnId="{ABBB805E-ADD2-4E3A-9FB3-C4D8EFDA2D97}">
      <dgm:prSet/>
      <dgm:spPr/>
      <dgm:t>
        <a:bodyPr/>
        <a:lstStyle/>
        <a:p>
          <a:endParaRPr lang="en-US"/>
        </a:p>
      </dgm:t>
    </dgm:pt>
    <dgm:pt modelId="{69F7E313-4C45-444A-9AB8-66E5B1995A25}" type="sibTrans" cxnId="{ABBB805E-ADD2-4E3A-9FB3-C4D8EFDA2D97}">
      <dgm:prSet/>
      <dgm:spPr/>
      <dgm:t>
        <a:bodyPr/>
        <a:lstStyle/>
        <a:p>
          <a:endParaRPr lang="en-US"/>
        </a:p>
      </dgm:t>
    </dgm:pt>
    <dgm:pt modelId="{048BF3E8-FB6B-4699-A783-2F2B0EE27138}" type="pres">
      <dgm:prSet presAssocID="{31229DAD-5B66-42D1-8EC9-D9A0D68958D4}" presName="Name0" presStyleCnt="0">
        <dgm:presLayoutVars>
          <dgm:dir/>
          <dgm:resizeHandles val="exact"/>
        </dgm:presLayoutVars>
      </dgm:prSet>
      <dgm:spPr/>
    </dgm:pt>
    <dgm:pt modelId="{FC79FCB3-301C-4634-8861-0C0FCA740E80}" type="pres">
      <dgm:prSet presAssocID="{2BFFE94B-81F6-4A87-A53C-A6763674E844}" presName="composite" presStyleCnt="0"/>
      <dgm:spPr/>
    </dgm:pt>
    <dgm:pt modelId="{F056B513-7780-4AD1-A37A-07FEC0169934}" type="pres">
      <dgm:prSet presAssocID="{2BFFE94B-81F6-4A87-A53C-A6763674E844}" presName="rect1" presStyleLbl="bgShp" presStyleIdx="0" presStyleCnt="4" custLinFactNeighborX="-25617" custLinFactNeighborY="440"/>
      <dgm:spPr>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9B422E8C-7301-41C6-A55A-E6312446EA0C}" type="pres">
      <dgm:prSet presAssocID="{2BFFE94B-81F6-4A87-A53C-A6763674E844}" presName="rect2" presStyleLbl="trBgShp" presStyleIdx="0" presStyleCnt="4" custLinFactNeighborY="24494">
        <dgm:presLayoutVars>
          <dgm:bulletEnabled val="1"/>
        </dgm:presLayoutVars>
      </dgm:prSet>
      <dgm:spPr/>
    </dgm:pt>
    <dgm:pt modelId="{058EE051-F965-4FCD-9D8D-4A2DC26024E6}" type="pres">
      <dgm:prSet presAssocID="{CD58A0BF-F90E-4DA2-B967-58FEF84AFED6}" presName="sibTrans" presStyleCnt="0"/>
      <dgm:spPr/>
    </dgm:pt>
    <dgm:pt modelId="{EFF157D3-C077-45D6-8179-68C844EB124B}" type="pres">
      <dgm:prSet presAssocID="{5AFD2F7E-6A49-4DAD-9C1E-33F2387D8D58}" presName="composite" presStyleCnt="0"/>
      <dgm:spPr/>
    </dgm:pt>
    <dgm:pt modelId="{496B9966-8228-4468-8729-DF8D822B5AA6}" type="pres">
      <dgm:prSet presAssocID="{5AFD2F7E-6A49-4DAD-9C1E-33F2387D8D58}" presName="rect1" presStyleLbl="bgShp" presStyleIdx="1" presStyleCnt="4"/>
      <dgm:spPr>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794AA0F1-1F3D-4A84-A6B4-EAAFC7D87158}" type="pres">
      <dgm:prSet presAssocID="{5AFD2F7E-6A49-4DAD-9C1E-33F2387D8D58}" presName="rect2" presStyleLbl="trBgShp" presStyleIdx="1" presStyleCnt="4" custLinFactNeighborY="24494">
        <dgm:presLayoutVars>
          <dgm:bulletEnabled val="1"/>
        </dgm:presLayoutVars>
      </dgm:prSet>
      <dgm:spPr/>
    </dgm:pt>
    <dgm:pt modelId="{CBC84A02-B64A-4C21-A196-93E31DFD3BF3}" type="pres">
      <dgm:prSet presAssocID="{1F29A2DA-42D8-4264-B4F4-778FB60987FB}" presName="sibTrans" presStyleCnt="0"/>
      <dgm:spPr/>
    </dgm:pt>
    <dgm:pt modelId="{FE1AAD9E-974A-48B6-8FA0-18AB4883D65C}" type="pres">
      <dgm:prSet presAssocID="{8910DF33-4DE0-4C04-8192-D100556DA752}" presName="composite" presStyleCnt="0"/>
      <dgm:spPr/>
    </dgm:pt>
    <dgm:pt modelId="{A0191E0F-8D7F-4A47-9238-043494ABA035}" type="pres">
      <dgm:prSet presAssocID="{8910DF33-4DE0-4C04-8192-D100556DA752}" presName="rect1" presStyleLbl="bgShp" presStyleIdx="2" presStyleCnt="4"/>
      <dgm:spPr>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C504B556-8E61-412D-A8DE-822DF5EED5C1}" type="pres">
      <dgm:prSet presAssocID="{8910DF33-4DE0-4C04-8192-D100556DA752}" presName="rect2" presStyleLbl="trBgShp" presStyleIdx="2" presStyleCnt="4" custLinFactNeighborY="24494">
        <dgm:presLayoutVars>
          <dgm:bulletEnabled val="1"/>
        </dgm:presLayoutVars>
      </dgm:prSet>
      <dgm:spPr/>
    </dgm:pt>
    <dgm:pt modelId="{361F97C3-3483-4EFF-A4EF-D9E764DEAE63}" type="pres">
      <dgm:prSet presAssocID="{23B96C48-3CFF-4FED-B378-2F4B937DB3E7}" presName="sibTrans" presStyleCnt="0"/>
      <dgm:spPr/>
    </dgm:pt>
    <dgm:pt modelId="{720A5E35-92CE-40D8-A456-FC5CF21A0757}" type="pres">
      <dgm:prSet presAssocID="{886038E0-C238-46AF-822A-3BFAA3901B63}" presName="composite" presStyleCnt="0"/>
      <dgm:spPr/>
    </dgm:pt>
    <dgm:pt modelId="{2FB78785-BCB5-42EB-8AEA-AFD7DADBFF14}" type="pres">
      <dgm:prSet presAssocID="{886038E0-C238-46AF-822A-3BFAA3901B63}" presName="rect1" presStyleLbl="bgShp" presStyleIdx="3" presStyleCnt="4"/>
      <dgm:spPr>
        <a:blipFill>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 modelId="{8F8B8660-4599-41FB-B3CF-D8232AEA354C}" type="pres">
      <dgm:prSet presAssocID="{886038E0-C238-46AF-822A-3BFAA3901B63}" presName="rect2" presStyleLbl="trBgShp" presStyleIdx="3" presStyleCnt="4" custLinFactNeighborY="24494">
        <dgm:presLayoutVars>
          <dgm:bulletEnabled val="1"/>
        </dgm:presLayoutVars>
      </dgm:prSet>
      <dgm:spPr/>
    </dgm:pt>
  </dgm:ptLst>
  <dgm:cxnLst>
    <dgm:cxn modelId="{420AD20E-D8D6-45C2-916C-4ECAEF676870}" type="presOf" srcId="{8910DF33-4DE0-4C04-8192-D100556DA752}" destId="{C504B556-8E61-412D-A8DE-822DF5EED5C1}" srcOrd="0" destOrd="0" presId="urn:microsoft.com/office/officeart/2008/layout/BendingPictureSemiTransparentText"/>
    <dgm:cxn modelId="{ABBB805E-ADD2-4E3A-9FB3-C4D8EFDA2D97}" srcId="{31229DAD-5B66-42D1-8EC9-D9A0D68958D4}" destId="{886038E0-C238-46AF-822A-3BFAA3901B63}" srcOrd="3" destOrd="0" parTransId="{4897EE42-9721-422A-8636-4F355A2297A9}" sibTransId="{69F7E313-4C45-444A-9AB8-66E5B1995A25}"/>
    <dgm:cxn modelId="{52DF0775-E654-4E97-BE72-22D3D7A385C9}" type="presOf" srcId="{2BFFE94B-81F6-4A87-A53C-A6763674E844}" destId="{9B422E8C-7301-41C6-A55A-E6312446EA0C}" srcOrd="0" destOrd="0" presId="urn:microsoft.com/office/officeart/2008/layout/BendingPictureSemiTransparentText"/>
    <dgm:cxn modelId="{F9DC3187-0224-4C15-AA5D-DF0F9F3DC026}" type="presOf" srcId="{5AFD2F7E-6A49-4DAD-9C1E-33F2387D8D58}" destId="{794AA0F1-1F3D-4A84-A6B4-EAAFC7D87158}" srcOrd="0" destOrd="0" presId="urn:microsoft.com/office/officeart/2008/layout/BendingPictureSemiTransparentText"/>
    <dgm:cxn modelId="{C6ADEB89-57F9-4CA9-AAD3-7E5CDB1AB31D}" srcId="{31229DAD-5B66-42D1-8EC9-D9A0D68958D4}" destId="{8910DF33-4DE0-4C04-8192-D100556DA752}" srcOrd="2" destOrd="0" parTransId="{847240BA-F337-4647-A24C-D4550068AB19}" sibTransId="{23B96C48-3CFF-4FED-B378-2F4B937DB3E7}"/>
    <dgm:cxn modelId="{06CAE090-36A7-4C55-ADBC-364961AD143D}" srcId="{31229DAD-5B66-42D1-8EC9-D9A0D68958D4}" destId="{5AFD2F7E-6A49-4DAD-9C1E-33F2387D8D58}" srcOrd="1" destOrd="0" parTransId="{9D6DEC5B-2A72-4BDD-B264-FC4B9B6ABE83}" sibTransId="{1F29A2DA-42D8-4264-B4F4-778FB60987FB}"/>
    <dgm:cxn modelId="{0D34B592-52F3-4929-A175-99305100DAAD}" type="presOf" srcId="{31229DAD-5B66-42D1-8EC9-D9A0D68958D4}" destId="{048BF3E8-FB6B-4699-A783-2F2B0EE27138}" srcOrd="0" destOrd="0" presId="urn:microsoft.com/office/officeart/2008/layout/BendingPictureSemiTransparentText"/>
    <dgm:cxn modelId="{66B5E2C4-2AAF-428A-922F-A90F5380AA2E}" type="presOf" srcId="{886038E0-C238-46AF-822A-3BFAA3901B63}" destId="{8F8B8660-4599-41FB-B3CF-D8232AEA354C}" srcOrd="0" destOrd="0" presId="urn:microsoft.com/office/officeart/2008/layout/BendingPictureSemiTransparentText"/>
    <dgm:cxn modelId="{20ECA6DC-66E5-428B-A681-76CD9AF89188}" srcId="{31229DAD-5B66-42D1-8EC9-D9A0D68958D4}" destId="{2BFFE94B-81F6-4A87-A53C-A6763674E844}" srcOrd="0" destOrd="0" parTransId="{C40077AD-4000-4B4C-89B2-012B1EE5838E}" sibTransId="{CD58A0BF-F90E-4DA2-B967-58FEF84AFED6}"/>
    <dgm:cxn modelId="{333DC0AF-9B02-4BD9-BF42-195115EF03CC}" type="presParOf" srcId="{048BF3E8-FB6B-4699-A783-2F2B0EE27138}" destId="{FC79FCB3-301C-4634-8861-0C0FCA740E80}" srcOrd="0" destOrd="0" presId="urn:microsoft.com/office/officeart/2008/layout/BendingPictureSemiTransparentText"/>
    <dgm:cxn modelId="{B9B8661B-9EAE-454D-B6B9-571C9DE5FCB1}" type="presParOf" srcId="{FC79FCB3-301C-4634-8861-0C0FCA740E80}" destId="{F056B513-7780-4AD1-A37A-07FEC0169934}" srcOrd="0" destOrd="0" presId="urn:microsoft.com/office/officeart/2008/layout/BendingPictureSemiTransparentText"/>
    <dgm:cxn modelId="{D17BCA49-092D-46DF-9BFF-C33457CD60C8}" type="presParOf" srcId="{FC79FCB3-301C-4634-8861-0C0FCA740E80}" destId="{9B422E8C-7301-41C6-A55A-E6312446EA0C}" srcOrd="1" destOrd="0" presId="urn:microsoft.com/office/officeart/2008/layout/BendingPictureSemiTransparentText"/>
    <dgm:cxn modelId="{55B5D93E-CEEA-491E-8939-87789BC96C49}" type="presParOf" srcId="{048BF3E8-FB6B-4699-A783-2F2B0EE27138}" destId="{058EE051-F965-4FCD-9D8D-4A2DC26024E6}" srcOrd="1" destOrd="0" presId="urn:microsoft.com/office/officeart/2008/layout/BendingPictureSemiTransparentText"/>
    <dgm:cxn modelId="{82F31191-5A0D-4595-9CB2-EDA78A16FF6C}" type="presParOf" srcId="{048BF3E8-FB6B-4699-A783-2F2B0EE27138}" destId="{EFF157D3-C077-45D6-8179-68C844EB124B}" srcOrd="2" destOrd="0" presId="urn:microsoft.com/office/officeart/2008/layout/BendingPictureSemiTransparentText"/>
    <dgm:cxn modelId="{9367F4C2-0095-42CF-9283-6CB0B2206F50}" type="presParOf" srcId="{EFF157D3-C077-45D6-8179-68C844EB124B}" destId="{496B9966-8228-4468-8729-DF8D822B5AA6}" srcOrd="0" destOrd="0" presId="urn:microsoft.com/office/officeart/2008/layout/BendingPictureSemiTransparentText"/>
    <dgm:cxn modelId="{86B45433-4D5E-448E-BE67-89E8382B627F}" type="presParOf" srcId="{EFF157D3-C077-45D6-8179-68C844EB124B}" destId="{794AA0F1-1F3D-4A84-A6B4-EAAFC7D87158}" srcOrd="1" destOrd="0" presId="urn:microsoft.com/office/officeart/2008/layout/BendingPictureSemiTransparentText"/>
    <dgm:cxn modelId="{2ED80BA4-3BED-4340-B569-62316F43D5F0}" type="presParOf" srcId="{048BF3E8-FB6B-4699-A783-2F2B0EE27138}" destId="{CBC84A02-B64A-4C21-A196-93E31DFD3BF3}" srcOrd="3" destOrd="0" presId="urn:microsoft.com/office/officeart/2008/layout/BendingPictureSemiTransparentText"/>
    <dgm:cxn modelId="{7E9EA06A-A15F-4712-9720-BBB41A583D6A}" type="presParOf" srcId="{048BF3E8-FB6B-4699-A783-2F2B0EE27138}" destId="{FE1AAD9E-974A-48B6-8FA0-18AB4883D65C}" srcOrd="4" destOrd="0" presId="urn:microsoft.com/office/officeart/2008/layout/BendingPictureSemiTransparentText"/>
    <dgm:cxn modelId="{D5B1FC4D-6309-42BE-84C9-F77EFD4447EA}" type="presParOf" srcId="{FE1AAD9E-974A-48B6-8FA0-18AB4883D65C}" destId="{A0191E0F-8D7F-4A47-9238-043494ABA035}" srcOrd="0" destOrd="0" presId="urn:microsoft.com/office/officeart/2008/layout/BendingPictureSemiTransparentText"/>
    <dgm:cxn modelId="{F7F7ACF5-7BA3-4865-9530-45776DE9F713}" type="presParOf" srcId="{FE1AAD9E-974A-48B6-8FA0-18AB4883D65C}" destId="{C504B556-8E61-412D-A8DE-822DF5EED5C1}" srcOrd="1" destOrd="0" presId="urn:microsoft.com/office/officeart/2008/layout/BendingPictureSemiTransparentText"/>
    <dgm:cxn modelId="{0C9A7896-A9DD-4B1F-ADAC-EFF08BFB9171}" type="presParOf" srcId="{048BF3E8-FB6B-4699-A783-2F2B0EE27138}" destId="{361F97C3-3483-4EFF-A4EF-D9E764DEAE63}" srcOrd="5" destOrd="0" presId="urn:microsoft.com/office/officeart/2008/layout/BendingPictureSemiTransparentText"/>
    <dgm:cxn modelId="{FF9AC92C-CAAF-4B5C-A71A-6486123FD485}" type="presParOf" srcId="{048BF3E8-FB6B-4699-A783-2F2B0EE27138}" destId="{720A5E35-92CE-40D8-A456-FC5CF21A0757}" srcOrd="6" destOrd="0" presId="urn:microsoft.com/office/officeart/2008/layout/BendingPictureSemiTransparentText"/>
    <dgm:cxn modelId="{BC11199F-DBDB-4F8E-8885-D864C5BB33E5}" type="presParOf" srcId="{720A5E35-92CE-40D8-A456-FC5CF21A0757}" destId="{2FB78785-BCB5-42EB-8AEA-AFD7DADBFF14}" srcOrd="0" destOrd="0" presId="urn:microsoft.com/office/officeart/2008/layout/BendingPictureSemiTransparentText"/>
    <dgm:cxn modelId="{F54DFF4E-2476-45A8-A35C-6DB8DB74771C}" type="presParOf" srcId="{720A5E35-92CE-40D8-A456-FC5CF21A0757}" destId="{8F8B8660-4599-41FB-B3CF-D8232AEA354C}" srcOrd="1" destOrd="0" presId="urn:microsoft.com/office/officeart/2008/layout/BendingPictureSemiTransparentTex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EEAF321-ED59-4281-A448-372D2FE87D12}" type="doc">
      <dgm:prSet loTypeId="urn:microsoft.com/office/officeart/2009/3/layout/StepUpProcess" loCatId="list" qsTypeId="urn:microsoft.com/office/officeart/2005/8/quickstyle/simple1" qsCatId="simple" csTypeId="urn:microsoft.com/office/officeart/2005/8/colors/accent1_2" csCatId="accent1" phldr="1"/>
      <dgm:spPr/>
      <dgm:t>
        <a:bodyPr/>
        <a:lstStyle/>
        <a:p>
          <a:endParaRPr lang="en-US"/>
        </a:p>
      </dgm:t>
    </dgm:pt>
    <dgm:pt modelId="{301653FA-2D96-4A45-A669-2762118DC37A}">
      <dgm:prSet custT="1"/>
      <dgm:spPr/>
      <dgm:t>
        <a:bodyPr/>
        <a:lstStyle/>
        <a:p>
          <a:r>
            <a:rPr lang="en-US" sz="2800" b="1" i="0" dirty="0">
              <a:solidFill>
                <a:schemeClr val="bg1"/>
              </a:solidFill>
              <a:latin typeface="Arial" panose="020B0604020202020204" pitchFamily="34" charset="0"/>
              <a:cs typeface="Arial" panose="020B0604020202020204" pitchFamily="34" charset="0"/>
            </a:rPr>
            <a:t>Easy</a:t>
          </a:r>
        </a:p>
      </dgm:t>
    </dgm:pt>
    <dgm:pt modelId="{3AB49CBE-D13A-44A6-93BF-6CB00196AE50}" type="parTrans" cxnId="{144174AE-2C82-4489-9ADB-63221036168C}">
      <dgm:prSet/>
      <dgm:spPr/>
      <dgm:t>
        <a:bodyPr/>
        <a:lstStyle/>
        <a:p>
          <a:endParaRPr lang="en-US"/>
        </a:p>
      </dgm:t>
    </dgm:pt>
    <dgm:pt modelId="{CCA66371-11EC-4B2A-B5B7-46B53FDDF997}" type="sibTrans" cxnId="{144174AE-2C82-4489-9ADB-63221036168C}">
      <dgm:prSet/>
      <dgm:spPr/>
      <dgm:t>
        <a:bodyPr/>
        <a:lstStyle/>
        <a:p>
          <a:endParaRPr lang="en-US"/>
        </a:p>
      </dgm:t>
    </dgm:pt>
    <dgm:pt modelId="{D85ADE8C-74C5-43EE-A52B-535CAE332FBC}">
      <dgm:prSet/>
      <dgm:spPr/>
      <dgm:t>
        <a:bodyPr/>
        <a:lstStyle/>
        <a:p>
          <a:r>
            <a:rPr lang="en-US" sz="1700" dirty="0">
              <a:solidFill>
                <a:schemeClr val="bg1"/>
              </a:solidFill>
            </a:rPr>
            <a:t>Walking audits</a:t>
          </a:r>
        </a:p>
      </dgm:t>
    </dgm:pt>
    <dgm:pt modelId="{04DCF769-2F6F-4700-8288-ED14341B05E1}" type="parTrans" cxnId="{073A811B-D277-4130-BBBC-5F597C3E32D8}">
      <dgm:prSet/>
      <dgm:spPr/>
      <dgm:t>
        <a:bodyPr/>
        <a:lstStyle/>
        <a:p>
          <a:endParaRPr lang="en-US"/>
        </a:p>
      </dgm:t>
    </dgm:pt>
    <dgm:pt modelId="{0C4A644C-B349-4726-ACE4-E9C762F02510}" type="sibTrans" cxnId="{073A811B-D277-4130-BBBC-5F597C3E32D8}">
      <dgm:prSet/>
      <dgm:spPr/>
      <dgm:t>
        <a:bodyPr/>
        <a:lstStyle/>
        <a:p>
          <a:endParaRPr lang="en-US"/>
        </a:p>
      </dgm:t>
    </dgm:pt>
    <dgm:pt modelId="{33955685-8A6C-4EE2-B798-6C875C15A2CA}">
      <dgm:prSet/>
      <dgm:spPr/>
      <dgm:t>
        <a:bodyPr/>
        <a:lstStyle/>
        <a:p>
          <a:r>
            <a:rPr lang="en-US" sz="1700" dirty="0">
              <a:solidFill>
                <a:schemeClr val="bg1"/>
              </a:solidFill>
            </a:rPr>
            <a:t>Empower community residents</a:t>
          </a:r>
        </a:p>
      </dgm:t>
    </dgm:pt>
    <dgm:pt modelId="{5357BF99-B51C-4625-8EBE-022AA763BB98}" type="parTrans" cxnId="{0BB69485-3B2A-477D-9768-E42C05AA5959}">
      <dgm:prSet/>
      <dgm:spPr/>
      <dgm:t>
        <a:bodyPr/>
        <a:lstStyle/>
        <a:p>
          <a:endParaRPr lang="en-US"/>
        </a:p>
      </dgm:t>
    </dgm:pt>
    <dgm:pt modelId="{527BD6B5-FF44-4223-8CCA-E7D269314422}" type="sibTrans" cxnId="{0BB69485-3B2A-477D-9768-E42C05AA5959}">
      <dgm:prSet/>
      <dgm:spPr/>
      <dgm:t>
        <a:bodyPr/>
        <a:lstStyle/>
        <a:p>
          <a:endParaRPr lang="en-US"/>
        </a:p>
      </dgm:t>
    </dgm:pt>
    <dgm:pt modelId="{1DBD0679-E565-4762-BB5F-2CA5CA7BBF30}">
      <dgm:prSet custT="1"/>
      <dgm:spPr/>
      <dgm:t>
        <a:bodyPr/>
        <a:lstStyle/>
        <a:p>
          <a:r>
            <a:rPr lang="en-US" sz="2800" b="1" i="0" dirty="0">
              <a:solidFill>
                <a:schemeClr val="bg1"/>
              </a:solidFill>
              <a:latin typeface="Arial" panose="020B0604020202020204" pitchFamily="34" charset="0"/>
              <a:cs typeface="Arial" panose="020B0604020202020204" pitchFamily="34" charset="0"/>
            </a:rPr>
            <a:t>Next steps</a:t>
          </a:r>
        </a:p>
      </dgm:t>
    </dgm:pt>
    <dgm:pt modelId="{3D2FD7F8-2259-4E38-91B4-8765C8B50506}" type="parTrans" cxnId="{4260997D-CA65-4A35-8B7C-ED9822BF0951}">
      <dgm:prSet/>
      <dgm:spPr/>
      <dgm:t>
        <a:bodyPr/>
        <a:lstStyle/>
        <a:p>
          <a:endParaRPr lang="en-US"/>
        </a:p>
      </dgm:t>
    </dgm:pt>
    <dgm:pt modelId="{05C57B65-57D4-46E1-A6D1-D51222DEE79B}" type="sibTrans" cxnId="{4260997D-CA65-4A35-8B7C-ED9822BF0951}">
      <dgm:prSet/>
      <dgm:spPr/>
      <dgm:t>
        <a:bodyPr/>
        <a:lstStyle/>
        <a:p>
          <a:endParaRPr lang="en-US"/>
        </a:p>
      </dgm:t>
    </dgm:pt>
    <dgm:pt modelId="{6479215F-13E0-4DC0-AAFB-7E0488EBA32E}">
      <dgm:prSet/>
      <dgm:spPr/>
      <dgm:t>
        <a:bodyPr/>
        <a:lstStyle/>
        <a:p>
          <a:r>
            <a:rPr lang="en-US" sz="1700">
              <a:solidFill>
                <a:schemeClr val="bg1"/>
              </a:solidFill>
            </a:rPr>
            <a:t>Traffic calming measures</a:t>
          </a:r>
        </a:p>
      </dgm:t>
    </dgm:pt>
    <dgm:pt modelId="{199B8C9C-1644-499C-A0FE-A9C78335355D}" type="parTrans" cxnId="{FA9EFFBD-5E72-43A6-9497-1351DA5B95CB}">
      <dgm:prSet/>
      <dgm:spPr/>
      <dgm:t>
        <a:bodyPr/>
        <a:lstStyle/>
        <a:p>
          <a:endParaRPr lang="en-US"/>
        </a:p>
      </dgm:t>
    </dgm:pt>
    <dgm:pt modelId="{31780F96-6DC8-4DC7-B19A-19A4AE25BE36}" type="sibTrans" cxnId="{FA9EFFBD-5E72-43A6-9497-1351DA5B95CB}">
      <dgm:prSet/>
      <dgm:spPr/>
      <dgm:t>
        <a:bodyPr/>
        <a:lstStyle/>
        <a:p>
          <a:endParaRPr lang="en-US"/>
        </a:p>
      </dgm:t>
    </dgm:pt>
    <dgm:pt modelId="{67C09C0C-974F-4371-9172-D4C106550C8D}">
      <dgm:prSet/>
      <dgm:spPr/>
      <dgm:t>
        <a:bodyPr/>
        <a:lstStyle/>
        <a:p>
          <a:r>
            <a:rPr lang="en-US" sz="1700">
              <a:solidFill>
                <a:schemeClr val="bg1"/>
              </a:solidFill>
            </a:rPr>
            <a:t>Demonstration projects</a:t>
          </a:r>
        </a:p>
      </dgm:t>
    </dgm:pt>
    <dgm:pt modelId="{163F856F-0D72-4A6E-90E8-02CBAF36B69F}" type="parTrans" cxnId="{F2F09525-8ACD-4481-B330-5B8A589A26CF}">
      <dgm:prSet/>
      <dgm:spPr/>
      <dgm:t>
        <a:bodyPr/>
        <a:lstStyle/>
        <a:p>
          <a:endParaRPr lang="en-US"/>
        </a:p>
      </dgm:t>
    </dgm:pt>
    <dgm:pt modelId="{ED1B1EDE-F1F9-430B-9CC1-24EB65133720}" type="sibTrans" cxnId="{F2F09525-8ACD-4481-B330-5B8A589A26CF}">
      <dgm:prSet/>
      <dgm:spPr/>
      <dgm:t>
        <a:bodyPr/>
        <a:lstStyle/>
        <a:p>
          <a:endParaRPr lang="en-US"/>
        </a:p>
      </dgm:t>
    </dgm:pt>
    <dgm:pt modelId="{9C050675-02E1-4195-B42D-C50728F4B759}">
      <dgm:prSet/>
      <dgm:spPr/>
      <dgm:t>
        <a:bodyPr/>
        <a:lstStyle/>
        <a:p>
          <a:r>
            <a:rPr lang="en-US" sz="1700" dirty="0">
              <a:solidFill>
                <a:schemeClr val="bg1"/>
              </a:solidFill>
            </a:rPr>
            <a:t>Share findings</a:t>
          </a:r>
        </a:p>
      </dgm:t>
    </dgm:pt>
    <dgm:pt modelId="{F657D37C-DD8D-4F1D-A743-FBB135050887}" type="parTrans" cxnId="{BD9D2666-8256-484D-BC69-888091C22DA0}">
      <dgm:prSet/>
      <dgm:spPr/>
      <dgm:t>
        <a:bodyPr/>
        <a:lstStyle/>
        <a:p>
          <a:endParaRPr lang="en-US"/>
        </a:p>
      </dgm:t>
    </dgm:pt>
    <dgm:pt modelId="{6EA79C62-D4D9-4C0D-9F23-F18D5C76818B}" type="sibTrans" cxnId="{BD9D2666-8256-484D-BC69-888091C22DA0}">
      <dgm:prSet/>
      <dgm:spPr/>
      <dgm:t>
        <a:bodyPr/>
        <a:lstStyle/>
        <a:p>
          <a:endParaRPr lang="en-US"/>
        </a:p>
      </dgm:t>
    </dgm:pt>
    <dgm:pt modelId="{394F6B05-10E0-4662-91A4-FB7E46DCC10A}">
      <dgm:prSet custT="1"/>
      <dgm:spPr/>
      <dgm:t>
        <a:bodyPr/>
        <a:lstStyle/>
        <a:p>
          <a:r>
            <a:rPr lang="en-US" sz="2800" b="1" dirty="0">
              <a:solidFill>
                <a:schemeClr val="bg1"/>
              </a:solidFill>
            </a:rPr>
            <a:t>Transformative steps</a:t>
          </a:r>
        </a:p>
      </dgm:t>
    </dgm:pt>
    <dgm:pt modelId="{FAF1742F-1DA7-4665-B168-D8CDE8B42F37}" type="parTrans" cxnId="{4C27F6EC-FB93-41D5-AE0E-5AB230D523F3}">
      <dgm:prSet/>
      <dgm:spPr/>
      <dgm:t>
        <a:bodyPr/>
        <a:lstStyle/>
        <a:p>
          <a:endParaRPr lang="en-US"/>
        </a:p>
      </dgm:t>
    </dgm:pt>
    <dgm:pt modelId="{7BA4ABB4-6DAE-4E20-830A-99B31E0D191C}" type="sibTrans" cxnId="{4C27F6EC-FB93-41D5-AE0E-5AB230D523F3}">
      <dgm:prSet/>
      <dgm:spPr/>
      <dgm:t>
        <a:bodyPr/>
        <a:lstStyle/>
        <a:p>
          <a:endParaRPr lang="en-US"/>
        </a:p>
      </dgm:t>
    </dgm:pt>
    <dgm:pt modelId="{15ED547C-0C6E-4452-9AEA-1B3D184910A2}">
      <dgm:prSet/>
      <dgm:spPr/>
      <dgm:t>
        <a:bodyPr/>
        <a:lstStyle/>
        <a:p>
          <a:r>
            <a:rPr lang="en-US" sz="1700" dirty="0">
              <a:solidFill>
                <a:schemeClr val="bg1"/>
              </a:solidFill>
            </a:rPr>
            <a:t>Complete Streets policies</a:t>
          </a:r>
        </a:p>
      </dgm:t>
    </dgm:pt>
    <dgm:pt modelId="{3BDB9D62-3747-4496-8536-2DD16E86D2F2}" type="parTrans" cxnId="{CEB8B662-D22B-498A-8890-EB16903A7DB9}">
      <dgm:prSet/>
      <dgm:spPr/>
      <dgm:t>
        <a:bodyPr/>
        <a:lstStyle/>
        <a:p>
          <a:endParaRPr lang="en-US"/>
        </a:p>
      </dgm:t>
    </dgm:pt>
    <dgm:pt modelId="{CA6FE38C-8CCF-42DE-83B2-D04DC834ECDA}" type="sibTrans" cxnId="{CEB8B662-D22B-498A-8890-EB16903A7DB9}">
      <dgm:prSet/>
      <dgm:spPr/>
      <dgm:t>
        <a:bodyPr/>
        <a:lstStyle/>
        <a:p>
          <a:endParaRPr lang="en-US"/>
        </a:p>
      </dgm:t>
    </dgm:pt>
    <dgm:pt modelId="{44D84E8D-AE8E-4588-820D-C4C0BBAAF1FF}">
      <dgm:prSet/>
      <dgm:spPr/>
      <dgm:t>
        <a:bodyPr/>
        <a:lstStyle/>
        <a:p>
          <a:r>
            <a:rPr lang="en-US" sz="1700">
              <a:solidFill>
                <a:schemeClr val="bg1"/>
              </a:solidFill>
            </a:rPr>
            <a:t>Improve infrastructure</a:t>
          </a:r>
        </a:p>
      </dgm:t>
    </dgm:pt>
    <dgm:pt modelId="{B5AD06AA-005A-4712-88B5-7586BA3E4037}" type="parTrans" cxnId="{2F5DF10F-4112-4E33-9A52-24B362BF5455}">
      <dgm:prSet/>
      <dgm:spPr/>
      <dgm:t>
        <a:bodyPr/>
        <a:lstStyle/>
        <a:p>
          <a:endParaRPr lang="en-US"/>
        </a:p>
      </dgm:t>
    </dgm:pt>
    <dgm:pt modelId="{E6BE8BF4-FF01-4E83-B52F-5ED60347E6EA}" type="sibTrans" cxnId="{2F5DF10F-4112-4E33-9A52-24B362BF5455}">
      <dgm:prSet/>
      <dgm:spPr/>
      <dgm:t>
        <a:bodyPr/>
        <a:lstStyle/>
        <a:p>
          <a:endParaRPr lang="en-US"/>
        </a:p>
      </dgm:t>
    </dgm:pt>
    <dgm:pt modelId="{D9474615-0CF3-4B60-BB43-15A883D5EC27}">
      <dgm:prSet/>
      <dgm:spPr/>
      <dgm:t>
        <a:bodyPr/>
        <a:lstStyle/>
        <a:p>
          <a:r>
            <a:rPr lang="en-US" sz="1700" dirty="0">
              <a:solidFill>
                <a:schemeClr val="bg1"/>
              </a:solidFill>
            </a:rPr>
            <a:t>Repurpose buildings</a:t>
          </a:r>
        </a:p>
      </dgm:t>
    </dgm:pt>
    <dgm:pt modelId="{1537150C-8414-46BF-A6C4-71D6B484BB6C}" type="parTrans" cxnId="{91EB776E-4468-467F-9F68-A02D111871EB}">
      <dgm:prSet/>
      <dgm:spPr/>
      <dgm:t>
        <a:bodyPr/>
        <a:lstStyle/>
        <a:p>
          <a:endParaRPr lang="en-US"/>
        </a:p>
      </dgm:t>
    </dgm:pt>
    <dgm:pt modelId="{73FEA74E-BBD4-4C85-A7C5-62E4D4686C70}" type="sibTrans" cxnId="{91EB776E-4468-467F-9F68-A02D111871EB}">
      <dgm:prSet/>
      <dgm:spPr/>
      <dgm:t>
        <a:bodyPr/>
        <a:lstStyle/>
        <a:p>
          <a:endParaRPr lang="en-US"/>
        </a:p>
      </dgm:t>
    </dgm:pt>
    <dgm:pt modelId="{4B4261B3-25E4-4DF8-A886-DD49E3C0D7ED}">
      <dgm:prSet/>
      <dgm:spPr/>
      <dgm:t>
        <a:bodyPr/>
        <a:lstStyle/>
        <a:p>
          <a:r>
            <a:rPr lang="en-US" sz="1700" dirty="0">
              <a:solidFill>
                <a:schemeClr val="bg1"/>
              </a:solidFill>
            </a:rPr>
            <a:t>Zone for more housing options</a:t>
          </a:r>
        </a:p>
      </dgm:t>
    </dgm:pt>
    <dgm:pt modelId="{8D926F7C-7254-471B-950B-A7870C1C6CF0}" type="parTrans" cxnId="{FB5ABC00-D7AC-491A-B3EE-3526C7EB82FD}">
      <dgm:prSet/>
      <dgm:spPr/>
      <dgm:t>
        <a:bodyPr/>
        <a:lstStyle/>
        <a:p>
          <a:endParaRPr lang="en-US"/>
        </a:p>
      </dgm:t>
    </dgm:pt>
    <dgm:pt modelId="{B25F195D-795D-433B-8799-48FD814240A0}" type="sibTrans" cxnId="{FB5ABC00-D7AC-491A-B3EE-3526C7EB82FD}">
      <dgm:prSet/>
      <dgm:spPr/>
      <dgm:t>
        <a:bodyPr/>
        <a:lstStyle/>
        <a:p>
          <a:endParaRPr lang="en-US"/>
        </a:p>
      </dgm:t>
    </dgm:pt>
    <dgm:pt modelId="{8D76713F-5A84-AC4F-BB7A-33C994EEC8A7}" type="pres">
      <dgm:prSet presAssocID="{5EEAF321-ED59-4281-A448-372D2FE87D12}" presName="rootnode" presStyleCnt="0">
        <dgm:presLayoutVars>
          <dgm:chMax/>
          <dgm:chPref/>
          <dgm:dir/>
          <dgm:animLvl val="lvl"/>
        </dgm:presLayoutVars>
      </dgm:prSet>
      <dgm:spPr/>
    </dgm:pt>
    <dgm:pt modelId="{764D859C-33B3-564F-B764-4BF322DABD0E}" type="pres">
      <dgm:prSet presAssocID="{301653FA-2D96-4A45-A669-2762118DC37A}" presName="composite" presStyleCnt="0"/>
      <dgm:spPr/>
    </dgm:pt>
    <dgm:pt modelId="{291895D1-C795-9242-8097-D33B57D172A4}" type="pres">
      <dgm:prSet presAssocID="{301653FA-2D96-4A45-A669-2762118DC37A}" presName="LShape" presStyleLbl="alignNode1" presStyleIdx="0" presStyleCnt="5"/>
      <dgm:spPr>
        <a:solidFill>
          <a:srgbClr val="7F2B63"/>
        </a:solidFill>
      </dgm:spPr>
    </dgm:pt>
    <dgm:pt modelId="{0FFAE917-685D-2243-B8F7-80BE46DA1AF2}" type="pres">
      <dgm:prSet presAssocID="{301653FA-2D96-4A45-A669-2762118DC37A}" presName="ParentText" presStyleLbl="revTx" presStyleIdx="0" presStyleCnt="3">
        <dgm:presLayoutVars>
          <dgm:chMax val="0"/>
          <dgm:chPref val="0"/>
          <dgm:bulletEnabled val="1"/>
        </dgm:presLayoutVars>
      </dgm:prSet>
      <dgm:spPr/>
    </dgm:pt>
    <dgm:pt modelId="{3AD615CF-B32C-F94A-AA64-C30FC799C836}" type="pres">
      <dgm:prSet presAssocID="{301653FA-2D96-4A45-A669-2762118DC37A}" presName="Triangle" presStyleLbl="alignNode1" presStyleIdx="1" presStyleCnt="5" custScaleX="213665" custScaleY="213665" custLinFactNeighborX="63567"/>
      <dgm:spPr>
        <a:solidFill>
          <a:schemeClr val="bg1">
            <a:alpha val="13000"/>
          </a:schemeClr>
        </a:solidFill>
        <a:ln>
          <a:noFill/>
        </a:ln>
      </dgm:spPr>
    </dgm:pt>
    <dgm:pt modelId="{9A7F3A1E-4CE5-6A4A-BA51-2044311013C9}" type="pres">
      <dgm:prSet presAssocID="{CCA66371-11EC-4B2A-B5B7-46B53FDDF997}" presName="sibTrans" presStyleCnt="0"/>
      <dgm:spPr/>
    </dgm:pt>
    <dgm:pt modelId="{CFD0EC83-C175-EE44-A3B0-EACB19964B0A}" type="pres">
      <dgm:prSet presAssocID="{CCA66371-11EC-4B2A-B5B7-46B53FDDF997}" presName="space" presStyleCnt="0"/>
      <dgm:spPr/>
    </dgm:pt>
    <dgm:pt modelId="{4565BA8E-F5C4-DF48-8269-B895DBCA376F}" type="pres">
      <dgm:prSet presAssocID="{1DBD0679-E565-4762-BB5F-2CA5CA7BBF30}" presName="composite" presStyleCnt="0"/>
      <dgm:spPr/>
    </dgm:pt>
    <dgm:pt modelId="{9DDB5419-5E80-284F-ABED-14BC9C6284BE}" type="pres">
      <dgm:prSet presAssocID="{1DBD0679-E565-4762-BB5F-2CA5CA7BBF30}" presName="LShape" presStyleLbl="alignNode1" presStyleIdx="2" presStyleCnt="5"/>
      <dgm:spPr>
        <a:solidFill>
          <a:srgbClr val="7F2B63"/>
        </a:solidFill>
      </dgm:spPr>
    </dgm:pt>
    <dgm:pt modelId="{B6633EDF-4906-8041-A7FD-D94F7FECA7EA}" type="pres">
      <dgm:prSet presAssocID="{1DBD0679-E565-4762-BB5F-2CA5CA7BBF30}" presName="ParentText" presStyleLbl="revTx" presStyleIdx="1" presStyleCnt="3">
        <dgm:presLayoutVars>
          <dgm:chMax val="0"/>
          <dgm:chPref val="0"/>
          <dgm:bulletEnabled val="1"/>
        </dgm:presLayoutVars>
      </dgm:prSet>
      <dgm:spPr/>
    </dgm:pt>
    <dgm:pt modelId="{9E0D8BB9-4264-A24A-B7AD-33B3F75286FF}" type="pres">
      <dgm:prSet presAssocID="{1DBD0679-E565-4762-BB5F-2CA5CA7BBF30}" presName="Triangle" presStyleLbl="alignNode1" presStyleIdx="3" presStyleCnt="5" custScaleX="213665" custScaleY="213665" custLinFactNeighborX="63567"/>
      <dgm:spPr>
        <a:solidFill>
          <a:schemeClr val="bg1">
            <a:alpha val="13000"/>
          </a:schemeClr>
        </a:solidFill>
        <a:ln>
          <a:noFill/>
        </a:ln>
      </dgm:spPr>
    </dgm:pt>
    <dgm:pt modelId="{546614C7-CE18-9141-9485-CF1362734B48}" type="pres">
      <dgm:prSet presAssocID="{05C57B65-57D4-46E1-A6D1-D51222DEE79B}" presName="sibTrans" presStyleCnt="0"/>
      <dgm:spPr/>
    </dgm:pt>
    <dgm:pt modelId="{A32B7A39-D656-6D4F-A0F3-035B46894732}" type="pres">
      <dgm:prSet presAssocID="{05C57B65-57D4-46E1-A6D1-D51222DEE79B}" presName="space" presStyleCnt="0"/>
      <dgm:spPr/>
    </dgm:pt>
    <dgm:pt modelId="{423A6748-DDB1-554A-B8B9-325305EB1CD9}" type="pres">
      <dgm:prSet presAssocID="{394F6B05-10E0-4662-91A4-FB7E46DCC10A}" presName="composite" presStyleCnt="0"/>
      <dgm:spPr/>
    </dgm:pt>
    <dgm:pt modelId="{D803FD5F-25E8-7741-985E-10E371E07C9C}" type="pres">
      <dgm:prSet presAssocID="{394F6B05-10E0-4662-91A4-FB7E46DCC10A}" presName="LShape" presStyleLbl="alignNode1" presStyleIdx="4" presStyleCnt="5" custLinFactNeighborY="0"/>
      <dgm:spPr>
        <a:solidFill>
          <a:srgbClr val="7F2B63"/>
        </a:solidFill>
      </dgm:spPr>
    </dgm:pt>
    <dgm:pt modelId="{47A77209-59E4-2C4C-B199-2E7B217D6DE7}" type="pres">
      <dgm:prSet presAssocID="{394F6B05-10E0-4662-91A4-FB7E46DCC10A}" presName="ParentText" presStyleLbl="revTx" presStyleIdx="2" presStyleCnt="3" custScaleX="113453" custLinFactNeighborX="6804">
        <dgm:presLayoutVars>
          <dgm:chMax val="0"/>
          <dgm:chPref val="0"/>
          <dgm:bulletEnabled val="1"/>
        </dgm:presLayoutVars>
      </dgm:prSet>
      <dgm:spPr/>
    </dgm:pt>
  </dgm:ptLst>
  <dgm:cxnLst>
    <dgm:cxn modelId="{FB5ABC00-D7AC-491A-B3EE-3526C7EB82FD}" srcId="{394F6B05-10E0-4662-91A4-FB7E46DCC10A}" destId="{4B4261B3-25E4-4DF8-A886-DD49E3C0D7ED}" srcOrd="3" destOrd="0" parTransId="{8D926F7C-7254-471B-950B-A7870C1C6CF0}" sibTransId="{B25F195D-795D-433B-8799-48FD814240A0}"/>
    <dgm:cxn modelId="{2F5DF10F-4112-4E33-9A52-24B362BF5455}" srcId="{394F6B05-10E0-4662-91A4-FB7E46DCC10A}" destId="{44D84E8D-AE8E-4588-820D-C4C0BBAAF1FF}" srcOrd="1" destOrd="0" parTransId="{B5AD06AA-005A-4712-88B5-7586BA3E4037}" sibTransId="{E6BE8BF4-FF01-4E83-B52F-5ED60347E6EA}"/>
    <dgm:cxn modelId="{DD5A1611-161D-CE49-94FD-BA8F3D8BBEFA}" type="presOf" srcId="{44D84E8D-AE8E-4588-820D-C4C0BBAAF1FF}" destId="{47A77209-59E4-2C4C-B199-2E7B217D6DE7}" srcOrd="0" destOrd="2" presId="urn:microsoft.com/office/officeart/2009/3/layout/StepUpProcess"/>
    <dgm:cxn modelId="{073A811B-D277-4130-BBBC-5F597C3E32D8}" srcId="{301653FA-2D96-4A45-A669-2762118DC37A}" destId="{D85ADE8C-74C5-43EE-A52B-535CAE332FBC}" srcOrd="0" destOrd="0" parTransId="{04DCF769-2F6F-4700-8288-ED14341B05E1}" sibTransId="{0C4A644C-B349-4726-ACE4-E9C762F02510}"/>
    <dgm:cxn modelId="{F2F09525-8ACD-4481-B330-5B8A589A26CF}" srcId="{1DBD0679-E565-4762-BB5F-2CA5CA7BBF30}" destId="{67C09C0C-974F-4371-9172-D4C106550C8D}" srcOrd="1" destOrd="0" parTransId="{163F856F-0D72-4A6E-90E8-02CBAF36B69F}" sibTransId="{ED1B1EDE-F1F9-430B-9CC1-24EB65133720}"/>
    <dgm:cxn modelId="{ECE7D32C-61E6-4E4D-9C56-8D9DE58B9ADC}" type="presOf" srcId="{15ED547C-0C6E-4452-9AEA-1B3D184910A2}" destId="{47A77209-59E4-2C4C-B199-2E7B217D6DE7}" srcOrd="0" destOrd="1" presId="urn:microsoft.com/office/officeart/2009/3/layout/StepUpProcess"/>
    <dgm:cxn modelId="{4699AC40-5969-054E-AFC0-767FBC2EB920}" type="presOf" srcId="{D9474615-0CF3-4B60-BB43-15A883D5EC27}" destId="{47A77209-59E4-2C4C-B199-2E7B217D6DE7}" srcOrd="0" destOrd="3" presId="urn:microsoft.com/office/officeart/2009/3/layout/StepUpProcess"/>
    <dgm:cxn modelId="{CEB8B662-D22B-498A-8890-EB16903A7DB9}" srcId="{394F6B05-10E0-4662-91A4-FB7E46DCC10A}" destId="{15ED547C-0C6E-4452-9AEA-1B3D184910A2}" srcOrd="0" destOrd="0" parTransId="{3BDB9D62-3747-4496-8536-2DD16E86D2F2}" sibTransId="{CA6FE38C-8CCF-42DE-83B2-D04DC834ECDA}"/>
    <dgm:cxn modelId="{BD9D2666-8256-484D-BC69-888091C22DA0}" srcId="{1DBD0679-E565-4762-BB5F-2CA5CA7BBF30}" destId="{9C050675-02E1-4195-B42D-C50728F4B759}" srcOrd="2" destOrd="0" parTransId="{F657D37C-DD8D-4F1D-A743-FBB135050887}" sibTransId="{6EA79C62-D4D9-4C0D-9F23-F18D5C76818B}"/>
    <dgm:cxn modelId="{F5965446-091A-9942-8B8A-B1270ABE85E3}" type="presOf" srcId="{6479215F-13E0-4DC0-AAFB-7E0488EBA32E}" destId="{B6633EDF-4906-8041-A7FD-D94F7FECA7EA}" srcOrd="0" destOrd="1" presId="urn:microsoft.com/office/officeart/2009/3/layout/StepUpProcess"/>
    <dgm:cxn modelId="{91EB776E-4468-467F-9F68-A02D111871EB}" srcId="{394F6B05-10E0-4662-91A4-FB7E46DCC10A}" destId="{D9474615-0CF3-4B60-BB43-15A883D5EC27}" srcOrd="2" destOrd="0" parTransId="{1537150C-8414-46BF-A6C4-71D6B484BB6C}" sibTransId="{73FEA74E-BBD4-4C85-A7C5-62E4D4686C70}"/>
    <dgm:cxn modelId="{E116DF6E-E14B-7E47-85A6-7599A4A2E318}" type="presOf" srcId="{D85ADE8C-74C5-43EE-A52B-535CAE332FBC}" destId="{0FFAE917-685D-2243-B8F7-80BE46DA1AF2}" srcOrd="0" destOrd="1" presId="urn:microsoft.com/office/officeart/2009/3/layout/StepUpProcess"/>
    <dgm:cxn modelId="{1FDC0D71-7697-444B-872B-1C903016167B}" type="presOf" srcId="{9C050675-02E1-4195-B42D-C50728F4B759}" destId="{B6633EDF-4906-8041-A7FD-D94F7FECA7EA}" srcOrd="0" destOrd="3" presId="urn:microsoft.com/office/officeart/2009/3/layout/StepUpProcess"/>
    <dgm:cxn modelId="{4260997D-CA65-4A35-8B7C-ED9822BF0951}" srcId="{5EEAF321-ED59-4281-A448-372D2FE87D12}" destId="{1DBD0679-E565-4762-BB5F-2CA5CA7BBF30}" srcOrd="1" destOrd="0" parTransId="{3D2FD7F8-2259-4E38-91B4-8765C8B50506}" sibTransId="{05C57B65-57D4-46E1-A6D1-D51222DEE79B}"/>
    <dgm:cxn modelId="{23C69D7D-35D2-EC46-BB4C-E64C097A3118}" type="presOf" srcId="{4B4261B3-25E4-4DF8-A886-DD49E3C0D7ED}" destId="{47A77209-59E4-2C4C-B199-2E7B217D6DE7}" srcOrd="0" destOrd="4" presId="urn:microsoft.com/office/officeart/2009/3/layout/StepUpProcess"/>
    <dgm:cxn modelId="{0BB69485-3B2A-477D-9768-E42C05AA5959}" srcId="{301653FA-2D96-4A45-A669-2762118DC37A}" destId="{33955685-8A6C-4EE2-B798-6C875C15A2CA}" srcOrd="1" destOrd="0" parTransId="{5357BF99-B51C-4625-8EBE-022AA763BB98}" sibTransId="{527BD6B5-FF44-4223-8CCA-E7D269314422}"/>
    <dgm:cxn modelId="{89B13B93-0F14-7B4C-A5B4-3B1B3B5D7A06}" type="presOf" srcId="{1DBD0679-E565-4762-BB5F-2CA5CA7BBF30}" destId="{B6633EDF-4906-8041-A7FD-D94F7FECA7EA}" srcOrd="0" destOrd="0" presId="urn:microsoft.com/office/officeart/2009/3/layout/StepUpProcess"/>
    <dgm:cxn modelId="{1DCBC297-D3CA-644E-BB28-38EBD9FFF6C9}" type="presOf" srcId="{33955685-8A6C-4EE2-B798-6C875C15A2CA}" destId="{0FFAE917-685D-2243-B8F7-80BE46DA1AF2}" srcOrd="0" destOrd="2" presId="urn:microsoft.com/office/officeart/2009/3/layout/StepUpProcess"/>
    <dgm:cxn modelId="{144174AE-2C82-4489-9ADB-63221036168C}" srcId="{5EEAF321-ED59-4281-A448-372D2FE87D12}" destId="{301653FA-2D96-4A45-A669-2762118DC37A}" srcOrd="0" destOrd="0" parTransId="{3AB49CBE-D13A-44A6-93BF-6CB00196AE50}" sibTransId="{CCA66371-11EC-4B2A-B5B7-46B53FDDF997}"/>
    <dgm:cxn modelId="{FA9EFFBD-5E72-43A6-9497-1351DA5B95CB}" srcId="{1DBD0679-E565-4762-BB5F-2CA5CA7BBF30}" destId="{6479215F-13E0-4DC0-AAFB-7E0488EBA32E}" srcOrd="0" destOrd="0" parTransId="{199B8C9C-1644-499C-A0FE-A9C78335355D}" sibTransId="{31780F96-6DC8-4DC7-B19A-19A4AE25BE36}"/>
    <dgm:cxn modelId="{581448CF-9781-1944-B568-8F0C90D42959}" type="presOf" srcId="{5EEAF321-ED59-4281-A448-372D2FE87D12}" destId="{8D76713F-5A84-AC4F-BB7A-33C994EEC8A7}" srcOrd="0" destOrd="0" presId="urn:microsoft.com/office/officeart/2009/3/layout/StepUpProcess"/>
    <dgm:cxn modelId="{4C27F6EC-FB93-41D5-AE0E-5AB230D523F3}" srcId="{5EEAF321-ED59-4281-A448-372D2FE87D12}" destId="{394F6B05-10E0-4662-91A4-FB7E46DCC10A}" srcOrd="2" destOrd="0" parTransId="{FAF1742F-1DA7-4665-B168-D8CDE8B42F37}" sibTransId="{7BA4ABB4-6DAE-4E20-830A-99B31E0D191C}"/>
    <dgm:cxn modelId="{083DA5EF-FF98-834A-B4AF-38C2864D6247}" type="presOf" srcId="{301653FA-2D96-4A45-A669-2762118DC37A}" destId="{0FFAE917-685D-2243-B8F7-80BE46DA1AF2}" srcOrd="0" destOrd="0" presId="urn:microsoft.com/office/officeart/2009/3/layout/StepUpProcess"/>
    <dgm:cxn modelId="{4B468BFA-78F3-9041-B347-91C609E32BD6}" type="presOf" srcId="{67C09C0C-974F-4371-9172-D4C106550C8D}" destId="{B6633EDF-4906-8041-A7FD-D94F7FECA7EA}" srcOrd="0" destOrd="2" presId="urn:microsoft.com/office/officeart/2009/3/layout/StepUpProcess"/>
    <dgm:cxn modelId="{02F99CFF-BBA2-1942-93B5-B99A205CAB7E}" type="presOf" srcId="{394F6B05-10E0-4662-91A4-FB7E46DCC10A}" destId="{47A77209-59E4-2C4C-B199-2E7B217D6DE7}" srcOrd="0" destOrd="0" presId="urn:microsoft.com/office/officeart/2009/3/layout/StepUpProcess"/>
    <dgm:cxn modelId="{0D603769-19F9-FD4B-BFF0-5A6D0F320278}" type="presParOf" srcId="{8D76713F-5A84-AC4F-BB7A-33C994EEC8A7}" destId="{764D859C-33B3-564F-B764-4BF322DABD0E}" srcOrd="0" destOrd="0" presId="urn:microsoft.com/office/officeart/2009/3/layout/StepUpProcess"/>
    <dgm:cxn modelId="{ECD57512-8053-4A46-BD52-004338A7247D}" type="presParOf" srcId="{764D859C-33B3-564F-B764-4BF322DABD0E}" destId="{291895D1-C795-9242-8097-D33B57D172A4}" srcOrd="0" destOrd="0" presId="urn:microsoft.com/office/officeart/2009/3/layout/StepUpProcess"/>
    <dgm:cxn modelId="{76E9B128-8B96-0440-A084-73EDA18A69EF}" type="presParOf" srcId="{764D859C-33B3-564F-B764-4BF322DABD0E}" destId="{0FFAE917-685D-2243-B8F7-80BE46DA1AF2}" srcOrd="1" destOrd="0" presId="urn:microsoft.com/office/officeart/2009/3/layout/StepUpProcess"/>
    <dgm:cxn modelId="{E5333C3E-D03D-BF4E-8A3C-1DE4DEF35555}" type="presParOf" srcId="{764D859C-33B3-564F-B764-4BF322DABD0E}" destId="{3AD615CF-B32C-F94A-AA64-C30FC799C836}" srcOrd="2" destOrd="0" presId="urn:microsoft.com/office/officeart/2009/3/layout/StepUpProcess"/>
    <dgm:cxn modelId="{5E9D4FCD-336C-F74E-8FF4-EF95318897F6}" type="presParOf" srcId="{8D76713F-5A84-AC4F-BB7A-33C994EEC8A7}" destId="{9A7F3A1E-4CE5-6A4A-BA51-2044311013C9}" srcOrd="1" destOrd="0" presId="urn:microsoft.com/office/officeart/2009/3/layout/StepUpProcess"/>
    <dgm:cxn modelId="{ED832786-FEA5-5143-A3E5-5E5160B828E4}" type="presParOf" srcId="{9A7F3A1E-4CE5-6A4A-BA51-2044311013C9}" destId="{CFD0EC83-C175-EE44-A3B0-EACB19964B0A}" srcOrd="0" destOrd="0" presId="urn:microsoft.com/office/officeart/2009/3/layout/StepUpProcess"/>
    <dgm:cxn modelId="{862CF85C-6CBE-B94F-AD14-09F625DCD001}" type="presParOf" srcId="{8D76713F-5A84-AC4F-BB7A-33C994EEC8A7}" destId="{4565BA8E-F5C4-DF48-8269-B895DBCA376F}" srcOrd="2" destOrd="0" presId="urn:microsoft.com/office/officeart/2009/3/layout/StepUpProcess"/>
    <dgm:cxn modelId="{71BA4104-3ADD-A04B-B475-496CCCB04073}" type="presParOf" srcId="{4565BA8E-F5C4-DF48-8269-B895DBCA376F}" destId="{9DDB5419-5E80-284F-ABED-14BC9C6284BE}" srcOrd="0" destOrd="0" presId="urn:microsoft.com/office/officeart/2009/3/layout/StepUpProcess"/>
    <dgm:cxn modelId="{1B228DBA-34EB-8C4F-B37E-E1FD01FD4538}" type="presParOf" srcId="{4565BA8E-F5C4-DF48-8269-B895DBCA376F}" destId="{B6633EDF-4906-8041-A7FD-D94F7FECA7EA}" srcOrd="1" destOrd="0" presId="urn:microsoft.com/office/officeart/2009/3/layout/StepUpProcess"/>
    <dgm:cxn modelId="{1255A746-0D72-9745-A540-F7C236DAB0C8}" type="presParOf" srcId="{4565BA8E-F5C4-DF48-8269-B895DBCA376F}" destId="{9E0D8BB9-4264-A24A-B7AD-33B3F75286FF}" srcOrd="2" destOrd="0" presId="urn:microsoft.com/office/officeart/2009/3/layout/StepUpProcess"/>
    <dgm:cxn modelId="{808EB3F9-4BD0-8244-AA4A-C2685F96B8A1}" type="presParOf" srcId="{8D76713F-5A84-AC4F-BB7A-33C994EEC8A7}" destId="{546614C7-CE18-9141-9485-CF1362734B48}" srcOrd="3" destOrd="0" presId="urn:microsoft.com/office/officeart/2009/3/layout/StepUpProcess"/>
    <dgm:cxn modelId="{9EA24828-52DB-844C-BD10-812BABCA5E83}" type="presParOf" srcId="{546614C7-CE18-9141-9485-CF1362734B48}" destId="{A32B7A39-D656-6D4F-A0F3-035B46894732}" srcOrd="0" destOrd="0" presId="urn:microsoft.com/office/officeart/2009/3/layout/StepUpProcess"/>
    <dgm:cxn modelId="{B29E6B6B-2B93-614D-8196-E2A41E4CD250}" type="presParOf" srcId="{8D76713F-5A84-AC4F-BB7A-33C994EEC8A7}" destId="{423A6748-DDB1-554A-B8B9-325305EB1CD9}" srcOrd="4" destOrd="0" presId="urn:microsoft.com/office/officeart/2009/3/layout/StepUpProcess"/>
    <dgm:cxn modelId="{CFA6A7E8-CC98-F845-A787-837F08D42E0D}" type="presParOf" srcId="{423A6748-DDB1-554A-B8B9-325305EB1CD9}" destId="{D803FD5F-25E8-7741-985E-10E371E07C9C}" srcOrd="0" destOrd="0" presId="urn:microsoft.com/office/officeart/2009/3/layout/StepUpProcess"/>
    <dgm:cxn modelId="{D58F9A44-A067-FC4D-A4F5-994B48233934}" type="presParOf" srcId="{423A6748-DDB1-554A-B8B9-325305EB1CD9}" destId="{47A77209-59E4-2C4C-B199-2E7B217D6DE7}"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85B625-5973-45D2-89F2-489E0A527D46}">
      <dsp:nvSpPr>
        <dsp:cNvPr id="0" name=""/>
        <dsp:cNvSpPr/>
      </dsp:nvSpPr>
      <dsp:spPr>
        <a:xfrm>
          <a:off x="2644" y="373437"/>
          <a:ext cx="2569466" cy="3547884"/>
        </a:xfrm>
        <a:prstGeom prst="rect">
          <a:avLst/>
        </a:prstGeom>
        <a:solidFill>
          <a:srgbClr val="02A64C"/>
        </a:solidFill>
        <a:ln w="12700" cap="flat" cmpd="sng" algn="ctr">
          <a:noFill/>
          <a:prstDash val="solid"/>
          <a:miter lim="800000"/>
        </a:ln>
        <a:effectLst>
          <a:softEdge rad="0"/>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274320" rIns="91440" bIns="91440" numCol="1" spcCol="1270" anchor="ctr" anchorCtr="0">
          <a:noAutofit/>
        </a:bodyPr>
        <a:lstStyle/>
        <a:p>
          <a:pPr marL="0" lvl="0" indent="0" algn="ctr" defTabSz="933450">
            <a:lnSpc>
              <a:spcPct val="90000"/>
            </a:lnSpc>
            <a:spcBef>
              <a:spcPct val="0"/>
            </a:spcBef>
            <a:spcAft>
              <a:spcPct val="35000"/>
            </a:spcAft>
            <a:buNone/>
          </a:pPr>
          <a:r>
            <a:rPr lang="en-US" sz="2100" kern="1200" dirty="0"/>
            <a:t>A mix of nearby destinations</a:t>
          </a:r>
        </a:p>
      </dsp:txBody>
      <dsp:txXfrm>
        <a:off x="2644" y="1792591"/>
        <a:ext cx="2569466" cy="1419153"/>
      </dsp:txXfrm>
    </dsp:sp>
    <dsp:sp modelId="{F1506AC8-3623-47B3-A6F0-9DA9FDE43B65}">
      <dsp:nvSpPr>
        <dsp:cNvPr id="0" name=""/>
        <dsp:cNvSpPr/>
      </dsp:nvSpPr>
      <dsp:spPr>
        <a:xfrm>
          <a:off x="372978" y="0"/>
          <a:ext cx="1828799" cy="1828799"/>
        </a:xfrm>
        <a:prstGeom prst="ellipse">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254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 modelId="{83583F2C-DB3E-4B97-9C69-B3A4DF690E78}">
      <dsp:nvSpPr>
        <dsp:cNvPr id="0" name=""/>
        <dsp:cNvSpPr/>
      </dsp:nvSpPr>
      <dsp:spPr>
        <a:xfrm>
          <a:off x="2649207" y="373437"/>
          <a:ext cx="2569852" cy="3547884"/>
        </a:xfrm>
        <a:prstGeom prst="rect">
          <a:avLst/>
        </a:prstGeom>
        <a:solidFill>
          <a:srgbClr val="02A64C"/>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274320" rIns="149352" bIns="91440" numCol="1" spcCol="1270" anchor="ctr" anchorCtr="0">
          <a:noAutofit/>
        </a:bodyPr>
        <a:lstStyle/>
        <a:p>
          <a:pPr marL="0" lvl="0" indent="0" algn="ctr" defTabSz="933450">
            <a:lnSpc>
              <a:spcPct val="90000"/>
            </a:lnSpc>
            <a:spcBef>
              <a:spcPct val="0"/>
            </a:spcBef>
            <a:spcAft>
              <a:spcPct val="35000"/>
            </a:spcAft>
            <a:buNone/>
          </a:pPr>
          <a:r>
            <a:rPr lang="en-US" sz="2100" kern="1200" dirty="0"/>
            <a:t>Quality networks for walking, biking, and transit</a:t>
          </a:r>
        </a:p>
      </dsp:txBody>
      <dsp:txXfrm>
        <a:off x="2649207" y="1792591"/>
        <a:ext cx="2569852" cy="1419153"/>
      </dsp:txXfrm>
    </dsp:sp>
    <dsp:sp modelId="{0C5A94A4-9396-4532-98F9-E76C0634F495}">
      <dsp:nvSpPr>
        <dsp:cNvPr id="0" name=""/>
        <dsp:cNvSpPr/>
      </dsp:nvSpPr>
      <dsp:spPr>
        <a:xfrm>
          <a:off x="3019733" y="0"/>
          <a:ext cx="1828799" cy="1828799"/>
        </a:xfrm>
        <a:prstGeom prst="ellipse">
          <a:avLst/>
        </a:prstGeom>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w="254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 modelId="{24ED1B32-4A81-4E07-BE9C-1ED93F9DEC39}">
      <dsp:nvSpPr>
        <dsp:cNvPr id="0" name=""/>
        <dsp:cNvSpPr/>
      </dsp:nvSpPr>
      <dsp:spPr>
        <a:xfrm>
          <a:off x="5296155" y="373437"/>
          <a:ext cx="2569852" cy="3547884"/>
        </a:xfrm>
        <a:prstGeom prst="rect">
          <a:avLst/>
        </a:prstGeom>
        <a:solidFill>
          <a:srgbClr val="02A64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274320" rIns="149352" bIns="91440" numCol="1" spcCol="1270" anchor="ctr" anchorCtr="0">
          <a:noAutofit/>
        </a:bodyPr>
        <a:lstStyle/>
        <a:p>
          <a:pPr marL="0" lvl="0" indent="0" algn="ctr" defTabSz="933450">
            <a:lnSpc>
              <a:spcPct val="90000"/>
            </a:lnSpc>
            <a:spcBef>
              <a:spcPct val="0"/>
            </a:spcBef>
            <a:spcAft>
              <a:spcPct val="35000"/>
            </a:spcAft>
            <a:buNone/>
          </a:pPr>
          <a:r>
            <a:rPr lang="en-US" sz="2100" kern="1200" dirty="0"/>
            <a:t>Accessible and safe for all ages, incomes, and abilities</a:t>
          </a:r>
        </a:p>
      </dsp:txBody>
      <dsp:txXfrm>
        <a:off x="5296155" y="1792591"/>
        <a:ext cx="2569852" cy="1419153"/>
      </dsp:txXfrm>
    </dsp:sp>
    <dsp:sp modelId="{7BAEBFA6-C8D6-4278-BC02-91E1D52B1540}">
      <dsp:nvSpPr>
        <dsp:cNvPr id="0" name=""/>
        <dsp:cNvSpPr/>
      </dsp:nvSpPr>
      <dsp:spPr>
        <a:xfrm>
          <a:off x="5666681" y="0"/>
          <a:ext cx="1828799" cy="1828799"/>
        </a:xfrm>
        <a:prstGeom prst="ellipse">
          <a:avLst/>
        </a:prstGeom>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254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 modelId="{849515AF-3C81-4AA1-8B07-80AFDB542EEB}">
      <dsp:nvSpPr>
        <dsp:cNvPr id="0" name=""/>
        <dsp:cNvSpPr/>
      </dsp:nvSpPr>
      <dsp:spPr>
        <a:xfrm>
          <a:off x="7943103" y="373437"/>
          <a:ext cx="2569852" cy="3547884"/>
        </a:xfrm>
        <a:prstGeom prst="rect">
          <a:avLst/>
        </a:prstGeom>
        <a:solidFill>
          <a:srgbClr val="02A64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274320" rIns="149352" bIns="91440" numCol="1" spcCol="1270" anchor="ctr" anchorCtr="0">
          <a:noAutofit/>
        </a:bodyPr>
        <a:lstStyle/>
        <a:p>
          <a:pPr marL="0" lvl="0" indent="0" algn="ctr" defTabSz="933450">
            <a:lnSpc>
              <a:spcPct val="90000"/>
            </a:lnSpc>
            <a:spcBef>
              <a:spcPct val="0"/>
            </a:spcBef>
            <a:spcAft>
              <a:spcPct val="35000"/>
            </a:spcAft>
            <a:buNone/>
          </a:pPr>
          <a:r>
            <a:rPr lang="en-US" sz="2100" kern="1200"/>
            <a:t>Functional and inviting design</a:t>
          </a:r>
        </a:p>
      </dsp:txBody>
      <dsp:txXfrm>
        <a:off x="7943103" y="1792591"/>
        <a:ext cx="2569852" cy="1419153"/>
      </dsp:txXfrm>
    </dsp:sp>
    <dsp:sp modelId="{C9E460FF-8F41-44B0-8869-67E621E0A1AD}">
      <dsp:nvSpPr>
        <dsp:cNvPr id="0" name=""/>
        <dsp:cNvSpPr/>
      </dsp:nvSpPr>
      <dsp:spPr>
        <a:xfrm>
          <a:off x="8313629" y="0"/>
          <a:ext cx="1828799" cy="1828799"/>
        </a:xfrm>
        <a:prstGeom prst="ellipse">
          <a:avLst/>
        </a:prstGeom>
        <a:blipFill>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w="254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 modelId="{21F49E73-C66F-4E1E-8D15-8C22E6D77D97}">
      <dsp:nvSpPr>
        <dsp:cNvPr id="0" name=""/>
        <dsp:cNvSpPr/>
      </dsp:nvSpPr>
      <dsp:spPr>
        <a:xfrm flipV="1">
          <a:off x="420623" y="3446736"/>
          <a:ext cx="9674352" cy="51456"/>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85B625-5973-45D2-89F2-489E0A527D46}">
      <dsp:nvSpPr>
        <dsp:cNvPr id="0" name=""/>
        <dsp:cNvSpPr/>
      </dsp:nvSpPr>
      <dsp:spPr>
        <a:xfrm>
          <a:off x="2644" y="373437"/>
          <a:ext cx="2569466" cy="3547884"/>
        </a:xfrm>
        <a:prstGeom prst="rect">
          <a:avLst/>
        </a:prstGeom>
        <a:solidFill>
          <a:srgbClr val="02A64C"/>
        </a:solidFill>
        <a:ln w="12700" cap="flat" cmpd="sng" algn="ctr">
          <a:noFill/>
          <a:prstDash val="solid"/>
          <a:miter lim="800000"/>
        </a:ln>
        <a:effectLst>
          <a:softEdge rad="0"/>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274320" rIns="91440" bIns="91440" numCol="1" spcCol="1270" anchor="ctr" anchorCtr="0">
          <a:noAutofit/>
        </a:bodyPr>
        <a:lstStyle/>
        <a:p>
          <a:pPr marL="0" lvl="0" indent="0" algn="ctr" defTabSz="933450">
            <a:lnSpc>
              <a:spcPct val="90000"/>
            </a:lnSpc>
            <a:spcBef>
              <a:spcPct val="0"/>
            </a:spcBef>
            <a:spcAft>
              <a:spcPct val="35000"/>
            </a:spcAft>
            <a:buNone/>
          </a:pPr>
          <a:r>
            <a:rPr lang="en-US" sz="2100" kern="1200" dirty="0"/>
            <a:t>A mix of nearby destinations</a:t>
          </a:r>
        </a:p>
      </dsp:txBody>
      <dsp:txXfrm>
        <a:off x="2644" y="1792591"/>
        <a:ext cx="2569466" cy="1419153"/>
      </dsp:txXfrm>
    </dsp:sp>
    <dsp:sp modelId="{F1506AC8-3623-47B3-A6F0-9DA9FDE43B65}">
      <dsp:nvSpPr>
        <dsp:cNvPr id="0" name=""/>
        <dsp:cNvSpPr/>
      </dsp:nvSpPr>
      <dsp:spPr>
        <a:xfrm>
          <a:off x="372978" y="0"/>
          <a:ext cx="1828799" cy="1828799"/>
        </a:xfrm>
        <a:prstGeom prst="ellipse">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254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 modelId="{83583F2C-DB3E-4B97-9C69-B3A4DF690E78}">
      <dsp:nvSpPr>
        <dsp:cNvPr id="0" name=""/>
        <dsp:cNvSpPr/>
      </dsp:nvSpPr>
      <dsp:spPr>
        <a:xfrm>
          <a:off x="2649207" y="373437"/>
          <a:ext cx="2569852" cy="3547884"/>
        </a:xfrm>
        <a:prstGeom prst="rect">
          <a:avLst/>
        </a:prstGeom>
        <a:solidFill>
          <a:srgbClr val="02A64C"/>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274320" rIns="149352" bIns="91440" numCol="1" spcCol="1270" anchor="ctr" anchorCtr="0">
          <a:noAutofit/>
        </a:bodyPr>
        <a:lstStyle/>
        <a:p>
          <a:pPr marL="0" lvl="0" indent="0" algn="ctr" defTabSz="933450">
            <a:lnSpc>
              <a:spcPct val="90000"/>
            </a:lnSpc>
            <a:spcBef>
              <a:spcPct val="0"/>
            </a:spcBef>
            <a:spcAft>
              <a:spcPct val="35000"/>
            </a:spcAft>
            <a:buNone/>
          </a:pPr>
          <a:r>
            <a:rPr lang="en-US" sz="2100" kern="1200" dirty="0"/>
            <a:t>Quality networks for walking, biking, and transit</a:t>
          </a:r>
        </a:p>
      </dsp:txBody>
      <dsp:txXfrm>
        <a:off x="2649207" y="1792591"/>
        <a:ext cx="2569852" cy="1419153"/>
      </dsp:txXfrm>
    </dsp:sp>
    <dsp:sp modelId="{0C5A94A4-9396-4532-98F9-E76C0634F495}">
      <dsp:nvSpPr>
        <dsp:cNvPr id="0" name=""/>
        <dsp:cNvSpPr/>
      </dsp:nvSpPr>
      <dsp:spPr>
        <a:xfrm>
          <a:off x="3019733" y="0"/>
          <a:ext cx="1828799" cy="1828799"/>
        </a:xfrm>
        <a:prstGeom prst="ellipse">
          <a:avLst/>
        </a:prstGeom>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w="254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 modelId="{24ED1B32-4A81-4E07-BE9C-1ED93F9DEC39}">
      <dsp:nvSpPr>
        <dsp:cNvPr id="0" name=""/>
        <dsp:cNvSpPr/>
      </dsp:nvSpPr>
      <dsp:spPr>
        <a:xfrm>
          <a:off x="5296155" y="373437"/>
          <a:ext cx="2569852" cy="3547884"/>
        </a:xfrm>
        <a:prstGeom prst="rect">
          <a:avLst/>
        </a:prstGeom>
        <a:solidFill>
          <a:srgbClr val="02A64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274320" rIns="149352" bIns="91440" numCol="1" spcCol="1270" anchor="ctr" anchorCtr="0">
          <a:noAutofit/>
        </a:bodyPr>
        <a:lstStyle/>
        <a:p>
          <a:pPr marL="0" lvl="0" indent="0" algn="ctr" defTabSz="933450">
            <a:lnSpc>
              <a:spcPct val="90000"/>
            </a:lnSpc>
            <a:spcBef>
              <a:spcPct val="0"/>
            </a:spcBef>
            <a:spcAft>
              <a:spcPct val="35000"/>
            </a:spcAft>
            <a:buNone/>
          </a:pPr>
          <a:r>
            <a:rPr lang="en-US" sz="2100" kern="1200" dirty="0"/>
            <a:t>Accessible and safe for all ages, incomes, and abilities</a:t>
          </a:r>
        </a:p>
      </dsp:txBody>
      <dsp:txXfrm>
        <a:off x="5296155" y="1792591"/>
        <a:ext cx="2569852" cy="1419153"/>
      </dsp:txXfrm>
    </dsp:sp>
    <dsp:sp modelId="{7BAEBFA6-C8D6-4278-BC02-91E1D52B1540}">
      <dsp:nvSpPr>
        <dsp:cNvPr id="0" name=""/>
        <dsp:cNvSpPr/>
      </dsp:nvSpPr>
      <dsp:spPr>
        <a:xfrm>
          <a:off x="5666681" y="0"/>
          <a:ext cx="1828799" cy="1828799"/>
        </a:xfrm>
        <a:prstGeom prst="ellipse">
          <a:avLst/>
        </a:prstGeom>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254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 modelId="{849515AF-3C81-4AA1-8B07-80AFDB542EEB}">
      <dsp:nvSpPr>
        <dsp:cNvPr id="0" name=""/>
        <dsp:cNvSpPr/>
      </dsp:nvSpPr>
      <dsp:spPr>
        <a:xfrm>
          <a:off x="7943103" y="373437"/>
          <a:ext cx="2569852" cy="3547884"/>
        </a:xfrm>
        <a:prstGeom prst="rect">
          <a:avLst/>
        </a:prstGeom>
        <a:solidFill>
          <a:srgbClr val="02A64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274320" rIns="149352" bIns="91440" numCol="1" spcCol="1270" anchor="ctr" anchorCtr="0">
          <a:noAutofit/>
        </a:bodyPr>
        <a:lstStyle/>
        <a:p>
          <a:pPr marL="0" lvl="0" indent="0" algn="ctr" defTabSz="933450">
            <a:lnSpc>
              <a:spcPct val="90000"/>
            </a:lnSpc>
            <a:spcBef>
              <a:spcPct val="0"/>
            </a:spcBef>
            <a:spcAft>
              <a:spcPct val="35000"/>
            </a:spcAft>
            <a:buNone/>
          </a:pPr>
          <a:r>
            <a:rPr lang="en-US" sz="2100" kern="1200"/>
            <a:t>Functional and inviting design</a:t>
          </a:r>
        </a:p>
      </dsp:txBody>
      <dsp:txXfrm>
        <a:off x="7943103" y="1792591"/>
        <a:ext cx="2569852" cy="1419153"/>
      </dsp:txXfrm>
    </dsp:sp>
    <dsp:sp modelId="{C9E460FF-8F41-44B0-8869-67E621E0A1AD}">
      <dsp:nvSpPr>
        <dsp:cNvPr id="0" name=""/>
        <dsp:cNvSpPr/>
      </dsp:nvSpPr>
      <dsp:spPr>
        <a:xfrm>
          <a:off x="8313629" y="0"/>
          <a:ext cx="1828799" cy="1828799"/>
        </a:xfrm>
        <a:prstGeom prst="ellipse">
          <a:avLst/>
        </a:prstGeom>
        <a:blipFill>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w="254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 modelId="{21F49E73-C66F-4E1E-8D15-8C22E6D77D97}">
      <dsp:nvSpPr>
        <dsp:cNvPr id="0" name=""/>
        <dsp:cNvSpPr/>
      </dsp:nvSpPr>
      <dsp:spPr>
        <a:xfrm flipV="1">
          <a:off x="420623" y="3446736"/>
          <a:ext cx="9674352" cy="51456"/>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56B513-7780-4AD1-A37A-07FEC0169934}">
      <dsp:nvSpPr>
        <dsp:cNvPr id="0" name=""/>
        <dsp:cNvSpPr/>
      </dsp:nvSpPr>
      <dsp:spPr>
        <a:xfrm>
          <a:off x="0" y="1132738"/>
          <a:ext cx="2609949" cy="2237035"/>
        </a:xfrm>
        <a:prstGeom prst="rect">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dsp:spPr>
      <dsp:style>
        <a:lnRef idx="0">
          <a:scrgbClr r="0" g="0" b="0"/>
        </a:lnRef>
        <a:fillRef idx="1">
          <a:scrgbClr r="0" g="0" b="0"/>
        </a:fillRef>
        <a:effectRef idx="0">
          <a:scrgbClr r="0" g="0" b="0"/>
        </a:effectRef>
        <a:fontRef idx="minor"/>
      </dsp:style>
    </dsp:sp>
    <dsp:sp modelId="{9B422E8C-7301-41C6-A55A-E6312446EA0C}">
      <dsp:nvSpPr>
        <dsp:cNvPr id="0" name=""/>
        <dsp:cNvSpPr/>
      </dsp:nvSpPr>
      <dsp:spPr>
        <a:xfrm>
          <a:off x="3921" y="2820325"/>
          <a:ext cx="2609949" cy="536888"/>
        </a:xfrm>
        <a:prstGeom prst="rect">
          <a:avLst/>
        </a:prstGeom>
        <a:solidFill>
          <a:srgbClr val="BB4092">
            <a:alpha val="80000"/>
          </a:srgb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US" sz="2400" b="1" kern="1200" dirty="0"/>
            <a:t>Walkscore 5</a:t>
          </a:r>
        </a:p>
      </dsp:txBody>
      <dsp:txXfrm>
        <a:off x="3921" y="2820325"/>
        <a:ext cx="2609949" cy="536888"/>
      </dsp:txXfrm>
    </dsp:sp>
    <dsp:sp modelId="{496B9966-8228-4468-8729-DF8D822B5AA6}">
      <dsp:nvSpPr>
        <dsp:cNvPr id="0" name=""/>
        <dsp:cNvSpPr/>
      </dsp:nvSpPr>
      <dsp:spPr>
        <a:xfrm>
          <a:off x="2880077" y="1122895"/>
          <a:ext cx="2609949" cy="2237035"/>
        </a:xfrm>
        <a:prstGeom prst="rect">
          <a:avLst/>
        </a:prstGeom>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dsp:spPr>
      <dsp:style>
        <a:lnRef idx="0">
          <a:scrgbClr r="0" g="0" b="0"/>
        </a:lnRef>
        <a:fillRef idx="1">
          <a:scrgbClr r="0" g="0" b="0"/>
        </a:fillRef>
        <a:effectRef idx="0">
          <a:scrgbClr r="0" g="0" b="0"/>
        </a:effectRef>
        <a:fontRef idx="minor"/>
      </dsp:style>
    </dsp:sp>
    <dsp:sp modelId="{794AA0F1-1F3D-4A84-A6B4-EAAFC7D87158}">
      <dsp:nvSpPr>
        <dsp:cNvPr id="0" name=""/>
        <dsp:cNvSpPr/>
      </dsp:nvSpPr>
      <dsp:spPr>
        <a:xfrm>
          <a:off x="2880077" y="2820325"/>
          <a:ext cx="2609949" cy="536888"/>
        </a:xfrm>
        <a:prstGeom prst="rect">
          <a:avLst/>
        </a:prstGeom>
        <a:solidFill>
          <a:srgbClr val="BB4092">
            <a:alpha val="80000"/>
          </a:srgb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US" sz="2400" b="1" kern="1200" dirty="0"/>
            <a:t>Walkscore 45</a:t>
          </a:r>
        </a:p>
      </dsp:txBody>
      <dsp:txXfrm>
        <a:off x="2880077" y="2820325"/>
        <a:ext cx="2609949" cy="536888"/>
      </dsp:txXfrm>
    </dsp:sp>
    <dsp:sp modelId="{A0191E0F-8D7F-4A47-9238-043494ABA035}">
      <dsp:nvSpPr>
        <dsp:cNvPr id="0" name=""/>
        <dsp:cNvSpPr/>
      </dsp:nvSpPr>
      <dsp:spPr>
        <a:xfrm>
          <a:off x="5756234" y="1122895"/>
          <a:ext cx="2609949" cy="2237035"/>
        </a:xfrm>
        <a:prstGeom prst="rect">
          <a:avLst/>
        </a:prstGeom>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dsp:spPr>
      <dsp:style>
        <a:lnRef idx="0">
          <a:scrgbClr r="0" g="0" b="0"/>
        </a:lnRef>
        <a:fillRef idx="1">
          <a:scrgbClr r="0" g="0" b="0"/>
        </a:fillRef>
        <a:effectRef idx="0">
          <a:scrgbClr r="0" g="0" b="0"/>
        </a:effectRef>
        <a:fontRef idx="minor"/>
      </dsp:style>
    </dsp:sp>
    <dsp:sp modelId="{C504B556-8E61-412D-A8DE-822DF5EED5C1}">
      <dsp:nvSpPr>
        <dsp:cNvPr id="0" name=""/>
        <dsp:cNvSpPr/>
      </dsp:nvSpPr>
      <dsp:spPr>
        <a:xfrm>
          <a:off x="5756234" y="2820325"/>
          <a:ext cx="2609949" cy="536888"/>
        </a:xfrm>
        <a:prstGeom prst="rect">
          <a:avLst/>
        </a:prstGeom>
        <a:solidFill>
          <a:srgbClr val="BB4092">
            <a:alpha val="80000"/>
          </a:srgb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US" sz="2400" b="1" kern="1200" dirty="0"/>
            <a:t>Walkscore 72</a:t>
          </a:r>
        </a:p>
      </dsp:txBody>
      <dsp:txXfrm>
        <a:off x="5756234" y="2820325"/>
        <a:ext cx="2609949" cy="536888"/>
      </dsp:txXfrm>
    </dsp:sp>
    <dsp:sp modelId="{2FB78785-BCB5-42EB-8AEA-AFD7DADBFF14}">
      <dsp:nvSpPr>
        <dsp:cNvPr id="0" name=""/>
        <dsp:cNvSpPr/>
      </dsp:nvSpPr>
      <dsp:spPr>
        <a:xfrm>
          <a:off x="8632390" y="1122895"/>
          <a:ext cx="2609949" cy="2237035"/>
        </a:xfrm>
        <a:prstGeom prst="rect">
          <a:avLst/>
        </a:prstGeom>
        <a:blipFill>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dsp:spPr>
      <dsp:style>
        <a:lnRef idx="0">
          <a:scrgbClr r="0" g="0" b="0"/>
        </a:lnRef>
        <a:fillRef idx="1">
          <a:scrgbClr r="0" g="0" b="0"/>
        </a:fillRef>
        <a:effectRef idx="0">
          <a:scrgbClr r="0" g="0" b="0"/>
        </a:effectRef>
        <a:fontRef idx="minor"/>
      </dsp:style>
    </dsp:sp>
    <dsp:sp modelId="{8F8B8660-4599-41FB-B3CF-D8232AEA354C}">
      <dsp:nvSpPr>
        <dsp:cNvPr id="0" name=""/>
        <dsp:cNvSpPr/>
      </dsp:nvSpPr>
      <dsp:spPr>
        <a:xfrm>
          <a:off x="8632390" y="2820325"/>
          <a:ext cx="2609949" cy="536888"/>
        </a:xfrm>
        <a:prstGeom prst="rect">
          <a:avLst/>
        </a:prstGeom>
        <a:solidFill>
          <a:srgbClr val="BB4092">
            <a:alpha val="80000"/>
          </a:srgb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US" sz="2400" b="1" kern="1200" dirty="0"/>
            <a:t>Walkscore 92</a:t>
          </a:r>
        </a:p>
      </dsp:txBody>
      <dsp:txXfrm>
        <a:off x="8632390" y="2820325"/>
        <a:ext cx="2609949" cy="53688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56B513-7780-4AD1-A37A-07FEC0169934}">
      <dsp:nvSpPr>
        <dsp:cNvPr id="0" name=""/>
        <dsp:cNvSpPr/>
      </dsp:nvSpPr>
      <dsp:spPr>
        <a:xfrm>
          <a:off x="0" y="1132738"/>
          <a:ext cx="2609949" cy="2237035"/>
        </a:xfrm>
        <a:prstGeom prst="rect">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dsp:spPr>
      <dsp:style>
        <a:lnRef idx="0">
          <a:scrgbClr r="0" g="0" b="0"/>
        </a:lnRef>
        <a:fillRef idx="1">
          <a:scrgbClr r="0" g="0" b="0"/>
        </a:fillRef>
        <a:effectRef idx="0">
          <a:scrgbClr r="0" g="0" b="0"/>
        </a:effectRef>
        <a:fontRef idx="minor"/>
      </dsp:style>
    </dsp:sp>
    <dsp:sp modelId="{9B422E8C-7301-41C6-A55A-E6312446EA0C}">
      <dsp:nvSpPr>
        <dsp:cNvPr id="0" name=""/>
        <dsp:cNvSpPr/>
      </dsp:nvSpPr>
      <dsp:spPr>
        <a:xfrm>
          <a:off x="3921" y="2820325"/>
          <a:ext cx="2609949" cy="536888"/>
        </a:xfrm>
        <a:prstGeom prst="rect">
          <a:avLst/>
        </a:prstGeom>
        <a:solidFill>
          <a:srgbClr val="BB4092">
            <a:alpha val="80000"/>
          </a:srgb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US" sz="2400" b="1" kern="1200" dirty="0"/>
            <a:t>Walkscore 5</a:t>
          </a:r>
        </a:p>
      </dsp:txBody>
      <dsp:txXfrm>
        <a:off x="3921" y="2820325"/>
        <a:ext cx="2609949" cy="536888"/>
      </dsp:txXfrm>
    </dsp:sp>
    <dsp:sp modelId="{496B9966-8228-4468-8729-DF8D822B5AA6}">
      <dsp:nvSpPr>
        <dsp:cNvPr id="0" name=""/>
        <dsp:cNvSpPr/>
      </dsp:nvSpPr>
      <dsp:spPr>
        <a:xfrm>
          <a:off x="2880077" y="1122895"/>
          <a:ext cx="2609949" cy="2237035"/>
        </a:xfrm>
        <a:prstGeom prst="rect">
          <a:avLst/>
        </a:prstGeom>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dsp:spPr>
      <dsp:style>
        <a:lnRef idx="0">
          <a:scrgbClr r="0" g="0" b="0"/>
        </a:lnRef>
        <a:fillRef idx="1">
          <a:scrgbClr r="0" g="0" b="0"/>
        </a:fillRef>
        <a:effectRef idx="0">
          <a:scrgbClr r="0" g="0" b="0"/>
        </a:effectRef>
        <a:fontRef idx="minor"/>
      </dsp:style>
    </dsp:sp>
    <dsp:sp modelId="{794AA0F1-1F3D-4A84-A6B4-EAAFC7D87158}">
      <dsp:nvSpPr>
        <dsp:cNvPr id="0" name=""/>
        <dsp:cNvSpPr/>
      </dsp:nvSpPr>
      <dsp:spPr>
        <a:xfrm>
          <a:off x="2880077" y="2820325"/>
          <a:ext cx="2609949" cy="536888"/>
        </a:xfrm>
        <a:prstGeom prst="rect">
          <a:avLst/>
        </a:prstGeom>
        <a:solidFill>
          <a:srgbClr val="BB4092">
            <a:alpha val="80000"/>
          </a:srgb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US" sz="2400" b="1" kern="1200" dirty="0"/>
            <a:t>Walkscore 45</a:t>
          </a:r>
        </a:p>
      </dsp:txBody>
      <dsp:txXfrm>
        <a:off x="2880077" y="2820325"/>
        <a:ext cx="2609949" cy="536888"/>
      </dsp:txXfrm>
    </dsp:sp>
    <dsp:sp modelId="{A0191E0F-8D7F-4A47-9238-043494ABA035}">
      <dsp:nvSpPr>
        <dsp:cNvPr id="0" name=""/>
        <dsp:cNvSpPr/>
      </dsp:nvSpPr>
      <dsp:spPr>
        <a:xfrm>
          <a:off x="5756234" y="1122895"/>
          <a:ext cx="2609949" cy="2237035"/>
        </a:xfrm>
        <a:prstGeom prst="rect">
          <a:avLst/>
        </a:prstGeom>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dsp:spPr>
      <dsp:style>
        <a:lnRef idx="0">
          <a:scrgbClr r="0" g="0" b="0"/>
        </a:lnRef>
        <a:fillRef idx="1">
          <a:scrgbClr r="0" g="0" b="0"/>
        </a:fillRef>
        <a:effectRef idx="0">
          <a:scrgbClr r="0" g="0" b="0"/>
        </a:effectRef>
        <a:fontRef idx="minor"/>
      </dsp:style>
    </dsp:sp>
    <dsp:sp modelId="{C504B556-8E61-412D-A8DE-822DF5EED5C1}">
      <dsp:nvSpPr>
        <dsp:cNvPr id="0" name=""/>
        <dsp:cNvSpPr/>
      </dsp:nvSpPr>
      <dsp:spPr>
        <a:xfrm>
          <a:off x="5756234" y="2820325"/>
          <a:ext cx="2609949" cy="536888"/>
        </a:xfrm>
        <a:prstGeom prst="rect">
          <a:avLst/>
        </a:prstGeom>
        <a:solidFill>
          <a:srgbClr val="BB4092">
            <a:alpha val="80000"/>
          </a:srgb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US" sz="2400" b="1" kern="1200" dirty="0"/>
            <a:t>Walkscore 72</a:t>
          </a:r>
        </a:p>
      </dsp:txBody>
      <dsp:txXfrm>
        <a:off x="5756234" y="2820325"/>
        <a:ext cx="2609949" cy="536888"/>
      </dsp:txXfrm>
    </dsp:sp>
    <dsp:sp modelId="{2FB78785-BCB5-42EB-8AEA-AFD7DADBFF14}">
      <dsp:nvSpPr>
        <dsp:cNvPr id="0" name=""/>
        <dsp:cNvSpPr/>
      </dsp:nvSpPr>
      <dsp:spPr>
        <a:xfrm>
          <a:off x="8632390" y="1122895"/>
          <a:ext cx="2609949" cy="2237035"/>
        </a:xfrm>
        <a:prstGeom prst="rect">
          <a:avLst/>
        </a:prstGeom>
        <a:blipFill>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dsp:spPr>
      <dsp:style>
        <a:lnRef idx="0">
          <a:scrgbClr r="0" g="0" b="0"/>
        </a:lnRef>
        <a:fillRef idx="1">
          <a:scrgbClr r="0" g="0" b="0"/>
        </a:fillRef>
        <a:effectRef idx="0">
          <a:scrgbClr r="0" g="0" b="0"/>
        </a:effectRef>
        <a:fontRef idx="minor"/>
      </dsp:style>
    </dsp:sp>
    <dsp:sp modelId="{8F8B8660-4599-41FB-B3CF-D8232AEA354C}">
      <dsp:nvSpPr>
        <dsp:cNvPr id="0" name=""/>
        <dsp:cNvSpPr/>
      </dsp:nvSpPr>
      <dsp:spPr>
        <a:xfrm>
          <a:off x="8632390" y="2820325"/>
          <a:ext cx="2609949" cy="536888"/>
        </a:xfrm>
        <a:prstGeom prst="rect">
          <a:avLst/>
        </a:prstGeom>
        <a:solidFill>
          <a:srgbClr val="BB4092">
            <a:alpha val="80000"/>
          </a:srgb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US" sz="2400" b="1" kern="1200" dirty="0"/>
            <a:t>Walkscore 92</a:t>
          </a:r>
        </a:p>
      </dsp:txBody>
      <dsp:txXfrm>
        <a:off x="8632390" y="2820325"/>
        <a:ext cx="2609949" cy="53688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1895D1-C795-9242-8097-D33B57D172A4}">
      <dsp:nvSpPr>
        <dsp:cNvPr id="0" name=""/>
        <dsp:cNvSpPr/>
      </dsp:nvSpPr>
      <dsp:spPr>
        <a:xfrm rot="5400000">
          <a:off x="863223" y="1410613"/>
          <a:ext cx="1564969" cy="2604073"/>
        </a:xfrm>
        <a:prstGeom prst="corner">
          <a:avLst>
            <a:gd name="adj1" fmla="val 16120"/>
            <a:gd name="adj2" fmla="val 16110"/>
          </a:avLst>
        </a:prstGeom>
        <a:solidFill>
          <a:srgbClr val="7F2B63"/>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FAE917-685D-2243-B8F7-80BE46DA1AF2}">
      <dsp:nvSpPr>
        <dsp:cNvPr id="0" name=""/>
        <dsp:cNvSpPr/>
      </dsp:nvSpPr>
      <dsp:spPr>
        <a:xfrm>
          <a:off x="601990" y="2188670"/>
          <a:ext cx="2350972" cy="20607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i="0" kern="1200" dirty="0">
              <a:solidFill>
                <a:schemeClr val="bg1"/>
              </a:solidFill>
              <a:latin typeface="Arial" panose="020B0604020202020204" pitchFamily="34" charset="0"/>
              <a:cs typeface="Arial" panose="020B0604020202020204" pitchFamily="34" charset="0"/>
            </a:rPr>
            <a:t>Easy</a:t>
          </a:r>
        </a:p>
        <a:p>
          <a:pPr marL="171450" lvl="1" indent="-171450" algn="l" defTabSz="755650">
            <a:lnSpc>
              <a:spcPct val="90000"/>
            </a:lnSpc>
            <a:spcBef>
              <a:spcPct val="0"/>
            </a:spcBef>
            <a:spcAft>
              <a:spcPct val="15000"/>
            </a:spcAft>
            <a:buChar char="•"/>
          </a:pPr>
          <a:r>
            <a:rPr lang="en-US" sz="1700" kern="1200" dirty="0">
              <a:solidFill>
                <a:schemeClr val="bg1"/>
              </a:solidFill>
            </a:rPr>
            <a:t>Walking audits</a:t>
          </a:r>
        </a:p>
        <a:p>
          <a:pPr marL="171450" lvl="1" indent="-171450" algn="l" defTabSz="755650">
            <a:lnSpc>
              <a:spcPct val="90000"/>
            </a:lnSpc>
            <a:spcBef>
              <a:spcPct val="0"/>
            </a:spcBef>
            <a:spcAft>
              <a:spcPct val="15000"/>
            </a:spcAft>
            <a:buChar char="•"/>
          </a:pPr>
          <a:r>
            <a:rPr lang="en-US" sz="1700" kern="1200" dirty="0">
              <a:solidFill>
                <a:schemeClr val="bg1"/>
              </a:solidFill>
            </a:rPr>
            <a:t>Empower community residents</a:t>
          </a:r>
        </a:p>
      </dsp:txBody>
      <dsp:txXfrm>
        <a:off x="601990" y="2188670"/>
        <a:ext cx="2350972" cy="2060765"/>
      </dsp:txXfrm>
    </dsp:sp>
    <dsp:sp modelId="{3AD615CF-B32C-F94A-AA64-C30FC799C836}">
      <dsp:nvSpPr>
        <dsp:cNvPr id="0" name=""/>
        <dsp:cNvSpPr/>
      </dsp:nvSpPr>
      <dsp:spPr>
        <a:xfrm>
          <a:off x="2539256" y="966801"/>
          <a:ext cx="947774" cy="947774"/>
        </a:xfrm>
        <a:prstGeom prst="triangle">
          <a:avLst>
            <a:gd name="adj" fmla="val 100000"/>
          </a:avLst>
        </a:prstGeom>
        <a:solidFill>
          <a:schemeClr val="bg1">
            <a:alpha val="13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DDB5419-5E80-284F-ABED-14BC9C6284BE}">
      <dsp:nvSpPr>
        <dsp:cNvPr id="0" name=""/>
        <dsp:cNvSpPr/>
      </dsp:nvSpPr>
      <dsp:spPr>
        <a:xfrm rot="5400000">
          <a:off x="3993370" y="446340"/>
          <a:ext cx="1564969" cy="2604073"/>
        </a:xfrm>
        <a:prstGeom prst="corner">
          <a:avLst>
            <a:gd name="adj1" fmla="val 16120"/>
            <a:gd name="adj2" fmla="val 16110"/>
          </a:avLst>
        </a:prstGeom>
        <a:solidFill>
          <a:srgbClr val="7F2B63"/>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633EDF-4906-8041-A7FD-D94F7FECA7EA}">
      <dsp:nvSpPr>
        <dsp:cNvPr id="0" name=""/>
        <dsp:cNvSpPr/>
      </dsp:nvSpPr>
      <dsp:spPr>
        <a:xfrm>
          <a:off x="3732138" y="1224397"/>
          <a:ext cx="2350972" cy="20607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i="0" kern="1200" dirty="0">
              <a:solidFill>
                <a:schemeClr val="bg1"/>
              </a:solidFill>
              <a:latin typeface="Arial" panose="020B0604020202020204" pitchFamily="34" charset="0"/>
              <a:cs typeface="Arial" panose="020B0604020202020204" pitchFamily="34" charset="0"/>
            </a:rPr>
            <a:t>Next steps</a:t>
          </a:r>
        </a:p>
        <a:p>
          <a:pPr marL="171450" lvl="1" indent="-171450" algn="l" defTabSz="755650">
            <a:lnSpc>
              <a:spcPct val="90000"/>
            </a:lnSpc>
            <a:spcBef>
              <a:spcPct val="0"/>
            </a:spcBef>
            <a:spcAft>
              <a:spcPct val="15000"/>
            </a:spcAft>
            <a:buChar char="•"/>
          </a:pPr>
          <a:r>
            <a:rPr lang="en-US" sz="1700" kern="1200">
              <a:solidFill>
                <a:schemeClr val="bg1"/>
              </a:solidFill>
            </a:rPr>
            <a:t>Traffic calming measures</a:t>
          </a:r>
        </a:p>
        <a:p>
          <a:pPr marL="171450" lvl="1" indent="-171450" algn="l" defTabSz="755650">
            <a:lnSpc>
              <a:spcPct val="90000"/>
            </a:lnSpc>
            <a:spcBef>
              <a:spcPct val="0"/>
            </a:spcBef>
            <a:spcAft>
              <a:spcPct val="15000"/>
            </a:spcAft>
            <a:buChar char="•"/>
          </a:pPr>
          <a:r>
            <a:rPr lang="en-US" sz="1700" kern="1200">
              <a:solidFill>
                <a:schemeClr val="bg1"/>
              </a:solidFill>
            </a:rPr>
            <a:t>Demonstration projects</a:t>
          </a:r>
        </a:p>
        <a:p>
          <a:pPr marL="171450" lvl="1" indent="-171450" algn="l" defTabSz="755650">
            <a:lnSpc>
              <a:spcPct val="90000"/>
            </a:lnSpc>
            <a:spcBef>
              <a:spcPct val="0"/>
            </a:spcBef>
            <a:spcAft>
              <a:spcPct val="15000"/>
            </a:spcAft>
            <a:buChar char="•"/>
          </a:pPr>
          <a:r>
            <a:rPr lang="en-US" sz="1700" kern="1200" dirty="0">
              <a:solidFill>
                <a:schemeClr val="bg1"/>
              </a:solidFill>
            </a:rPr>
            <a:t>Share findings</a:t>
          </a:r>
        </a:p>
      </dsp:txBody>
      <dsp:txXfrm>
        <a:off x="3732138" y="1224397"/>
        <a:ext cx="2350972" cy="2060765"/>
      </dsp:txXfrm>
    </dsp:sp>
    <dsp:sp modelId="{9E0D8BB9-4264-A24A-B7AD-33B3F75286FF}">
      <dsp:nvSpPr>
        <dsp:cNvPr id="0" name=""/>
        <dsp:cNvSpPr/>
      </dsp:nvSpPr>
      <dsp:spPr>
        <a:xfrm>
          <a:off x="5669403" y="2527"/>
          <a:ext cx="947774" cy="947774"/>
        </a:xfrm>
        <a:prstGeom prst="triangle">
          <a:avLst>
            <a:gd name="adj" fmla="val 100000"/>
          </a:avLst>
        </a:prstGeom>
        <a:solidFill>
          <a:schemeClr val="bg1">
            <a:alpha val="13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803FD5F-25E8-7741-985E-10E371E07C9C}">
      <dsp:nvSpPr>
        <dsp:cNvPr id="0" name=""/>
        <dsp:cNvSpPr/>
      </dsp:nvSpPr>
      <dsp:spPr>
        <a:xfrm rot="5400000">
          <a:off x="7123517" y="-517933"/>
          <a:ext cx="1564969" cy="2604073"/>
        </a:xfrm>
        <a:prstGeom prst="corner">
          <a:avLst>
            <a:gd name="adj1" fmla="val 16120"/>
            <a:gd name="adj2" fmla="val 16110"/>
          </a:avLst>
        </a:prstGeom>
        <a:solidFill>
          <a:srgbClr val="7F2B63"/>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A77209-59E4-2C4C-B199-2E7B217D6DE7}">
      <dsp:nvSpPr>
        <dsp:cNvPr id="0" name=""/>
        <dsp:cNvSpPr/>
      </dsp:nvSpPr>
      <dsp:spPr>
        <a:xfrm>
          <a:off x="6864107" y="260123"/>
          <a:ext cx="2667248" cy="20607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kern="1200" dirty="0">
              <a:solidFill>
                <a:schemeClr val="bg1"/>
              </a:solidFill>
            </a:rPr>
            <a:t>Transformative steps</a:t>
          </a:r>
        </a:p>
        <a:p>
          <a:pPr marL="171450" lvl="1" indent="-171450" algn="l" defTabSz="755650">
            <a:lnSpc>
              <a:spcPct val="90000"/>
            </a:lnSpc>
            <a:spcBef>
              <a:spcPct val="0"/>
            </a:spcBef>
            <a:spcAft>
              <a:spcPct val="15000"/>
            </a:spcAft>
            <a:buChar char="•"/>
          </a:pPr>
          <a:r>
            <a:rPr lang="en-US" sz="1700" kern="1200" dirty="0">
              <a:solidFill>
                <a:schemeClr val="bg1"/>
              </a:solidFill>
            </a:rPr>
            <a:t>Complete Streets policies</a:t>
          </a:r>
        </a:p>
        <a:p>
          <a:pPr marL="171450" lvl="1" indent="-171450" algn="l" defTabSz="755650">
            <a:lnSpc>
              <a:spcPct val="90000"/>
            </a:lnSpc>
            <a:spcBef>
              <a:spcPct val="0"/>
            </a:spcBef>
            <a:spcAft>
              <a:spcPct val="15000"/>
            </a:spcAft>
            <a:buChar char="•"/>
          </a:pPr>
          <a:r>
            <a:rPr lang="en-US" sz="1700" kern="1200">
              <a:solidFill>
                <a:schemeClr val="bg1"/>
              </a:solidFill>
            </a:rPr>
            <a:t>Improve infrastructure</a:t>
          </a:r>
        </a:p>
        <a:p>
          <a:pPr marL="171450" lvl="1" indent="-171450" algn="l" defTabSz="755650">
            <a:lnSpc>
              <a:spcPct val="90000"/>
            </a:lnSpc>
            <a:spcBef>
              <a:spcPct val="0"/>
            </a:spcBef>
            <a:spcAft>
              <a:spcPct val="15000"/>
            </a:spcAft>
            <a:buChar char="•"/>
          </a:pPr>
          <a:r>
            <a:rPr lang="en-US" sz="1700" kern="1200" dirty="0">
              <a:solidFill>
                <a:schemeClr val="bg1"/>
              </a:solidFill>
            </a:rPr>
            <a:t>Repurpose buildings</a:t>
          </a:r>
        </a:p>
        <a:p>
          <a:pPr marL="171450" lvl="1" indent="-171450" algn="l" defTabSz="755650">
            <a:lnSpc>
              <a:spcPct val="90000"/>
            </a:lnSpc>
            <a:spcBef>
              <a:spcPct val="0"/>
            </a:spcBef>
            <a:spcAft>
              <a:spcPct val="15000"/>
            </a:spcAft>
            <a:buChar char="•"/>
          </a:pPr>
          <a:r>
            <a:rPr lang="en-US" sz="1700" kern="1200" dirty="0">
              <a:solidFill>
                <a:schemeClr val="bg1"/>
              </a:solidFill>
            </a:rPr>
            <a:t>Zone for more housing options</a:t>
          </a:r>
        </a:p>
      </dsp:txBody>
      <dsp:txXfrm>
        <a:off x="6864107" y="260123"/>
        <a:ext cx="2667248" cy="2060765"/>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C53A2E-FBF3-674B-803F-0C1A0B157C47}" type="datetimeFigureOut">
              <a:rPr lang="en-US" smtClean="0"/>
              <a:t>1/24/2023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21C307-29EE-1544-8194-4E8BB7DABDFD}" type="slidenum">
              <a:rPr lang="en-US" smtClean="0"/>
              <a:t>‹#›</a:t>
            </a:fld>
            <a:endParaRPr lang="en-US"/>
          </a:p>
        </p:txBody>
      </p:sp>
    </p:spTree>
    <p:extLst>
      <p:ext uri="{BB962C8B-B14F-4D97-AF65-F5344CB8AC3E}">
        <p14:creationId xmlns:p14="http://schemas.microsoft.com/office/powerpoint/2010/main" val="3827940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nccor.org/wp-content/uploads/2022/05/Activity-Friendly-Places.pdf"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1" dirty="0"/>
              <a:t>Thanks for using our template PowerPoint presentation to talk about creating thriving, activity-friendly communities!</a:t>
            </a:r>
            <a:r>
              <a:rPr lang="en-US" sz="1200" b="0" dirty="0"/>
              <a:t> </a:t>
            </a:r>
          </a:p>
          <a:p>
            <a:pPr marL="0" indent="0">
              <a:buFont typeface="Arial" panose="020B0604020202020204" pitchFamily="34" charset="0"/>
              <a:buNone/>
            </a:pPr>
            <a:r>
              <a:rPr lang="en-US" sz="1200" b="0" dirty="0"/>
              <a:t>Before you use this as a base for your presentation, we wanted to offer some things to consider:</a:t>
            </a:r>
          </a:p>
          <a:p>
            <a:pPr marL="0" indent="0">
              <a:buFont typeface="Arial" panose="020B0604020202020204" pitchFamily="34" charset="0"/>
              <a:buNone/>
            </a:pP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Slides 1-5 provide background information on how to use this customizable template. The customizable PowerPoint template starts on </a:t>
            </a:r>
            <a:r>
              <a:rPr lang="en-US" sz="1200" dirty="0">
                <a:highlight>
                  <a:srgbClr val="FFFF00"/>
                </a:highlight>
              </a:rPr>
              <a:t>slide 6. </a:t>
            </a:r>
            <a:r>
              <a:rPr lang="en-US" dirty="0"/>
              <a:t>Remember to remove the instruction slides 1-5 after reading them.  Suggestion: Move them to the back of the presentation if you would like to save them for future reference.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br>
              <a:rPr lang="en-US" sz="1200" dirty="0"/>
            </a:b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Each community is unique, and this deck was built for you to pick and choose what benefits are of most value to your own community. Some content and discussion points in this slide deck may not be applicable to your community. For example, some communities may prioritize healthy environments and healthy people, whereas others want to prioritize healthy economies. Feel free to select which slides to incorporate into your presentation based on what your communities priorities and needs are.</a:t>
            </a:r>
            <a:br>
              <a:rPr lang="en-US" sz="1200" dirty="0"/>
            </a:br>
            <a:endParaRPr lang="en-US" sz="1200" dirty="0"/>
          </a:p>
          <a:p>
            <a:pPr marL="171450" indent="-171450">
              <a:buFont typeface="Arial" panose="020B0604020202020204" pitchFamily="34" charset="0"/>
              <a:buChar char="•"/>
            </a:pPr>
            <a:r>
              <a:rPr lang="en-US" sz="1200" dirty="0"/>
              <a:t>We provided discussion notes for each slide; however, you should feel empowered to add stories and discussion points that are relevant to your community.</a:t>
            </a:r>
            <a:br>
              <a:rPr lang="en-US" sz="1200" dirty="0"/>
            </a:br>
            <a:endParaRPr lang="en-US" sz="1200" dirty="0"/>
          </a:p>
          <a:p>
            <a:pPr marL="171450" indent="-171450">
              <a:buFont typeface="Arial" panose="020B0604020202020204" pitchFamily="34" charset="0"/>
              <a:buChar char="•"/>
            </a:pPr>
            <a:r>
              <a:rPr lang="en-US" sz="1200" dirty="0"/>
              <a:t>We have also provided example images that you can use, however, we encourage using actual photos from your community to make your presentation even more powerful. We have added a note on each slide that would be a great spot to use your own photo.</a:t>
            </a:r>
          </a:p>
          <a:p>
            <a:endParaRPr lang="en-US" dirty="0"/>
          </a:p>
          <a:p>
            <a:endParaRPr lang="en-US" dirty="0"/>
          </a:p>
        </p:txBody>
      </p:sp>
      <p:sp>
        <p:nvSpPr>
          <p:cNvPr id="4" name="Slide Number Placeholder 3"/>
          <p:cNvSpPr>
            <a:spLocks noGrp="1"/>
          </p:cNvSpPr>
          <p:nvPr>
            <p:ph type="sldNum" sz="quarter" idx="5"/>
          </p:nvPr>
        </p:nvSpPr>
        <p:spPr/>
        <p:txBody>
          <a:bodyPr/>
          <a:lstStyle/>
          <a:p>
            <a:fld id="{B921C307-29EE-1544-8194-4E8BB7DABDFD}" type="slidenum">
              <a:rPr lang="en-US" smtClean="0"/>
              <a:t>1</a:t>
            </a:fld>
            <a:endParaRPr lang="en-US"/>
          </a:p>
        </p:txBody>
      </p:sp>
    </p:spTree>
    <p:extLst>
      <p:ext uri="{BB962C8B-B14F-4D97-AF65-F5344CB8AC3E}">
        <p14:creationId xmlns:p14="http://schemas.microsoft.com/office/powerpoint/2010/main" val="20907329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four different elements that support an activity-friendly community:</a:t>
            </a:r>
          </a:p>
          <a:p>
            <a:pPr marL="171450" indent="-171450">
              <a:buFont typeface="Arial" panose="020B0604020202020204" pitchFamily="34" charset="0"/>
              <a:buChar char="•"/>
            </a:pPr>
            <a:r>
              <a:rPr lang="en-US" dirty="0"/>
              <a:t>A mix of nearby destinations</a:t>
            </a:r>
          </a:p>
          <a:p>
            <a:pPr marL="171450" indent="-171450">
              <a:buFont typeface="Arial" panose="020B0604020202020204" pitchFamily="34" charset="0"/>
              <a:buChar char="•"/>
            </a:pPr>
            <a:r>
              <a:rPr lang="en-US" dirty="0"/>
              <a:t>Quality networks for walking, biking, and transit</a:t>
            </a:r>
          </a:p>
          <a:p>
            <a:pPr marL="171450" indent="-171450">
              <a:buFont typeface="Arial" panose="020B0604020202020204" pitchFamily="34" charset="0"/>
              <a:buChar char="•"/>
            </a:pPr>
            <a:r>
              <a:rPr lang="en-US" dirty="0"/>
              <a:t>Accessibility and safety for all ages, incomes, and abilities</a:t>
            </a:r>
          </a:p>
          <a:p>
            <a:pPr marL="171450" indent="-171450">
              <a:buFont typeface="Arial" panose="020B0604020202020204" pitchFamily="34" charset="0"/>
              <a:buChar char="•"/>
            </a:pPr>
            <a:r>
              <a:rPr lang="en-US" dirty="0"/>
              <a:t>Functional </a:t>
            </a:r>
            <a:r>
              <a:rPr lang="en-US"/>
              <a:t>and inviting </a:t>
            </a:r>
            <a:r>
              <a:rPr lang="en-US" dirty="0"/>
              <a:t>settings that reward </a:t>
            </a:r>
            <a:r>
              <a:rPr lang="en-US"/>
              <a:t>active transportation</a:t>
            </a:r>
            <a:endParaRPr lang="en-US" dirty="0"/>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We’ll walk through each of these elements in more detail in the next few slides.</a:t>
            </a:r>
          </a:p>
          <a:p>
            <a:endParaRPr lang="en-US" dirty="0"/>
          </a:p>
        </p:txBody>
      </p:sp>
      <p:sp>
        <p:nvSpPr>
          <p:cNvPr id="4" name="Slide Number Placeholder 3"/>
          <p:cNvSpPr>
            <a:spLocks noGrp="1"/>
          </p:cNvSpPr>
          <p:nvPr>
            <p:ph type="sldNum" sz="quarter" idx="5"/>
          </p:nvPr>
        </p:nvSpPr>
        <p:spPr/>
        <p:txBody>
          <a:bodyPr/>
          <a:lstStyle/>
          <a:p>
            <a:fld id="{B921C307-29EE-1544-8194-4E8BB7DABDFD}" type="slidenum">
              <a:rPr lang="en-US" smtClean="0"/>
              <a:t>10</a:t>
            </a:fld>
            <a:endParaRPr lang="en-US"/>
          </a:p>
        </p:txBody>
      </p:sp>
    </p:spTree>
    <p:extLst>
      <p:ext uri="{BB962C8B-B14F-4D97-AF65-F5344CB8AC3E}">
        <p14:creationId xmlns:p14="http://schemas.microsoft.com/office/powerpoint/2010/main" val="2452686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Having a mix of nearby destinations is an important way to encourage people to walk, bike, and take transit – being physically active as part of their daily travel. This can include grocery stores, schools, worksites, libraries, parks, restaurants, cultural and natural landmarks, or healthcare facilities. It is best when these destinations are designed to be functional and attractive.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to presenter: this is a great spot to use your own photos!] </a:t>
            </a:r>
          </a:p>
          <a:p>
            <a:endParaRPr lang="en-US" dirty="0"/>
          </a:p>
        </p:txBody>
      </p:sp>
      <p:sp>
        <p:nvSpPr>
          <p:cNvPr id="4" name="Slide Number Placeholder 3"/>
          <p:cNvSpPr>
            <a:spLocks noGrp="1"/>
          </p:cNvSpPr>
          <p:nvPr>
            <p:ph type="sldNum" sz="quarter" idx="5"/>
          </p:nvPr>
        </p:nvSpPr>
        <p:spPr/>
        <p:txBody>
          <a:bodyPr/>
          <a:lstStyle/>
          <a:p>
            <a:fld id="{B921C307-29EE-1544-8194-4E8BB7DABDFD}" type="slidenum">
              <a:rPr lang="en-US" smtClean="0"/>
              <a:t>11</a:t>
            </a:fld>
            <a:endParaRPr lang="en-US"/>
          </a:p>
        </p:txBody>
      </p:sp>
    </p:spTree>
    <p:extLst>
      <p:ext uri="{BB962C8B-B14F-4D97-AF65-F5344CB8AC3E}">
        <p14:creationId xmlns:p14="http://schemas.microsoft.com/office/powerpoint/2010/main" val="37989849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get to those destinations, we need quality networks for walking, biking, and other transit (together, called </a:t>
            </a:r>
            <a:r>
              <a:rPr lang="en-US" i="1" dirty="0"/>
              <a:t>active transportation</a:t>
            </a:r>
            <a:r>
              <a:rPr lang="en-US" dirty="0"/>
              <a:t>). For example, street pattern design and connectivity (such as having shorter and better-connected blocks), pedestrian infrastructure, bicycle infrastructure, and/or public transit infrastructure and access will make active transportation more appealing and likely.</a:t>
            </a:r>
            <a:r>
              <a:rPr lang="en-US" b="1"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to presenter: this is a great spot to use your own photos!]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a:p>
            <a:endParaRPr lang="en-US" dirty="0"/>
          </a:p>
        </p:txBody>
      </p:sp>
      <p:sp>
        <p:nvSpPr>
          <p:cNvPr id="4" name="Slide Number Placeholder 3"/>
          <p:cNvSpPr>
            <a:spLocks noGrp="1"/>
          </p:cNvSpPr>
          <p:nvPr>
            <p:ph type="sldNum" sz="quarter" idx="5"/>
          </p:nvPr>
        </p:nvSpPr>
        <p:spPr/>
        <p:txBody>
          <a:bodyPr/>
          <a:lstStyle/>
          <a:p>
            <a:fld id="{B921C307-29EE-1544-8194-4E8BB7DABDFD}" type="slidenum">
              <a:rPr lang="en-US" smtClean="0"/>
              <a:t>12</a:t>
            </a:fld>
            <a:endParaRPr lang="en-US"/>
          </a:p>
        </p:txBody>
      </p:sp>
    </p:spTree>
    <p:extLst>
      <p:ext uri="{BB962C8B-B14F-4D97-AF65-F5344CB8AC3E}">
        <p14:creationId xmlns:p14="http://schemas.microsoft.com/office/powerpoint/2010/main" val="30397559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It’s important to think about all types of users when creating an activity-friendly community. Will wheelchair users be able to use the sidewalk if there’s no ramp? Are sidewalks wide enough for families to walk safely? Are there obstacles that would challenge older or visually impaired or blind pedestrians?</a:t>
            </a:r>
          </a:p>
          <a:p>
            <a:endParaRPr lang="en-US" dirty="0"/>
          </a:p>
          <a:p>
            <a:pPr>
              <a:defRPr/>
            </a:pPr>
            <a:r>
              <a:rPr lang="en-US" dirty="0"/>
              <a:t>Activity-friendly communities give people who cannot or choose not to drive more options for getting around independently. </a:t>
            </a: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to presenter: this is a great spot to use your own photos!] </a:t>
            </a:r>
          </a:p>
          <a:p>
            <a:endParaRPr lang="en-US" dirty="0"/>
          </a:p>
        </p:txBody>
      </p:sp>
      <p:sp>
        <p:nvSpPr>
          <p:cNvPr id="4" name="Slide Number Placeholder 3"/>
          <p:cNvSpPr>
            <a:spLocks noGrp="1"/>
          </p:cNvSpPr>
          <p:nvPr>
            <p:ph type="sldNum" sz="quarter" idx="5"/>
          </p:nvPr>
        </p:nvSpPr>
        <p:spPr/>
        <p:txBody>
          <a:bodyPr/>
          <a:lstStyle/>
          <a:p>
            <a:fld id="{B921C307-29EE-1544-8194-4E8BB7DABDFD}" type="slidenum">
              <a:rPr lang="en-US" smtClean="0"/>
              <a:t>13</a:t>
            </a:fld>
            <a:endParaRPr lang="en-US"/>
          </a:p>
        </p:txBody>
      </p:sp>
    </p:spTree>
    <p:extLst>
      <p:ext uri="{BB962C8B-B14F-4D97-AF65-F5344CB8AC3E}">
        <p14:creationId xmlns:p14="http://schemas.microsoft.com/office/powerpoint/2010/main" val="6182849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Lastly, functional and inviting designs encourage residents to choose active transportation by orienting building access near the sidewalk (rather than behind vehicle parking), and providing streets furnishings such as benches, street trees, landscaping, lighting, bicycle parking, public art, and other features..</a:t>
            </a:r>
            <a:r>
              <a:rPr lang="en-US" b="1"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a:defRPr/>
            </a:pPr>
            <a:r>
              <a:rPr lang="en-US" b="1" dirty="0"/>
              <a:t>[note to presenter: this is a great spot to use your own photos – you can point out the functional and inviting design features in the photo to illustrate this idea!] </a:t>
            </a:r>
            <a:endParaRPr lang="en-US" b="1" dirty="0">
              <a:cs typeface="Calibri"/>
            </a:endParaRPr>
          </a:p>
          <a:p>
            <a:endParaRPr lang="en-US" dirty="0"/>
          </a:p>
        </p:txBody>
      </p:sp>
      <p:sp>
        <p:nvSpPr>
          <p:cNvPr id="4" name="Slide Number Placeholder 3"/>
          <p:cNvSpPr>
            <a:spLocks noGrp="1"/>
          </p:cNvSpPr>
          <p:nvPr>
            <p:ph type="sldNum" sz="quarter" idx="5"/>
          </p:nvPr>
        </p:nvSpPr>
        <p:spPr/>
        <p:txBody>
          <a:bodyPr/>
          <a:lstStyle/>
          <a:p>
            <a:fld id="{B921C307-29EE-1544-8194-4E8BB7DABDFD}" type="slidenum">
              <a:rPr lang="en-US" smtClean="0"/>
              <a:t>14</a:t>
            </a:fld>
            <a:endParaRPr lang="en-US"/>
          </a:p>
        </p:txBody>
      </p:sp>
    </p:spTree>
    <p:extLst>
      <p:ext uri="{BB962C8B-B14F-4D97-AF65-F5344CB8AC3E}">
        <p14:creationId xmlns:p14="http://schemas.microsoft.com/office/powerpoint/2010/main" val="20791051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Segoe UI" panose="020B0502040204020203" pitchFamily="34" charset="0"/>
              </a:rPr>
              <a:t>Overall, when a community has these elements that makes active transportation safe, easy, and appealing, they are creating environments that will attract residents, including both younger and older people who will value safe access to everyday needs, and the quality of life that these settings support. This will also encourage the businesses that want to employ and to serve those residents to put down roots or to remain in a community. </a:t>
            </a:r>
            <a:endParaRPr lang="en-US" dirty="0"/>
          </a:p>
          <a:p>
            <a:endParaRPr lang="en-US" dirty="0"/>
          </a:p>
        </p:txBody>
      </p:sp>
      <p:sp>
        <p:nvSpPr>
          <p:cNvPr id="4" name="Slide Number Placeholder 3"/>
          <p:cNvSpPr>
            <a:spLocks noGrp="1"/>
          </p:cNvSpPr>
          <p:nvPr>
            <p:ph type="sldNum" sz="quarter" idx="5"/>
          </p:nvPr>
        </p:nvSpPr>
        <p:spPr/>
        <p:txBody>
          <a:bodyPr/>
          <a:lstStyle/>
          <a:p>
            <a:fld id="{B921C307-29EE-1544-8194-4E8BB7DABDFD}" type="slidenum">
              <a:rPr lang="en-US" smtClean="0"/>
              <a:t>15</a:t>
            </a:fld>
            <a:endParaRPr lang="en-US"/>
          </a:p>
        </p:txBody>
      </p:sp>
    </p:spTree>
    <p:extLst>
      <p:ext uri="{BB962C8B-B14F-4D97-AF65-F5344CB8AC3E}">
        <p14:creationId xmlns:p14="http://schemas.microsoft.com/office/powerpoint/2010/main" val="19325049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so many benefits to having an activity-friendly community, including environmental, economic, and health benefits. Again, this is sometimes referred to as the “triple bottom line,’ benefiting people, prosperity, and planet. This list of 10 indicators was identified by a national expert panel as representing some of the most important associated with designs that support active transportation. The following slides with outline more detailed information about the benefits.</a:t>
            </a:r>
          </a:p>
          <a:p>
            <a:endParaRPr lang="en-US" dirty="0"/>
          </a:p>
        </p:txBody>
      </p:sp>
      <p:sp>
        <p:nvSpPr>
          <p:cNvPr id="4" name="Slide Number Placeholder 3"/>
          <p:cNvSpPr>
            <a:spLocks noGrp="1"/>
          </p:cNvSpPr>
          <p:nvPr>
            <p:ph type="sldNum" sz="quarter" idx="5"/>
          </p:nvPr>
        </p:nvSpPr>
        <p:spPr/>
        <p:txBody>
          <a:bodyPr/>
          <a:lstStyle/>
          <a:p>
            <a:fld id="{B921C307-29EE-1544-8194-4E8BB7DABDFD}" type="slidenum">
              <a:rPr lang="en-US" smtClean="0"/>
              <a:t>16</a:t>
            </a:fld>
            <a:endParaRPr lang="en-US"/>
          </a:p>
        </p:txBody>
      </p:sp>
    </p:spTree>
    <p:extLst>
      <p:ext uri="{BB962C8B-B14F-4D97-AF65-F5344CB8AC3E}">
        <p14:creationId xmlns:p14="http://schemas.microsoft.com/office/powerpoint/2010/main" val="40366187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l">
              <a:buFont typeface="Arial" panose="020B0604020202020204" pitchFamily="34" charset="0"/>
              <a:buChar char="•"/>
            </a:pPr>
            <a:r>
              <a:rPr lang="en-US" sz="2400" b="0" i="0" dirty="0">
                <a:effectLst/>
                <a:cs typeface="Arial" panose="020B0604020202020204" pitchFamily="34" charset="0"/>
              </a:rPr>
              <a:t>Activity-friendly improvement projects can generate concerns about residential, commercial, or cultural displacement. </a:t>
            </a:r>
            <a:r>
              <a:rPr lang="en-US" sz="2400" dirty="0">
                <a:cs typeface="Arial" panose="020B0604020202020204" pitchFamily="34" charset="0"/>
              </a:rPr>
              <a:t>This may cause residents to feel unsure about supporting community improvements. </a:t>
            </a:r>
          </a:p>
          <a:p>
            <a:pPr marL="285750" indent="-285750" algn="l">
              <a:buFont typeface="Arial" panose="020B0604020202020204" pitchFamily="34" charset="0"/>
              <a:buChar char="•"/>
            </a:pPr>
            <a:r>
              <a:rPr lang="en-US" sz="2400" b="0" i="0" dirty="0">
                <a:effectLst/>
                <a:cs typeface="Arial" panose="020B0604020202020204" pitchFamily="34" charset="0"/>
              </a:rPr>
              <a:t>Recent studies show th</a:t>
            </a:r>
            <a:r>
              <a:rPr lang="en-US" sz="2400" dirty="0">
                <a:cs typeface="Arial" panose="020B0604020202020204" pitchFamily="34" charset="0"/>
              </a:rPr>
              <a:t>at despite concerns about increased costs of living, there is support for community design changes that promote physical activity.</a:t>
            </a:r>
          </a:p>
          <a:p>
            <a:pPr marL="742950" lvl="1" indent="-285750">
              <a:buFont typeface="Arial" panose="020B0604020202020204" pitchFamily="34" charset="0"/>
              <a:buChar char="•"/>
            </a:pPr>
            <a:r>
              <a:rPr lang="en-US" sz="2400" dirty="0">
                <a:solidFill>
                  <a:srgbClr val="242424"/>
                </a:solidFill>
                <a:effectLst/>
                <a:cs typeface="Arial" panose="020B0604020202020204" pitchFamily="34" charset="0"/>
              </a:rPr>
              <a:t>In a national survey, nearly 1 in 5 respondents expressed concerns that community design changes to promote physical activity might increase costs of living.</a:t>
            </a:r>
            <a:r>
              <a:rPr lang="en-US" sz="2400" baseline="30000" dirty="0">
                <a:solidFill>
                  <a:srgbClr val="242424"/>
                </a:solidFill>
                <a:effectLst/>
                <a:cs typeface="Arial" panose="020B0604020202020204" pitchFamily="34" charset="0"/>
              </a:rPr>
              <a:t>1</a:t>
            </a:r>
          </a:p>
          <a:p>
            <a:pPr marL="742950" lvl="1" indent="-285750">
              <a:buFont typeface="Arial" panose="020B0604020202020204" pitchFamily="34" charset="0"/>
              <a:buChar char="•"/>
            </a:pPr>
            <a:r>
              <a:rPr lang="en-US" sz="2400" dirty="0">
                <a:solidFill>
                  <a:srgbClr val="242424"/>
                </a:solidFill>
                <a:effectLst/>
                <a:cs typeface="Arial" panose="020B0604020202020204" pitchFamily="34" charset="0"/>
              </a:rPr>
              <a:t>However, </a:t>
            </a:r>
            <a:r>
              <a:rPr lang="en-US" sz="2400" baseline="0" dirty="0">
                <a:solidFill>
                  <a:srgbClr val="242424"/>
                </a:solidFill>
                <a:effectLst/>
                <a:cs typeface="Arial" panose="020B0604020202020204" pitchFamily="34" charset="0"/>
              </a:rPr>
              <a:t>over half of respondents supported activity-friendly community design changes even if they do increase costs.</a:t>
            </a:r>
            <a:r>
              <a:rPr lang="en-US" sz="2400" baseline="30000" dirty="0">
                <a:solidFill>
                  <a:srgbClr val="242424"/>
                </a:solidFill>
                <a:effectLst/>
                <a:cs typeface="Arial" panose="020B0604020202020204" pitchFamily="34" charset="0"/>
              </a:rPr>
              <a:t>1</a:t>
            </a:r>
          </a:p>
          <a:p>
            <a:pPr lvl="1">
              <a:defRPr/>
            </a:pPr>
            <a:endParaRPr lang="en-US" sz="2400" baseline="0" dirty="0">
              <a:solidFill>
                <a:srgbClr val="242424"/>
              </a:solidFill>
              <a:cs typeface="Calibri" panose="020F0502020204030204"/>
            </a:endParaRPr>
          </a:p>
          <a:p>
            <a:pPr marL="285750" indent="-285750">
              <a:buFont typeface="Arial" panose="020B0604020202020204" pitchFamily="34" charset="0"/>
              <a:buChar char="•"/>
              <a:defRPr/>
            </a:pPr>
            <a:r>
              <a:rPr lang="en-US" sz="2400" baseline="0" dirty="0"/>
              <a:t>Bringing equitable investments and opportunities to all types of communities is a priority. </a:t>
            </a:r>
            <a:r>
              <a:rPr lang="en-US" sz="2400" b="1" baseline="0" dirty="0"/>
              <a:t>We have to combine </a:t>
            </a:r>
            <a:r>
              <a:rPr lang="en-US" sz="2400" baseline="0" dirty="0"/>
              <a:t>bringing activity-friendly opportunities to mitigate adverse effects of displacement </a:t>
            </a:r>
            <a:r>
              <a:rPr lang="en-US" sz="2400" b="1" baseline="0" dirty="0"/>
              <a:t>with</a:t>
            </a:r>
            <a:r>
              <a:rPr lang="en-US" sz="2400" baseline="0" dirty="0"/>
              <a:t> a comprehensive approach to high quality, diverse, affordable housing, and supportive land use and zoning policy practices. Big takeaway is that community health improvements and life expectancy have </a:t>
            </a:r>
            <a:r>
              <a:rPr lang="en-US" sz="2400" b="1" baseline="0" dirty="0"/>
              <a:t>economic aspects</a:t>
            </a:r>
            <a:r>
              <a:rPr lang="en-US" sz="2400" baseline="0" dirty="0"/>
              <a:t>.</a:t>
            </a:r>
            <a:endParaRPr lang="en-US" sz="2400" baseline="0" dirty="0">
              <a:solidFill>
                <a:srgbClr val="242424"/>
              </a:solidFill>
              <a:cs typeface="Calibri"/>
            </a:endParaRPr>
          </a:p>
          <a:p>
            <a:pPr>
              <a:defRPr/>
            </a:pPr>
            <a:endParaRPr lang="en-US" u="sng"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dirty="0">
                <a:solidFill>
                  <a:schemeClr val="tx2"/>
                </a:solidFill>
              </a:rPr>
              <a:t>Chattanooga, TN success story:</a:t>
            </a:r>
          </a:p>
          <a:p>
            <a:pPr>
              <a:spcBef>
                <a:spcPts val="600"/>
              </a:spcBef>
              <a:spcAft>
                <a:spcPts val="0"/>
              </a:spcAft>
            </a:pPr>
            <a:r>
              <a:rPr lang="en-US" sz="1200" dirty="0"/>
              <a:t>Walnut St. Bridge was converted to pedestrian &amp; bicycle use only; a riverfront highway became a boulevard &amp; ped/bike promenade, linking destinations (aquarium, museum, waterfront amphitheater).</a:t>
            </a:r>
          </a:p>
          <a:p>
            <a:pPr>
              <a:spcBef>
                <a:spcPts val="600"/>
              </a:spcBef>
              <a:spcAft>
                <a:spcPts val="0"/>
              </a:spcAft>
            </a:pPr>
            <a:endParaRPr lang="en-US" sz="1200" dirty="0"/>
          </a:p>
          <a:p>
            <a:pPr>
              <a:spcBef>
                <a:spcPts val="600"/>
              </a:spcBef>
              <a:spcAft>
                <a:spcPts val="0"/>
              </a:spcAft>
            </a:pPr>
            <a:r>
              <a:rPr lang="en-US" sz="1200" u="sng" dirty="0">
                <a:solidFill>
                  <a:schemeClr val="tx2"/>
                </a:solidFill>
              </a:rPr>
              <a:t>Strategies</a:t>
            </a:r>
            <a:r>
              <a:rPr lang="en-US" sz="1200" dirty="0">
                <a:solidFill>
                  <a:schemeClr val="tx2"/>
                </a:solidFill>
              </a:rPr>
              <a:t>: </a:t>
            </a:r>
            <a:r>
              <a:rPr lang="en-US" sz="1200" dirty="0"/>
              <a:t>Comprehensive planning &amp; zoning; complete streets; transportation trail network; affordable housing (walkable to downtown); interactive public art (e.g. waterfall stairs); on-street bike facilities.</a:t>
            </a:r>
          </a:p>
          <a:p>
            <a:endParaRPr lang="en-US" dirty="0"/>
          </a:p>
        </p:txBody>
      </p:sp>
      <p:sp>
        <p:nvSpPr>
          <p:cNvPr id="4" name="Slide Number Placeholder 3"/>
          <p:cNvSpPr>
            <a:spLocks noGrp="1"/>
          </p:cNvSpPr>
          <p:nvPr>
            <p:ph type="sldNum" sz="quarter" idx="5"/>
          </p:nvPr>
        </p:nvSpPr>
        <p:spPr/>
        <p:txBody>
          <a:bodyPr/>
          <a:lstStyle/>
          <a:p>
            <a:fld id="{B921C307-29EE-1544-8194-4E8BB7DABDFD}" type="slidenum">
              <a:rPr lang="en-US" smtClean="0"/>
              <a:t>17</a:t>
            </a:fld>
            <a:endParaRPr lang="en-US"/>
          </a:p>
        </p:txBody>
      </p:sp>
    </p:spTree>
    <p:extLst>
      <p:ext uri="{BB962C8B-B14F-4D97-AF65-F5344CB8AC3E}">
        <p14:creationId xmlns:p14="http://schemas.microsoft.com/office/powerpoint/2010/main" val="34492489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Environmental benefits of activity-friendly communities include 1) greater walkability, which can lead to 2) fewer vehicle miles traveled (and </a:t>
            </a:r>
            <a:r>
              <a:rPr lang="en-US" dirty="0" err="1"/>
              <a:t>totentially</a:t>
            </a:r>
            <a:r>
              <a:rPr lang="en-US" dirty="0"/>
              <a:t> less traffic congestion), and 3) better air quality. We’ll walk through these three in more detail in the next few slides.</a:t>
            </a:r>
          </a:p>
          <a:p>
            <a:endParaRPr lang="en-US" dirty="0"/>
          </a:p>
          <a:p>
            <a:r>
              <a:rPr lang="en-US" b="1" dirty="0"/>
              <a:t>[note to presenter: feel free to select which benefits to present on that are most relevant to your community.]</a:t>
            </a:r>
          </a:p>
          <a:p>
            <a:endParaRPr lang="en-US" dirty="0"/>
          </a:p>
        </p:txBody>
      </p:sp>
      <p:sp>
        <p:nvSpPr>
          <p:cNvPr id="4" name="Slide Number Placeholder 3"/>
          <p:cNvSpPr>
            <a:spLocks noGrp="1"/>
          </p:cNvSpPr>
          <p:nvPr>
            <p:ph type="sldNum" sz="quarter" idx="5"/>
          </p:nvPr>
        </p:nvSpPr>
        <p:spPr/>
        <p:txBody>
          <a:bodyPr/>
          <a:lstStyle/>
          <a:p>
            <a:fld id="{B921C307-29EE-1544-8194-4E8BB7DABDFD}" type="slidenum">
              <a:rPr lang="en-US" smtClean="0"/>
              <a:t>18</a:t>
            </a:fld>
            <a:endParaRPr lang="en-US"/>
          </a:p>
        </p:txBody>
      </p:sp>
    </p:spTree>
    <p:extLst>
      <p:ext uri="{BB962C8B-B14F-4D97-AF65-F5344CB8AC3E}">
        <p14:creationId xmlns:p14="http://schemas.microsoft.com/office/powerpoint/2010/main" val="18182691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ＭＳ Ｐゴシック" pitchFamily="-123" charset="-128"/>
                <a:cs typeface="ＭＳ Ｐゴシック" pitchFamily="-123" charset="-128"/>
              </a:rPr>
              <a:t>One of the most immediate benefits of an activity-friendly community is greater walkability. When we say walkability, we also mean people can better move by rolling, biking, and using other forms of active transport.</a:t>
            </a:r>
          </a:p>
          <a:p>
            <a:endParaRPr lang="en-US" sz="1200" b="0" i="0" kern="1200" dirty="0">
              <a:solidFill>
                <a:schemeClr val="tx1"/>
              </a:solidFill>
              <a:effectLst/>
              <a:latin typeface="+mn-lt"/>
              <a:ea typeface="ＭＳ Ｐゴシック" pitchFamily="-123" charset="-128"/>
              <a:cs typeface="ＭＳ Ｐゴシック" pitchFamily="-123" charset="-128"/>
            </a:endParaRPr>
          </a:p>
          <a:p>
            <a:r>
              <a:rPr lang="en-US" sz="1200" b="0" i="0" kern="1200" dirty="0">
                <a:solidFill>
                  <a:schemeClr val="tx1"/>
                </a:solidFill>
                <a:effectLst/>
                <a:latin typeface="+mn-lt"/>
                <a:ea typeface="ＭＳ Ｐゴシック" pitchFamily="-123" charset="-128"/>
                <a:cs typeface="ＭＳ Ｐゴシック" pitchFamily="-123" charset="-128"/>
              </a:rPr>
              <a:t>One simple measure of walkability is a location’s (or area’s) </a:t>
            </a:r>
            <a:r>
              <a:rPr lang="en-US" sz="1200" b="0" i="0" kern="1200" dirty="0" err="1">
                <a:solidFill>
                  <a:schemeClr val="tx1"/>
                </a:solidFill>
                <a:effectLst/>
                <a:latin typeface="+mn-lt"/>
                <a:ea typeface="ＭＳ Ｐゴシック" pitchFamily="-123" charset="-128"/>
                <a:cs typeface="ＭＳ Ｐゴシック" pitchFamily="-123" charset="-128"/>
              </a:rPr>
              <a:t>walkscore</a:t>
            </a:r>
            <a:r>
              <a:rPr lang="en-US" sz="1200" b="0" i="0" kern="1200" dirty="0">
                <a:solidFill>
                  <a:schemeClr val="tx1"/>
                </a:solidFill>
                <a:effectLst/>
                <a:latin typeface="+mn-lt"/>
                <a:ea typeface="ＭＳ Ｐゴシック" pitchFamily="-123" charset="-128"/>
                <a:cs typeface="ＭＳ Ｐゴシック" pitchFamily="-123" charset="-128"/>
              </a:rPr>
              <a:t>, which reflects the variety of destinations within walking distance. The more different destinations nearby, the higher a location’s </a:t>
            </a:r>
            <a:r>
              <a:rPr lang="en-US" sz="1200" b="0" i="0" kern="1200" dirty="0" err="1">
                <a:solidFill>
                  <a:schemeClr val="tx1"/>
                </a:solidFill>
                <a:effectLst/>
                <a:latin typeface="+mn-lt"/>
                <a:ea typeface="ＭＳ Ｐゴシック" pitchFamily="-123" charset="-128"/>
                <a:cs typeface="ＭＳ Ｐゴシック" pitchFamily="-123" charset="-128"/>
              </a:rPr>
              <a:t>walkscore</a:t>
            </a:r>
            <a:r>
              <a:rPr lang="en-US" sz="1200" b="0" i="0" kern="1200" dirty="0">
                <a:solidFill>
                  <a:schemeClr val="tx1"/>
                </a:solidFill>
                <a:effectLst/>
                <a:latin typeface="+mn-lt"/>
                <a:ea typeface="ＭＳ Ｐゴシック" pitchFamily="-123" charset="-128"/>
                <a:cs typeface="ＭＳ Ｐゴシック" pitchFamily="-123" charset="-128"/>
              </a:rPr>
              <a:t>. Check it out at </a:t>
            </a:r>
            <a:r>
              <a:rPr lang="en-US" sz="1200" b="0" i="0" kern="1200" dirty="0" err="1">
                <a:solidFill>
                  <a:schemeClr val="tx1"/>
                </a:solidFill>
                <a:effectLst/>
                <a:latin typeface="+mn-lt"/>
                <a:ea typeface="ＭＳ Ｐゴシック" pitchFamily="-123" charset="-128"/>
                <a:cs typeface="ＭＳ Ｐゴシック" pitchFamily="-123" charset="-128"/>
              </a:rPr>
              <a:t>www.walkscore.com</a:t>
            </a:r>
            <a:endParaRPr lang="en-US" sz="1200" b="0" i="0" kern="1200" dirty="0">
              <a:solidFill>
                <a:schemeClr val="tx1"/>
              </a:solidFill>
              <a:effectLst/>
              <a:latin typeface="+mn-lt"/>
              <a:ea typeface="ＭＳ Ｐゴシック" pitchFamily="-123" charset="-128"/>
              <a:cs typeface="ＭＳ Ｐゴシック" pitchFamily="-123" charset="-128"/>
            </a:endParaRPr>
          </a:p>
          <a:p>
            <a:endParaRPr lang="en-US" sz="1200" b="0" i="0" kern="1200" dirty="0">
              <a:solidFill>
                <a:schemeClr val="tx1"/>
              </a:solidFill>
              <a:effectLst/>
              <a:latin typeface="+mn-lt"/>
              <a:ea typeface="ＭＳ Ｐゴシック" pitchFamily="-123" charset="-128"/>
              <a:cs typeface="ＭＳ Ｐゴシック" pitchFamily="-123" charset="-128"/>
            </a:endParaRPr>
          </a:p>
          <a:p>
            <a:r>
              <a:rPr lang="en-US" sz="1800" b="0" i="0" kern="1200" dirty="0">
                <a:solidFill>
                  <a:schemeClr val="tx1"/>
                </a:solidFill>
                <a:effectLst/>
                <a:latin typeface="Segoe UI" panose="020B0502040204020203" pitchFamily="34" charset="0"/>
                <a:ea typeface="ＭＳ Ｐゴシック" pitchFamily="-123" charset="-128"/>
                <a:cs typeface="ＭＳ Ｐゴシック" pitchFamily="-123" charset="-128"/>
              </a:rPr>
              <a:t>These images reflect different levels of </a:t>
            </a:r>
            <a:r>
              <a:rPr lang="en-US" sz="1800" b="0" i="0" kern="1200" dirty="0" err="1">
                <a:solidFill>
                  <a:schemeClr val="tx1"/>
                </a:solidFill>
                <a:effectLst/>
                <a:latin typeface="Segoe UI" panose="020B0502040204020203" pitchFamily="34" charset="0"/>
                <a:ea typeface="ＭＳ Ｐゴシック" pitchFamily="-123" charset="-128"/>
                <a:cs typeface="ＭＳ Ｐゴシック" pitchFamily="-123" charset="-128"/>
              </a:rPr>
              <a:t>walkscore</a:t>
            </a:r>
            <a:r>
              <a:rPr lang="en-US" sz="1800" b="0" i="0" kern="1200" dirty="0">
                <a:solidFill>
                  <a:schemeClr val="tx1"/>
                </a:solidFill>
                <a:effectLst/>
                <a:latin typeface="Segoe UI" panose="020B0502040204020203" pitchFamily="34" charset="0"/>
                <a:ea typeface="ＭＳ Ｐゴシック" pitchFamily="-123" charset="-128"/>
                <a:cs typeface="ＭＳ Ｐゴシック" pitchFamily="-123" charset="-128"/>
              </a:rPr>
              <a:t>, along with other attributes of walkability.</a:t>
            </a:r>
            <a:endParaRPr lang="en-US" sz="1200" b="0" i="0" kern="1200" dirty="0">
              <a:solidFill>
                <a:schemeClr val="tx1"/>
              </a:solidFill>
              <a:effectLst/>
              <a:latin typeface="+mn-lt"/>
              <a:ea typeface="ＭＳ Ｐゴシック" pitchFamily="-123" charset="-128"/>
              <a:cs typeface="ＭＳ Ｐゴシック" pitchFamily="-123" charset="-128"/>
            </a:endParaRPr>
          </a:p>
          <a:p>
            <a:endParaRPr lang="en-US" sz="1200" b="1" i="0" kern="1200" dirty="0">
              <a:solidFill>
                <a:schemeClr val="tx1"/>
              </a:solidFill>
              <a:effectLst/>
              <a:latin typeface="+mn-lt"/>
              <a:ea typeface="ＭＳ Ｐゴシック" pitchFamily="-123" charset="-128"/>
              <a:cs typeface="ＭＳ Ｐゴシック" pitchFamily="-123" charset="-128"/>
            </a:endParaRPr>
          </a:p>
          <a:p>
            <a:r>
              <a:rPr lang="en-US" sz="1200" b="1" i="0" kern="1200" dirty="0">
                <a:solidFill>
                  <a:schemeClr val="tx1"/>
                </a:solidFill>
                <a:effectLst/>
                <a:latin typeface="+mn-lt"/>
                <a:ea typeface="ＭＳ Ｐゴシック" pitchFamily="-123" charset="-128"/>
                <a:cs typeface="ＭＳ Ｐゴシック" pitchFamily="-123" charset="-128"/>
              </a:rPr>
              <a:t>[Note to presenter: Walkability can be measured in different ways including </a:t>
            </a:r>
            <a:r>
              <a:rPr lang="en-US" sz="1200" b="1" i="0" kern="1200" dirty="0" err="1">
                <a:solidFill>
                  <a:schemeClr val="tx1"/>
                </a:solidFill>
                <a:effectLst/>
                <a:latin typeface="+mn-lt"/>
                <a:ea typeface="ＭＳ Ｐゴシック" pitchFamily="-123" charset="-128"/>
                <a:cs typeface="ＭＳ Ｐゴシック" pitchFamily="-123" charset="-128"/>
              </a:rPr>
              <a:t>walkscore</a:t>
            </a:r>
            <a:r>
              <a:rPr lang="en-US" sz="1200" b="1" i="0" kern="1200" dirty="0">
                <a:solidFill>
                  <a:schemeClr val="tx1"/>
                </a:solidFill>
                <a:effectLst/>
                <a:latin typeface="+mn-lt"/>
                <a:ea typeface="ＭＳ Ｐゴシック" pitchFamily="-123" charset="-128"/>
                <a:cs typeface="ＭＳ Ｐゴシック" pitchFamily="-123" charset="-128"/>
              </a:rPr>
              <a:t> and resources outlined below. You can find more information on </a:t>
            </a:r>
            <a:r>
              <a:rPr lang="en-US" sz="1200" b="1" i="0" kern="1200" dirty="0" err="1">
                <a:solidFill>
                  <a:schemeClr val="tx1"/>
                </a:solidFill>
                <a:effectLst/>
                <a:latin typeface="+mn-lt"/>
                <a:ea typeface="ＭＳ Ｐゴシック" pitchFamily="-123" charset="-128"/>
                <a:cs typeface="ＭＳ Ｐゴシック" pitchFamily="-123" charset="-128"/>
              </a:rPr>
              <a:t>walkscore</a:t>
            </a:r>
            <a:r>
              <a:rPr lang="en-US" sz="1200" b="1" i="0" kern="1200" dirty="0">
                <a:solidFill>
                  <a:schemeClr val="tx1"/>
                </a:solidFill>
                <a:effectLst/>
                <a:latin typeface="+mn-lt"/>
                <a:ea typeface="ＭＳ Ｐゴシック" pitchFamily="-123" charset="-128"/>
                <a:cs typeface="ＭＳ Ｐゴシック" pitchFamily="-123" charset="-128"/>
              </a:rPr>
              <a:t> in your community and include it on the slide with your own photos.]</a:t>
            </a:r>
          </a:p>
          <a:p>
            <a:endParaRPr lang="en-US" sz="1200" b="0" i="0" kern="1200" dirty="0">
              <a:solidFill>
                <a:schemeClr val="tx1"/>
              </a:solidFill>
              <a:effectLst/>
              <a:latin typeface="+mn-lt"/>
              <a:ea typeface="ＭＳ Ｐゴシック" pitchFamily="-123" charset="-128"/>
              <a:cs typeface="ＭＳ Ｐゴシック" pitchFamily="-123" charset="-128"/>
            </a:endParaRPr>
          </a:p>
          <a:p>
            <a:endParaRPr lang="en-US" dirty="0"/>
          </a:p>
          <a:p>
            <a:endParaRPr lang="en-US" dirty="0"/>
          </a:p>
        </p:txBody>
      </p:sp>
      <p:sp>
        <p:nvSpPr>
          <p:cNvPr id="4" name="Slide Number Placeholder 3"/>
          <p:cNvSpPr>
            <a:spLocks noGrp="1"/>
          </p:cNvSpPr>
          <p:nvPr>
            <p:ph type="sldNum" sz="quarter" idx="5"/>
          </p:nvPr>
        </p:nvSpPr>
        <p:spPr/>
        <p:txBody>
          <a:bodyPr/>
          <a:lstStyle/>
          <a:p>
            <a:fld id="{B921C307-29EE-1544-8194-4E8BB7DABDFD}" type="slidenum">
              <a:rPr lang="en-US" smtClean="0"/>
              <a:t>19</a:t>
            </a:fld>
            <a:endParaRPr lang="en-US"/>
          </a:p>
        </p:txBody>
      </p:sp>
    </p:spTree>
    <p:extLst>
      <p:ext uri="{BB962C8B-B14F-4D97-AF65-F5344CB8AC3E}">
        <p14:creationId xmlns:p14="http://schemas.microsoft.com/office/powerpoint/2010/main" val="2942476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en-US" sz="1200" b="1" i="0" dirty="0">
                <a:solidFill>
                  <a:srgbClr val="333333"/>
                </a:solidFill>
                <a:effectLst/>
                <a:latin typeface="Helvetica Neue"/>
              </a:rPr>
              <a:t>Who made this presentation? What’s NCCOR? </a:t>
            </a:r>
          </a:p>
          <a:p>
            <a:pPr marL="0" marR="0" lvl="0" indent="0" algn="l" defTabSz="457200" rtl="0" eaLnBrk="1" fontAlgn="base" latinLnBrk="0" hangingPunct="1">
              <a:lnSpc>
                <a:spcPct val="100000"/>
              </a:lnSpc>
              <a:spcBef>
                <a:spcPct val="30000"/>
              </a:spcBef>
              <a:spcAft>
                <a:spcPct val="0"/>
              </a:spcAft>
              <a:buClrTx/>
              <a:buSzTx/>
              <a:buFontTx/>
              <a:buNone/>
              <a:tabLst/>
              <a:defRPr/>
            </a:pPr>
            <a:r>
              <a:rPr lang="en-US" sz="1200" b="0" i="0" dirty="0">
                <a:solidFill>
                  <a:srgbClr val="333333"/>
                </a:solidFill>
                <a:effectLst/>
                <a:latin typeface="Helvetica Neue"/>
              </a:rPr>
              <a:t>The National Collaborative on Childhood Obesity Research (NCCOR) brings together four of the nation’s leading research funders — the Centers for Disease Control and Prevention (CDC), the National Institutes of Health (NIH), the Robert Wood Johnson Foundation (RWJF), and the U.S. Department of Agriculture (USDA) — to accelerate progress in reducing childhood obesity in America.</a:t>
            </a:r>
          </a:p>
          <a:p>
            <a:endParaRPr lang="en-US" dirty="0"/>
          </a:p>
          <a:p>
            <a:r>
              <a:rPr lang="en-US" dirty="0"/>
              <a:t>Why did NCCOR create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Physical activity plays an important role in obesity prevention and overall health in children.</a:t>
            </a:r>
            <a:r>
              <a:rPr lang="en-US" b="0" i="0" dirty="0"/>
              <a:t> Improving walkability and encouraging </a:t>
            </a:r>
            <a:r>
              <a:rPr lang="en-US" dirty="0"/>
              <a:t>regular </a:t>
            </a:r>
            <a:r>
              <a:rPr lang="en-US" b="0" i="0" dirty="0"/>
              <a:t>walking can not only play a role in obesity prevention, but it can make communities safer, support social cohesion, reduce air pollution, and even benefit local economies. We wanted to create resources that would empower people to take the next step in creating thriving activity-friendly communities.</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B921C307-29EE-1544-8194-4E8BB7DABDFD}" type="slidenum">
              <a:rPr lang="en-US" smtClean="0"/>
              <a:t>2</a:t>
            </a:fld>
            <a:endParaRPr lang="en-US"/>
          </a:p>
        </p:txBody>
      </p:sp>
    </p:spTree>
    <p:extLst>
      <p:ext uri="{BB962C8B-B14F-4D97-AF65-F5344CB8AC3E}">
        <p14:creationId xmlns:p14="http://schemas.microsoft.com/office/powerpoint/2010/main" val="40297800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example has a </a:t>
            </a:r>
            <a:r>
              <a:rPr lang="en-US" dirty="0" err="1"/>
              <a:t>walkscore</a:t>
            </a:r>
            <a:r>
              <a:rPr lang="en-US" dirty="0"/>
              <a:t> of 5. There is only one type of destination in this low-density residential subdivision, meaning there is no variety of destinations within walking distance – just housing.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there are no sidewalks or marked bicycle lanes that that would provide more safe and inviting settings for walking and bicycling, and wide roads like these tend to invite faster driving.</a:t>
            </a:r>
          </a:p>
        </p:txBody>
      </p:sp>
      <p:sp>
        <p:nvSpPr>
          <p:cNvPr id="4" name="Slide Number Placeholder 3"/>
          <p:cNvSpPr>
            <a:spLocks noGrp="1"/>
          </p:cNvSpPr>
          <p:nvPr>
            <p:ph type="sldNum" sz="quarter" idx="5"/>
          </p:nvPr>
        </p:nvSpPr>
        <p:spPr/>
        <p:txBody>
          <a:bodyPr/>
          <a:lstStyle/>
          <a:p>
            <a:fld id="{B921C307-29EE-1544-8194-4E8BB7DABDFD}" type="slidenum">
              <a:rPr lang="en-US" smtClean="0"/>
              <a:t>20</a:t>
            </a:fld>
            <a:endParaRPr lang="en-US"/>
          </a:p>
        </p:txBody>
      </p:sp>
    </p:spTree>
    <p:extLst>
      <p:ext uri="{BB962C8B-B14F-4D97-AF65-F5344CB8AC3E}">
        <p14:creationId xmlns:p14="http://schemas.microsoft.com/office/powerpoint/2010/main" val="41865416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is an example that has a </a:t>
            </a:r>
            <a:r>
              <a:rPr lang="en-US" dirty="0" err="1"/>
              <a:t>walkscore</a:t>
            </a:r>
            <a:r>
              <a:rPr lang="en-US" dirty="0"/>
              <a:t> of 45. The smaller lots mean that things are closer together and puts more within walking distance, but it’s still mostly a residential neighborhood, so only a little bit of variety within walking distance.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curbs and setback sidewalks provide a safe walking space for pedestrians of all ages. Street trees not only provide shade but, along with the on-street parking, tend to slow traffic in the neighborhood.</a:t>
            </a:r>
          </a:p>
        </p:txBody>
      </p:sp>
      <p:sp>
        <p:nvSpPr>
          <p:cNvPr id="4" name="Slide Number Placeholder 3"/>
          <p:cNvSpPr>
            <a:spLocks noGrp="1"/>
          </p:cNvSpPr>
          <p:nvPr>
            <p:ph type="sldNum" sz="quarter" idx="5"/>
          </p:nvPr>
        </p:nvSpPr>
        <p:spPr/>
        <p:txBody>
          <a:bodyPr/>
          <a:lstStyle/>
          <a:p>
            <a:fld id="{B921C307-29EE-1544-8194-4E8BB7DABDFD}" type="slidenum">
              <a:rPr lang="en-US" smtClean="0"/>
              <a:t>21</a:t>
            </a:fld>
            <a:endParaRPr lang="en-US"/>
          </a:p>
        </p:txBody>
      </p:sp>
    </p:spTree>
    <p:extLst>
      <p:ext uri="{BB962C8B-B14F-4D97-AF65-F5344CB8AC3E}">
        <p14:creationId xmlns:p14="http://schemas.microsoft.com/office/powerpoint/2010/main" val="40652686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is an example of a </a:t>
            </a:r>
            <a:r>
              <a:rPr lang="en-US" dirty="0" err="1"/>
              <a:t>walkscore</a:t>
            </a:r>
            <a:r>
              <a:rPr lang="en-US" dirty="0"/>
              <a:t> of 72, where there is more compact and mixed development, and an intermingling of neighborhood businesses such as corner stores and restaurants; this dramatically shortens walking distance to routine daily needs.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wide sidewalks and on-street parking also create space between pedestrians and traffic; and there is lighting to make walking at night safer which are other attributes of walkability in this neighborhood.</a:t>
            </a:r>
          </a:p>
        </p:txBody>
      </p:sp>
      <p:sp>
        <p:nvSpPr>
          <p:cNvPr id="4" name="Slide Number Placeholder 3"/>
          <p:cNvSpPr>
            <a:spLocks noGrp="1"/>
          </p:cNvSpPr>
          <p:nvPr>
            <p:ph type="sldNum" sz="quarter" idx="5"/>
          </p:nvPr>
        </p:nvSpPr>
        <p:spPr/>
        <p:txBody>
          <a:bodyPr/>
          <a:lstStyle/>
          <a:p>
            <a:fld id="{B921C307-29EE-1544-8194-4E8BB7DABDFD}" type="slidenum">
              <a:rPr lang="en-US" smtClean="0"/>
              <a:t>22</a:t>
            </a:fld>
            <a:endParaRPr lang="en-US"/>
          </a:p>
        </p:txBody>
      </p:sp>
    </p:spTree>
    <p:extLst>
      <p:ext uri="{BB962C8B-B14F-4D97-AF65-F5344CB8AC3E}">
        <p14:creationId xmlns:p14="http://schemas.microsoft.com/office/powerpoint/2010/main" val="16751007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example of a </a:t>
            </a:r>
            <a:r>
              <a:rPr lang="en-US" dirty="0" err="1"/>
              <a:t>walkscore</a:t>
            </a:r>
            <a:r>
              <a:rPr lang="en-US" dirty="0"/>
              <a:t> of 92. There is a variety of businesses and retail on street level, and housing on the second floor, creating a great variety of destination in close proximity. </a:t>
            </a:r>
          </a:p>
          <a:p>
            <a:endParaRPr lang="en-US" dirty="0"/>
          </a:p>
          <a:p>
            <a:r>
              <a:rPr lang="en-US" dirty="0"/>
              <a:t>Additional attributes of walkability include wide sidewalks and street trees, as well on-street seating and activity that make the environment more inviting for pedestrians.</a:t>
            </a:r>
          </a:p>
        </p:txBody>
      </p:sp>
      <p:sp>
        <p:nvSpPr>
          <p:cNvPr id="4" name="Slide Number Placeholder 3"/>
          <p:cNvSpPr>
            <a:spLocks noGrp="1"/>
          </p:cNvSpPr>
          <p:nvPr>
            <p:ph type="sldNum" sz="quarter" idx="5"/>
          </p:nvPr>
        </p:nvSpPr>
        <p:spPr/>
        <p:txBody>
          <a:bodyPr/>
          <a:lstStyle/>
          <a:p>
            <a:fld id="{B921C307-29EE-1544-8194-4E8BB7DABDFD}" type="slidenum">
              <a:rPr lang="en-US" smtClean="0"/>
              <a:t>23</a:t>
            </a:fld>
            <a:endParaRPr lang="en-US"/>
          </a:p>
        </p:txBody>
      </p:sp>
    </p:spTree>
    <p:extLst>
      <p:ext uri="{BB962C8B-B14F-4D97-AF65-F5344CB8AC3E}">
        <p14:creationId xmlns:p14="http://schemas.microsoft.com/office/powerpoint/2010/main" val="4485175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i="0" kern="1200" dirty="0">
                <a:solidFill>
                  <a:schemeClr val="tx1"/>
                </a:solidFill>
                <a:effectLst/>
                <a:latin typeface="+mn-lt"/>
                <a:ea typeface="ＭＳ Ｐゴシック" pitchFamily="-123" charset="-128"/>
              </a:rPr>
              <a:t>From these examples, </a:t>
            </a:r>
            <a:r>
              <a:rPr lang="en-US" sz="1200" dirty="0">
                <a:effectLst/>
                <a:latin typeface="Segoe UI" panose="020B0502040204020203" pitchFamily="34" charset="0"/>
              </a:rPr>
              <a:t>it’s clear that a mix of destinations and good sidewalks make a difference -- but what other features can you see here or think of from places you are familiar with that make one place more walkable than another? </a:t>
            </a:r>
          </a:p>
          <a:p>
            <a:endParaRPr lang="en-US" sz="1000" b="0" i="0" kern="1200" dirty="0">
              <a:solidFill>
                <a:schemeClr val="tx1"/>
              </a:solidFill>
              <a:effectLst/>
              <a:latin typeface="+mn-lt"/>
              <a:ea typeface="ＭＳ Ｐゴシック" pitchFamily="-123" charset="-128"/>
              <a:cs typeface="ＭＳ Ｐゴシック" pitchFamily="-123" charset="-128"/>
            </a:endParaRPr>
          </a:p>
          <a:p>
            <a:r>
              <a:rPr lang="en-US" sz="1200" dirty="0">
                <a:effectLst/>
                <a:latin typeface="Segoe UI" panose="020B0502040204020203" pitchFamily="34" charset="0"/>
              </a:rPr>
              <a:t>Some examples include more space between the sidewalk and road, wider sidewalks, crosswalks and walk signals, landscaping to absorb emissions and storm water run-off, street furnishings such as benches, bike racks, and way-finding sign, and good connections to public transit.</a:t>
            </a:r>
            <a:endParaRPr lang="en-US" sz="1000" b="0" i="0" kern="1200" dirty="0">
              <a:solidFill>
                <a:schemeClr val="tx1"/>
              </a:solidFill>
              <a:effectLst/>
              <a:latin typeface="+mn-lt"/>
              <a:ea typeface="ＭＳ Ｐゴシック" pitchFamily="-123" charset="-128"/>
            </a:endParaRPr>
          </a:p>
          <a:p>
            <a:endParaRPr lang="en-US" sz="1000" b="0" i="0" kern="1200" dirty="0">
              <a:solidFill>
                <a:schemeClr val="tx1"/>
              </a:solidFill>
              <a:effectLst/>
              <a:latin typeface="+mn-lt"/>
              <a:ea typeface="ＭＳ Ｐゴシック" pitchFamily="-123" charset="-128"/>
              <a:cs typeface="ＭＳ Ｐゴシック" pitchFamily="-123" charset="-128"/>
            </a:endParaRPr>
          </a:p>
          <a:p>
            <a:r>
              <a:rPr lang="en-US" sz="1000" b="0" i="0" kern="1200" dirty="0">
                <a:solidFill>
                  <a:schemeClr val="tx1"/>
                </a:solidFill>
                <a:effectLst/>
                <a:latin typeface="+mn-lt"/>
                <a:ea typeface="ＭＳ Ｐゴシック" pitchFamily="-123" charset="-128"/>
                <a:cs typeface="ＭＳ Ｐゴシック" pitchFamily="-123" charset="-128"/>
              </a:rPr>
              <a:t>By having everyday destinations and activity-friendly routes, we are improving the walkability of a community.</a:t>
            </a:r>
          </a:p>
          <a:p>
            <a:endParaRPr lang="en-US" sz="1000" b="1" i="0" kern="1200" dirty="0">
              <a:solidFill>
                <a:schemeClr val="tx1"/>
              </a:solidFill>
              <a:effectLst/>
              <a:latin typeface="+mn-lt"/>
              <a:ea typeface="ＭＳ Ｐゴシック" pitchFamily="-123" charset="-128"/>
              <a:cs typeface="ＭＳ Ｐゴシック" pitchFamily="-123" charset="-128"/>
            </a:endParaRPr>
          </a:p>
          <a:p>
            <a:r>
              <a:rPr lang="en-US" sz="1000" b="1" i="0" kern="1200" dirty="0">
                <a:solidFill>
                  <a:schemeClr val="tx1"/>
                </a:solidFill>
                <a:effectLst/>
                <a:latin typeface="+mn-lt"/>
                <a:ea typeface="ＭＳ Ｐゴシック" pitchFamily="-123" charset="-128"/>
                <a:cs typeface="ＭＳ Ｐゴシック" pitchFamily="-123" charset="-128"/>
              </a:rPr>
              <a:t>[Note to presenter: Walkability can be measured in different ways including </a:t>
            </a:r>
            <a:r>
              <a:rPr lang="en-US" sz="1000" b="1" i="0" kern="1200" dirty="0" err="1">
                <a:solidFill>
                  <a:schemeClr val="tx1"/>
                </a:solidFill>
                <a:effectLst/>
                <a:latin typeface="+mn-lt"/>
                <a:ea typeface="ＭＳ Ｐゴシック" pitchFamily="-123" charset="-128"/>
                <a:cs typeface="ＭＳ Ｐゴシック" pitchFamily="-123" charset="-128"/>
              </a:rPr>
              <a:t>walkscore</a:t>
            </a:r>
            <a:r>
              <a:rPr lang="en-US" sz="1000" b="1" i="0" kern="1200" dirty="0">
                <a:solidFill>
                  <a:schemeClr val="tx1"/>
                </a:solidFill>
                <a:effectLst/>
                <a:latin typeface="+mn-lt"/>
                <a:ea typeface="ＭＳ Ｐゴシック" pitchFamily="-123" charset="-128"/>
                <a:cs typeface="ＭＳ Ｐゴシック" pitchFamily="-123" charset="-128"/>
              </a:rPr>
              <a:t> and resources outlined below. You can find more information on </a:t>
            </a:r>
            <a:r>
              <a:rPr lang="en-US" sz="1000" b="1" i="0" kern="1200" dirty="0" err="1">
                <a:solidFill>
                  <a:schemeClr val="tx1"/>
                </a:solidFill>
                <a:effectLst/>
                <a:latin typeface="+mn-lt"/>
                <a:ea typeface="ＭＳ Ｐゴシック" pitchFamily="-123" charset="-128"/>
                <a:cs typeface="ＭＳ Ｐゴシック" pitchFamily="-123" charset="-128"/>
              </a:rPr>
              <a:t>walkscore</a:t>
            </a:r>
            <a:r>
              <a:rPr lang="en-US" sz="1000" b="1" i="0" kern="1200" dirty="0">
                <a:solidFill>
                  <a:schemeClr val="tx1"/>
                </a:solidFill>
                <a:effectLst/>
                <a:latin typeface="+mn-lt"/>
                <a:ea typeface="ＭＳ Ｐゴシック" pitchFamily="-123" charset="-128"/>
                <a:cs typeface="ＭＳ Ｐゴシック" pitchFamily="-123" charset="-128"/>
              </a:rPr>
              <a:t> in your community and include it on the slide with your own photos.]</a:t>
            </a:r>
          </a:p>
          <a:p>
            <a:endParaRPr lang="en-US" sz="1000" b="0" i="0" kern="1200" dirty="0">
              <a:solidFill>
                <a:schemeClr val="tx1"/>
              </a:solidFill>
              <a:effectLst/>
              <a:latin typeface="+mn-lt"/>
              <a:ea typeface="ＭＳ Ｐゴシック" pitchFamily="-123" charset="-128"/>
              <a:cs typeface="ＭＳ Ｐゴシック" pitchFamily="-123" charset="-128"/>
            </a:endParaRPr>
          </a:p>
          <a:p>
            <a:endParaRPr lang="en-US" dirty="0"/>
          </a:p>
        </p:txBody>
      </p:sp>
      <p:sp>
        <p:nvSpPr>
          <p:cNvPr id="4" name="Slide Number Placeholder 3"/>
          <p:cNvSpPr>
            <a:spLocks noGrp="1"/>
          </p:cNvSpPr>
          <p:nvPr>
            <p:ph type="sldNum" sz="quarter" idx="5"/>
          </p:nvPr>
        </p:nvSpPr>
        <p:spPr/>
        <p:txBody>
          <a:bodyPr/>
          <a:lstStyle/>
          <a:p>
            <a:fld id="{B921C307-29EE-1544-8194-4E8BB7DABDFD}" type="slidenum">
              <a:rPr lang="en-US" smtClean="0"/>
              <a:t>24</a:t>
            </a:fld>
            <a:endParaRPr lang="en-US"/>
          </a:p>
        </p:txBody>
      </p:sp>
    </p:spTree>
    <p:extLst>
      <p:ext uri="{BB962C8B-B14F-4D97-AF65-F5344CB8AC3E}">
        <p14:creationId xmlns:p14="http://schemas.microsoft.com/office/powerpoint/2010/main" val="13494354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Segoe UI" panose="020B0502040204020203" pitchFamily="34" charset="0"/>
              </a:rPr>
              <a:t>Vehicle Miles Traveled (VMT) is a measure of the total miles driven by vehicles in a region, state, or the country. A benefit of more people using the active modes of travel – walking, bicycling, and taking transit – is that they are driving for fewer trips, and VMT for a region will be less. The obvious benefits of vehicles driving fewer miles include: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Segoe UI" panose="020B0502040204020203" pitchFamily="34" charset="0"/>
              </a:rPr>
              <a:t>- L</a:t>
            </a:r>
            <a:r>
              <a:rPr lang="en-US" sz="1200" dirty="0"/>
              <a:t>ess traffic congestion</a:t>
            </a:r>
          </a:p>
          <a:p>
            <a:pPr marL="171450" indent="-171450">
              <a:buFontTx/>
              <a:buChar char="-"/>
            </a:pPr>
            <a:r>
              <a:rPr lang="en-US" sz="1200" dirty="0"/>
              <a:t>Potentially reduced travel and commuting costs for residents</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sz="1200" dirty="0"/>
              <a:t>Over time a reduced dependence on oil, and thus greater independence from the ups &amp; downs of international oil markets</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sz="1200" dirty="0"/>
              <a:t>Lower greenhouse gas emissions and overall less air pollution</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sz="1200" dirty="0"/>
              <a:t>As a community becomes less dependent on vehicles for travel, it’s possible to invest less in vehicle infrastructure, such as giant surface parking lots and parking structures.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B921C307-29EE-1544-8194-4E8BB7DABDFD}" type="slidenum">
              <a:rPr lang="en-US" smtClean="0"/>
              <a:t>25</a:t>
            </a:fld>
            <a:endParaRPr lang="en-US"/>
          </a:p>
        </p:txBody>
      </p:sp>
    </p:spTree>
    <p:extLst>
      <p:ext uri="{BB962C8B-B14F-4D97-AF65-F5344CB8AC3E}">
        <p14:creationId xmlns:p14="http://schemas.microsoft.com/office/powerpoint/2010/main" val="14648678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effectLst/>
                <a:latin typeface="Segoe UI" panose="020B0502040204020203" pitchFamily="34" charset="0"/>
              </a:rPr>
              <a:t>Poor air quality isn't just unpleasant, it can lead to or worsen chronic conditions like asthma, COPD, and other lung diseases. That costs all of us more in higher healthcare and insurance costs. And this can have more severe impact on children, older people, people with health conditions, and outdoor workers.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effectLst/>
              <a:latin typeface="Segoe UI" panose="020B0502040204020203"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effectLst/>
                <a:latin typeface="Segoe UI" panose="020B0502040204020203" pitchFamily="34" charset="0"/>
              </a:rPr>
              <a:t>For example, studies have shown that idling vehicles around schools at dismissal can create very unhealthy air for students.</a:t>
            </a:r>
          </a:p>
          <a:p>
            <a:endParaRPr lang="en-US" sz="1200" b="1" i="0" kern="1200" dirty="0">
              <a:solidFill>
                <a:schemeClr val="tx1"/>
              </a:solidFill>
              <a:effectLst/>
              <a:latin typeface="+mn-lt"/>
              <a:ea typeface="ＭＳ Ｐゴシック" pitchFamily="-123" charset="-128"/>
              <a:cs typeface="ＭＳ Ｐゴシック" pitchFamily="-123" charset="-128"/>
            </a:endParaRPr>
          </a:p>
          <a:p>
            <a:r>
              <a:rPr lang="en-US" sz="1200" b="1" i="0" kern="1200" dirty="0">
                <a:solidFill>
                  <a:schemeClr val="tx1"/>
                </a:solidFill>
                <a:effectLst/>
                <a:latin typeface="+mn-lt"/>
                <a:ea typeface="ＭＳ Ｐゴシック" pitchFamily="-123" charset="-128"/>
                <a:cs typeface="ＭＳ Ｐゴシック" pitchFamily="-123" charset="-128"/>
              </a:rPr>
              <a:t>[Note to presenter: Walkability can be measured in different ways including </a:t>
            </a:r>
            <a:r>
              <a:rPr lang="en-US" sz="1200" b="1" i="0" kern="1200" dirty="0" err="1">
                <a:solidFill>
                  <a:schemeClr val="tx1"/>
                </a:solidFill>
                <a:effectLst/>
                <a:latin typeface="+mn-lt"/>
                <a:ea typeface="ＭＳ Ｐゴシック" pitchFamily="-123" charset="-128"/>
                <a:cs typeface="ＭＳ Ｐゴシック" pitchFamily="-123" charset="-128"/>
              </a:rPr>
              <a:t>walkscore</a:t>
            </a:r>
            <a:r>
              <a:rPr lang="en-US" sz="1200" b="1" i="0" kern="1200" dirty="0">
                <a:solidFill>
                  <a:schemeClr val="tx1"/>
                </a:solidFill>
                <a:effectLst/>
                <a:latin typeface="+mn-lt"/>
                <a:ea typeface="ＭＳ Ｐゴシック" pitchFamily="-123" charset="-128"/>
                <a:cs typeface="ＭＳ Ｐゴシック" pitchFamily="-123" charset="-128"/>
              </a:rPr>
              <a:t> and resources outlined below. You can find more information on </a:t>
            </a:r>
            <a:r>
              <a:rPr lang="en-US" sz="1200" b="1" i="0" kern="1200" dirty="0" err="1">
                <a:solidFill>
                  <a:schemeClr val="tx1"/>
                </a:solidFill>
                <a:effectLst/>
                <a:latin typeface="+mn-lt"/>
                <a:ea typeface="ＭＳ Ｐゴシック" pitchFamily="-123" charset="-128"/>
                <a:cs typeface="ＭＳ Ｐゴシック" pitchFamily="-123" charset="-128"/>
              </a:rPr>
              <a:t>walkscore</a:t>
            </a:r>
            <a:r>
              <a:rPr lang="en-US" sz="1200" b="1" i="0" kern="1200" dirty="0">
                <a:solidFill>
                  <a:schemeClr val="tx1"/>
                </a:solidFill>
                <a:effectLst/>
                <a:latin typeface="+mn-lt"/>
                <a:ea typeface="ＭＳ Ｐゴシック" pitchFamily="-123" charset="-128"/>
                <a:cs typeface="ＭＳ Ｐゴシック" pitchFamily="-123" charset="-128"/>
              </a:rPr>
              <a:t> in your community and include it on the slide with your own photos.]</a:t>
            </a:r>
          </a:p>
          <a:p>
            <a:endParaRPr lang="en-US" sz="1200" b="0" i="0" kern="1200" dirty="0">
              <a:solidFill>
                <a:schemeClr val="tx1"/>
              </a:solidFill>
              <a:effectLst/>
              <a:latin typeface="+mn-lt"/>
              <a:ea typeface="ＭＳ Ｐゴシック" pitchFamily="-123" charset="-128"/>
              <a:cs typeface="ＭＳ Ｐゴシック" pitchFamily="-123" charset="-128"/>
            </a:endParaRPr>
          </a:p>
          <a:p>
            <a:endParaRPr lang="en-US" dirty="0"/>
          </a:p>
          <a:p>
            <a:endParaRPr lang="en-US" dirty="0"/>
          </a:p>
        </p:txBody>
      </p:sp>
      <p:sp>
        <p:nvSpPr>
          <p:cNvPr id="4" name="Slide Number Placeholder 3"/>
          <p:cNvSpPr>
            <a:spLocks noGrp="1"/>
          </p:cNvSpPr>
          <p:nvPr>
            <p:ph type="sldNum" sz="quarter" idx="5"/>
          </p:nvPr>
        </p:nvSpPr>
        <p:spPr/>
        <p:txBody>
          <a:bodyPr/>
          <a:lstStyle/>
          <a:p>
            <a:fld id="{B921C307-29EE-1544-8194-4E8BB7DABDFD}" type="slidenum">
              <a:rPr lang="en-US" smtClean="0"/>
              <a:t>26</a:t>
            </a:fld>
            <a:endParaRPr lang="en-US"/>
          </a:p>
        </p:txBody>
      </p:sp>
    </p:spTree>
    <p:extLst>
      <p:ext uri="{BB962C8B-B14F-4D97-AF65-F5344CB8AC3E}">
        <p14:creationId xmlns:p14="http://schemas.microsoft.com/office/powerpoint/2010/main" val="20371397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effectLst/>
                <a:latin typeface="Segoe UI" panose="020B0502040204020203" pitchFamily="34" charset="0"/>
              </a:rPr>
              <a:t>More walkable communities have the potential to generate more revenue per square foot of retail space because by design they allow for more destinations such as shops and restaurants that can generate higher retail sales in less space. And these types of communities have more room for business development which helps generate more tax revenues from less space!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effectLst/>
                <a:latin typeface="Segoe UI" panose="020B0502040204020203" pitchFamily="34" charset="0"/>
              </a:rPr>
              <a:t>In Raleigh, for example, it was found it would take an entire subdivision of single-family homes to equal the tax base of one commercial office building on a much smaller lot! And you’ll find this scenario play out all across the country because low-density development is a poor way to make property tax revenue and it’s also extremely expensive to maintain.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effectLst/>
                <a:latin typeface="Segoe UI" panose="020B0502040204020203" pitchFamily="34" charset="0"/>
              </a:rPr>
              <a:t>In the factsheet included with these materials is a case study from Morganton, NC that is worth highlighting. The community was able to boost retail activity, small businesses, and tax revenue by creating a downtown anchor: they linked a historic theater in a walkable downtown to adjacent buildings to create a multi-screen cinema, and support a more thriving downtown.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[note to presenter: we featured a success story here, but you might have an example in your community you want to feature. We recommend using photos to illustrate the changes.]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B921C307-29EE-1544-8194-4E8BB7DABDFD}" type="slidenum">
              <a:rPr lang="en-US" smtClean="0"/>
              <a:t>28</a:t>
            </a:fld>
            <a:endParaRPr lang="en-US"/>
          </a:p>
        </p:txBody>
      </p:sp>
    </p:spTree>
    <p:extLst>
      <p:ext uri="{BB962C8B-B14F-4D97-AF65-F5344CB8AC3E}">
        <p14:creationId xmlns:p14="http://schemas.microsoft.com/office/powerpoint/2010/main" val="4263712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sz="1800" dirty="0"/>
              <a:t>Additional benefits of walkable communities include that they can help stimulate the economy by connecting more people to more jobs. With more destinations closer to one’s home it means more access to employment opportunities. Jobs that can be accessed easily by active or public transportation means families can also save money by reducing the transportation costs that are required when owning and maintaining a car. Walkable communities can also provide for a mix of housing types and sizes which can allow families with kids, empty nesters, young adults, and people of all ages, abilities, and incomes to live near to one other. In many cases when a community becomes more desirable and housing demand and occupancy rates increase, it is vital to have requirements in place to allow for different housing types, sizes, and costs to assure people already in the community and new residents of different income levels have housing options. </a:t>
            </a:r>
          </a:p>
          <a:p>
            <a:pPr>
              <a:spcBef>
                <a:spcPts val="600"/>
              </a:spcBef>
              <a:spcAft>
                <a:spcPts val="0"/>
              </a:spcAft>
            </a:pPr>
            <a:endParaRPr lang="en-US" sz="18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t>[Note to presenter: does your community already have a success story you want to share? Consider sharing them here in place of the examples provided to make a stronger case. </a:t>
            </a:r>
            <a:r>
              <a:rPr lang="en-US" sz="2800" b="1" dirty="0">
                <a:effectLst/>
                <a:latin typeface="Segoe UI" panose="020B0502040204020203" pitchFamily="34" charset="0"/>
              </a:rPr>
              <a:t>Does your community have a "before" challenge to address? Try adding a slide with a photo on the left and a box with a big question mark on the right.</a:t>
            </a:r>
            <a:r>
              <a:rPr lang="en-US" sz="1800" b="1" dirty="0"/>
              <a:t>]</a:t>
            </a:r>
          </a:p>
          <a:p>
            <a:endParaRPr lang="en-US" sz="1800" dirty="0"/>
          </a:p>
          <a:p>
            <a:endParaRPr lang="en-US" sz="1800" dirty="0"/>
          </a:p>
        </p:txBody>
      </p:sp>
      <p:sp>
        <p:nvSpPr>
          <p:cNvPr id="4" name="Slide Number Placeholder 3"/>
          <p:cNvSpPr>
            <a:spLocks noGrp="1"/>
          </p:cNvSpPr>
          <p:nvPr>
            <p:ph type="sldNum" sz="quarter" idx="5"/>
          </p:nvPr>
        </p:nvSpPr>
        <p:spPr/>
        <p:txBody>
          <a:bodyPr/>
          <a:lstStyle/>
          <a:p>
            <a:fld id="{B921C307-29EE-1544-8194-4E8BB7DABDFD}" type="slidenum">
              <a:rPr lang="en-US" smtClean="0"/>
              <a:t>29</a:t>
            </a:fld>
            <a:endParaRPr lang="en-US"/>
          </a:p>
        </p:txBody>
      </p:sp>
    </p:spTree>
    <p:extLst>
      <p:ext uri="{BB962C8B-B14F-4D97-AF65-F5344CB8AC3E}">
        <p14:creationId xmlns:p14="http://schemas.microsoft.com/office/powerpoint/2010/main" val="21473686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u="none" strike="noStrike" dirty="0">
                <a:solidFill>
                  <a:srgbClr val="000000"/>
                </a:solidFill>
                <a:effectLst/>
                <a:latin typeface="Calibri" panose="020F0502020204030204" pitchFamily="34" charset="0"/>
              </a:rPr>
              <a:t>An essential attribute of activity-friendly design is to provide a variety of different types of housing within walk, bike and transit distance of daily needs, essential services, and employment opportunities. This means not just single-family homes and apartment buildings, but also the so-called missing middle, such as:</a:t>
            </a:r>
          </a:p>
          <a:p>
            <a:pPr marL="285750" indent="-285750" algn="l" rtl="0" fontAlgn="base">
              <a:buFontTx/>
              <a:buChar char="-"/>
            </a:pPr>
            <a:r>
              <a:rPr lang="en-US" sz="1800" b="0" i="0" u="none" strike="noStrike" dirty="0">
                <a:solidFill>
                  <a:srgbClr val="000000"/>
                </a:solidFill>
                <a:effectLst/>
                <a:latin typeface="Calibri" panose="020F0502020204030204" pitchFamily="34" charset="0"/>
              </a:rPr>
              <a:t>Row houses (center picture)</a:t>
            </a:r>
          </a:p>
          <a:p>
            <a:pPr marL="285750" indent="-285750" algn="l" rtl="0" fontAlgn="base">
              <a:buFontTx/>
              <a:buChar char="-"/>
            </a:pPr>
            <a:r>
              <a:rPr lang="en-US" sz="1800" b="0" i="0" u="none" strike="noStrike" dirty="0">
                <a:solidFill>
                  <a:srgbClr val="000000"/>
                </a:solidFill>
                <a:effectLst/>
                <a:latin typeface="Calibri" panose="020F0502020204030204" pitchFamily="34" charset="0"/>
              </a:rPr>
              <a:t>Town homes</a:t>
            </a:r>
          </a:p>
          <a:p>
            <a:pPr marL="285750" indent="-285750" algn="l" rtl="0" fontAlgn="base">
              <a:buFontTx/>
              <a:buChar char="-"/>
            </a:pPr>
            <a:r>
              <a:rPr lang="en-US" sz="1800" b="0" i="0" u="none" strike="noStrike" dirty="0">
                <a:solidFill>
                  <a:srgbClr val="000000"/>
                </a:solidFill>
                <a:effectLst/>
                <a:latin typeface="Calibri" panose="020F0502020204030204" pitchFamily="34" charset="0"/>
              </a:rPr>
              <a:t>Duplexes, triplexes, quads</a:t>
            </a:r>
          </a:p>
          <a:p>
            <a:pPr marL="285750" indent="-285750" algn="l" rtl="0" fontAlgn="base">
              <a:buFontTx/>
              <a:buChar char="-"/>
            </a:pPr>
            <a:r>
              <a:rPr lang="en-US" sz="1800" b="0" i="0" u="none" strike="noStrike" dirty="0">
                <a:solidFill>
                  <a:srgbClr val="000000"/>
                </a:solidFill>
                <a:effectLst/>
                <a:latin typeface="Calibri" panose="020F0502020204030204" pitchFamily="34" charset="0"/>
              </a:rPr>
              <a:t>Cottage homes (picture on left, with a shared community garden)</a:t>
            </a:r>
          </a:p>
          <a:p>
            <a:pPr marL="285750" indent="-285750" algn="l" rtl="0" fontAlgn="base">
              <a:buFontTx/>
              <a:buChar char="-"/>
            </a:pPr>
            <a:r>
              <a:rPr lang="en-US" sz="1800" b="0" i="0" u="none" strike="noStrike" dirty="0">
                <a:solidFill>
                  <a:srgbClr val="000000"/>
                </a:solidFill>
                <a:effectLst/>
                <a:latin typeface="Calibri" panose="020F0502020204030204" pitchFamily="34" charset="0"/>
              </a:rPr>
              <a:t>Accessory dwelling units (picture on right, home with an apartment over the garage out back)</a:t>
            </a:r>
          </a:p>
          <a:p>
            <a:pPr algn="l" rtl="0" fontAlgn="base"/>
            <a:endParaRPr lang="en-US" sz="1800" b="0" i="0" u="none" strike="noStrike" dirty="0">
              <a:solidFill>
                <a:srgbClr val="000000"/>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This provides the opportunity for a wider variety of residents of difference socio-economic levels to live within walk, bike, and transit distance of their daily needs and jobs. This allows less dependence on their automobiles, and perhaps even limits the costs associated with owning and operating a vehicle.</a:t>
            </a:r>
          </a:p>
          <a:p>
            <a:pPr algn="l" rtl="0" fontAlgn="base"/>
            <a:endParaRPr lang="en-US" sz="1800" b="0" i="0" u="none" strike="noStrike" dirty="0">
              <a:solidFill>
                <a:srgbClr val="000000"/>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 There is a lower cost associated with automobile-oriented infrastructure, individual tax burden decreases, yet this increased compact development can increase the tax base without increasing traffic congestion and sprawl.</a:t>
            </a:r>
            <a:r>
              <a:rPr lang="en-US" sz="1800" b="0" i="0" dirty="0">
                <a:solidFill>
                  <a:srgbClr val="444444"/>
                </a:solidFill>
                <a:effectLst/>
                <a:latin typeface="Calibri" panose="020F0502020204030204" pitchFamily="34" charset="0"/>
              </a:rPr>
              <a:t>​</a:t>
            </a:r>
            <a:endParaRPr lang="en-US" sz="2800" b="0" i="0" dirty="0">
              <a:solidFill>
                <a:srgbClr val="444444"/>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B921C307-29EE-1544-8194-4E8BB7DABDFD}" type="slidenum">
              <a:rPr lang="en-US" smtClean="0"/>
              <a:t>30</a:t>
            </a:fld>
            <a:endParaRPr lang="en-US"/>
          </a:p>
        </p:txBody>
      </p:sp>
    </p:spTree>
    <p:extLst>
      <p:ext uri="{BB962C8B-B14F-4D97-AF65-F5344CB8AC3E}">
        <p14:creationId xmlns:p14="http://schemas.microsoft.com/office/powerpoint/2010/main" val="36261410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(Optional – Context to describe images on the screen)</a:t>
            </a:r>
            <a:endParaRPr lang="en-US" dirty="0"/>
          </a:p>
          <a:p>
            <a:endParaRPr lang="en-US" b="1" dirty="0">
              <a:cs typeface="Calibri"/>
            </a:endParaRPr>
          </a:p>
          <a:p>
            <a:r>
              <a:rPr lang="en-US" dirty="0">
                <a:cs typeface="Calibri"/>
              </a:rPr>
              <a:t>On the left is a preview of discussion points on the newly updated Building Thriving, Activity Friendly Communities Website.</a:t>
            </a:r>
            <a:endParaRPr lang="en-US" dirty="0"/>
          </a:p>
          <a:p>
            <a:endParaRPr lang="en-US" dirty="0"/>
          </a:p>
          <a:p>
            <a:r>
              <a:rPr lang="en-US" dirty="0"/>
              <a:t>These are discussion points and questions to help facilitate discussions about activity friendly communities with local leaders, policymakers, decisionmakers, and community organizations.</a:t>
            </a:r>
            <a:endParaRPr lang="en-US" dirty="0">
              <a:cs typeface="Calibri"/>
            </a:endParaRPr>
          </a:p>
          <a:p>
            <a:r>
              <a:rPr lang="en-US" dirty="0"/>
              <a:t>We organized these into categories, with key considerations to keep in mind ahead of having these conversations, main points and consistent language to emphasize in discussions, and helpful questions to prompt conversation.</a:t>
            </a:r>
            <a:endParaRPr lang="en-US" dirty="0">
              <a:cs typeface="Calibri"/>
            </a:endParaRPr>
          </a:p>
          <a:p>
            <a:r>
              <a:rPr lang="en-US" dirty="0"/>
              <a:t>On the website, you can click through each one or even view in and print these out as one document. </a:t>
            </a:r>
          </a:p>
          <a:p>
            <a:endParaRPr lang="en-US" b="1" dirty="0">
              <a:cs typeface="Calibri"/>
            </a:endParaRPr>
          </a:p>
          <a:p>
            <a:endParaRPr lang="en-US"/>
          </a:p>
          <a:p>
            <a:r>
              <a:rPr lang="en-US" dirty="0"/>
              <a:t>Making the Business Case for Activity-Friendly Places: </a:t>
            </a:r>
            <a:r>
              <a:rPr lang="en-US" dirty="0">
                <a:hlinkClick r:id="rId3"/>
              </a:rPr>
              <a:t>www.nccor.org/wp-content/uploads/2022/05/Activity-Friendly-Places.pdf</a:t>
            </a:r>
            <a:r>
              <a:rPr lang="en-US" dirty="0"/>
              <a:t> </a:t>
            </a:r>
            <a:endParaRPr lang="en-US" dirty="0">
              <a:cs typeface="Calibri"/>
            </a:endParaRPr>
          </a:p>
          <a:p>
            <a:r>
              <a:rPr lang="en-US" dirty="0"/>
              <a:t>On the right is a preview of the 2-pager developed in 2021 and updated for the new website.</a:t>
            </a:r>
            <a:endParaRPr lang="en-US" dirty="0">
              <a:cs typeface="Calibri"/>
            </a:endParaRPr>
          </a:p>
          <a:p>
            <a:r>
              <a:rPr lang="en-US" dirty="0"/>
              <a:t>•It’s a quick factsheet to share at a community town hall or meeting with a decision maker. It includes: </a:t>
            </a:r>
            <a:endParaRPr lang="en-US" dirty="0">
              <a:cs typeface="Calibri"/>
            </a:endParaRPr>
          </a:p>
          <a:p>
            <a:r>
              <a:rPr lang="en-US" dirty="0"/>
              <a:t>•an overview of 10 measurable benefits of activity-friendly places</a:t>
            </a:r>
            <a:endParaRPr lang="en-US" dirty="0">
              <a:cs typeface="Calibri"/>
            </a:endParaRPr>
          </a:p>
          <a:p>
            <a:r>
              <a:rPr lang="en-US" dirty="0"/>
              <a:t>•Popular approaches to creating activity-friendly places</a:t>
            </a:r>
            <a:endParaRPr lang="en-US" dirty="0">
              <a:cs typeface="Calibri"/>
            </a:endParaRPr>
          </a:p>
          <a:p>
            <a:r>
              <a:rPr lang="en-US" dirty="0"/>
              <a:t>•3 case studies &amp; examples</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B921C307-29EE-1544-8194-4E8BB7DABDFD}" type="slidenum">
              <a:rPr lang="en-US" smtClean="0"/>
              <a:t>3</a:t>
            </a:fld>
            <a:endParaRPr lang="en-US"/>
          </a:p>
        </p:txBody>
      </p:sp>
    </p:spTree>
    <p:extLst>
      <p:ext uri="{BB962C8B-B14F-4D97-AF65-F5344CB8AC3E}">
        <p14:creationId xmlns:p14="http://schemas.microsoft.com/office/powerpoint/2010/main" val="1935593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Arial" panose="020B0604020202020204" pitchFamily="34" charset="0"/>
              </a:rPr>
              <a:t>People tend to live longer and healthier when they have easy and safe access to daily needs, healthcare, and outdoor recreation. </a:t>
            </a:r>
            <a:r>
              <a:rPr lang="en-US" sz="1800" b="0" i="0" dirty="0">
                <a:solidFill>
                  <a:srgbClr val="444444"/>
                </a:solidFill>
                <a:effectLst/>
                <a:latin typeface="Arial" panose="020B0604020202020204" pitchFamily="34" charset="0"/>
              </a:rPr>
              <a:t>​</a:t>
            </a:r>
            <a:r>
              <a:rPr lang="en-US" sz="1800" b="0" i="0" u="none" strike="noStrike" dirty="0">
                <a:solidFill>
                  <a:srgbClr val="000000"/>
                </a:solidFill>
                <a:effectLst/>
                <a:latin typeface="Arial" panose="020B0604020202020204" pitchFamily="34" charset="0"/>
              </a:rPr>
              <a:t>Premature deaths have social and economic costs for communities and workplaces.</a:t>
            </a:r>
            <a:r>
              <a:rPr lang="en-US" sz="1800" b="0" i="0" dirty="0">
                <a:solidFill>
                  <a:srgbClr val="444444"/>
                </a:solidFill>
                <a:effectLst/>
                <a:latin typeface="Arial" panose="020B0604020202020204" pitchFamily="34" charset="0"/>
              </a:rPr>
              <a:t>​</a:t>
            </a:r>
            <a:endParaRPr lang="en-US" sz="1800" b="0" i="0" dirty="0">
              <a:solidFill>
                <a:srgbClr val="444444"/>
              </a:solidFill>
              <a:effectLst/>
              <a:latin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800"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Overall, the benefits lead to better overall health in the community, leading to longer and healthier lives. </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B921C307-29EE-1544-8194-4E8BB7DABDFD}" type="slidenum">
              <a:rPr lang="en-US" smtClean="0"/>
              <a:t>31</a:t>
            </a:fld>
            <a:endParaRPr lang="en-US"/>
          </a:p>
        </p:txBody>
      </p:sp>
    </p:spTree>
    <p:extLst>
      <p:ext uri="{BB962C8B-B14F-4D97-AF65-F5344CB8AC3E}">
        <p14:creationId xmlns:p14="http://schemas.microsoft.com/office/powerpoint/2010/main" val="41426563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significant differences in life-expectancy based on where people live – and activity-friendliness is one of the characteristics of those settings with higher life expectancies. The map on the right shows gaps as high as 16 years in life expectancy in parts of Boston that are literally only miles apart (lighter colors reflect longer life-expectancies); it is common for these areas to also be dramatically different in how supportive they are of active transportation. These types of inequities are apparent in cities and towns across the country and reflect a deep social-justice challenge in many communities.</a:t>
            </a:r>
          </a:p>
          <a:p>
            <a:endParaRPr lang="en-US" dirty="0">
              <a:cs typeface="Calibri"/>
            </a:endParaRPr>
          </a:p>
          <a:p>
            <a:r>
              <a:rPr lang="en-US" dirty="0"/>
              <a:t>Put simply: People live longer, healthier lives when they have easy and safe access to daily needs, healthcare, and outdoor recreation (grocery stores, post office, </a:t>
            </a:r>
            <a:r>
              <a:rPr lang="en-US" b="1" dirty="0"/>
              <a:t>feel free to insert relevant and compelling examples for your community</a:t>
            </a:r>
            <a:r>
              <a:rPr lang="en-US" dirty="0"/>
              <a:t>), and supportive settings for regular walking, biking, rolling, and transit. </a:t>
            </a:r>
            <a:endParaRPr lang="en-US" dirty="0">
              <a:cs typeface="Calibri"/>
            </a:endParaRPr>
          </a:p>
          <a:p>
            <a:endParaRPr lang="en-US" dirty="0">
              <a:cs typeface="Calibri"/>
            </a:endParaRPr>
          </a:p>
          <a:p>
            <a:r>
              <a:rPr lang="en-US" dirty="0"/>
              <a:t>Premature deaths have social and economic costs for communities and workplaces, while the economic benefits of living in an activity friendly place lead to better overall health in the community, leading to longer and healthier lives. </a:t>
            </a:r>
            <a:endParaRPr lang="en-US" dirty="0">
              <a:cs typeface="Calibri"/>
            </a:endParaRPr>
          </a:p>
          <a:p>
            <a:endParaRPr lang="en-US" sz="1800" dirty="0">
              <a:cs typeface="Calibri"/>
            </a:endParaRPr>
          </a:p>
        </p:txBody>
      </p:sp>
      <p:sp>
        <p:nvSpPr>
          <p:cNvPr id="4" name="Slide Number Placeholder 3"/>
          <p:cNvSpPr>
            <a:spLocks noGrp="1"/>
          </p:cNvSpPr>
          <p:nvPr>
            <p:ph type="sldNum" sz="quarter" idx="5"/>
          </p:nvPr>
        </p:nvSpPr>
        <p:spPr/>
        <p:txBody>
          <a:bodyPr/>
          <a:lstStyle/>
          <a:p>
            <a:fld id="{B921C307-29EE-1544-8194-4E8BB7DABDFD}" type="slidenum">
              <a:rPr lang="en-US" smtClean="0"/>
              <a:t>32</a:t>
            </a:fld>
            <a:endParaRPr lang="en-US"/>
          </a:p>
        </p:txBody>
      </p:sp>
    </p:spTree>
    <p:extLst>
      <p:ext uri="{BB962C8B-B14F-4D97-AF65-F5344CB8AC3E}">
        <p14:creationId xmlns:p14="http://schemas.microsoft.com/office/powerpoint/2010/main" val="22714797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many ways communities can become more activity-friendly. Depending on how far along your community currently is, we’ll walk through various points of entry.</a:t>
            </a:r>
          </a:p>
          <a:p>
            <a:endParaRPr lang="en-US" dirty="0"/>
          </a:p>
        </p:txBody>
      </p:sp>
      <p:sp>
        <p:nvSpPr>
          <p:cNvPr id="4" name="Slide Number Placeholder 3"/>
          <p:cNvSpPr>
            <a:spLocks noGrp="1"/>
          </p:cNvSpPr>
          <p:nvPr>
            <p:ph type="sldNum" sz="quarter" idx="5"/>
          </p:nvPr>
        </p:nvSpPr>
        <p:spPr/>
        <p:txBody>
          <a:bodyPr/>
          <a:lstStyle/>
          <a:p>
            <a:fld id="{B921C307-29EE-1544-8194-4E8BB7DABDFD}" type="slidenum">
              <a:rPr lang="en-US" smtClean="0"/>
              <a:t>33</a:t>
            </a:fld>
            <a:endParaRPr lang="en-US"/>
          </a:p>
        </p:txBody>
      </p:sp>
    </p:spTree>
    <p:extLst>
      <p:ext uri="{BB962C8B-B14F-4D97-AF65-F5344CB8AC3E}">
        <p14:creationId xmlns:p14="http://schemas.microsoft.com/office/powerpoint/2010/main" val="39247977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800" dirty="0">
                <a:effectLst/>
                <a:latin typeface="Segoe UI" panose="020B0502040204020203" pitchFamily="34" charset="0"/>
              </a:rPr>
              <a:t>If your community has not approached this topic, an easy first step would be to go out and hold a walking audit (or a bicycling or transit audit, if working on improving those active modes of transportation).</a:t>
            </a:r>
          </a:p>
          <a:p>
            <a:pPr marL="0" indent="0">
              <a:buFont typeface="Arial" panose="020B0604020202020204" pitchFamily="34" charset="0"/>
              <a:buNone/>
            </a:pPr>
            <a:endParaRPr lang="en-US" sz="1800" dirty="0">
              <a:effectLst/>
              <a:latin typeface="Segoe UI" panose="020B0502040204020203" pitchFamily="34" charset="0"/>
            </a:endParaRPr>
          </a:p>
          <a:p>
            <a:pPr marL="0" indent="0">
              <a:buFont typeface="Arial" panose="020B0604020202020204" pitchFamily="34" charset="0"/>
              <a:buNone/>
            </a:pPr>
            <a:r>
              <a:rPr lang="en-US" sz="1800" dirty="0">
                <a:effectLst/>
                <a:latin typeface="Segoe UI" panose="020B0502040204020203" pitchFamily="34" charset="0"/>
              </a:rPr>
              <a:t>A walking audit is when community members and decision-makers actually get out and walk through an area together to collectively identify challenges and possible solutions to improve conditions for walking, bicycling, and transit use.</a:t>
            </a:r>
            <a:endParaRPr lang="en-US" sz="2400" dirty="0"/>
          </a:p>
          <a:p>
            <a:pPr marL="0" indent="0">
              <a:buFont typeface="Arial" panose="020B0604020202020204" pitchFamily="34" charset="0"/>
              <a:buNone/>
            </a:pPr>
            <a:endParaRPr lang="en-US" sz="2400" b="1" dirty="0"/>
          </a:p>
          <a:p>
            <a:pPr marL="0" indent="0">
              <a:buFont typeface="Arial" panose="020B0604020202020204" pitchFamily="34" charset="0"/>
              <a:buNone/>
            </a:pPr>
            <a:r>
              <a:rPr lang="en-US" sz="2400" b="1" dirty="0"/>
              <a:t>Empower community residents </a:t>
            </a:r>
            <a:r>
              <a:rPr lang="en-US" sz="2400" dirty="0"/>
              <a:t>to identify solutions helps </a:t>
            </a:r>
            <a:r>
              <a:rPr lang="en-US" sz="2000" dirty="0"/>
              <a:t>bring together different sectors and community groups to ensure redevelopment has the community’s interest at heart. For example, you could also create local Business Improvement Districts led by local entrepreneurs, including small businesses, woman-owned businesses, and entrepreneurs of color.</a:t>
            </a:r>
          </a:p>
          <a:p>
            <a:pPr marL="800100" lvl="1" indent="-342900">
              <a:buFont typeface="Arial" panose="020B0604020202020204" pitchFamily="34" charset="0"/>
              <a:buChar char="•"/>
            </a:pPr>
            <a:endParaRPr lang="en-US" sz="2000" dirty="0"/>
          </a:p>
          <a:p>
            <a:r>
              <a:rPr lang="en-US" b="1" dirty="0"/>
              <a:t>[note to presenter: this slide is a good opportunity to use photos  of challenges in your community or share walking audit results from your community if you have already made these steps]</a:t>
            </a:r>
          </a:p>
          <a:p>
            <a:endParaRPr lang="en-US" dirty="0"/>
          </a:p>
          <a:p>
            <a:r>
              <a:rPr lang="en-US" dirty="0"/>
              <a:t>Photo courtesy of Michigan Municipal League. https://</a:t>
            </a:r>
            <a:r>
              <a:rPr lang="en-US" dirty="0" err="1"/>
              <a:t>www.flickr.com</a:t>
            </a:r>
            <a:r>
              <a:rPr lang="en-US" dirty="0"/>
              <a:t>/photos/</a:t>
            </a:r>
            <a:r>
              <a:rPr lang="en-US" dirty="0" err="1"/>
              <a:t>michigancommunities</a:t>
            </a:r>
            <a:r>
              <a:rPr lang="en-US" dirty="0"/>
              <a:t>/4348622423</a:t>
            </a:r>
          </a:p>
          <a:p>
            <a:endParaRPr lang="en-US" dirty="0"/>
          </a:p>
        </p:txBody>
      </p:sp>
      <p:sp>
        <p:nvSpPr>
          <p:cNvPr id="4" name="Slide Number Placeholder 3"/>
          <p:cNvSpPr>
            <a:spLocks noGrp="1"/>
          </p:cNvSpPr>
          <p:nvPr>
            <p:ph type="sldNum" sz="quarter" idx="5"/>
          </p:nvPr>
        </p:nvSpPr>
        <p:spPr/>
        <p:txBody>
          <a:bodyPr/>
          <a:lstStyle/>
          <a:p>
            <a:fld id="{B921C307-29EE-1544-8194-4E8BB7DABDFD}" type="slidenum">
              <a:rPr lang="en-US" smtClean="0"/>
              <a:t>34</a:t>
            </a:fld>
            <a:endParaRPr lang="en-US"/>
          </a:p>
        </p:txBody>
      </p:sp>
    </p:spTree>
    <p:extLst>
      <p:ext uri="{BB962C8B-B14F-4D97-AF65-F5344CB8AC3E}">
        <p14:creationId xmlns:p14="http://schemas.microsoft.com/office/powerpoint/2010/main" val="19783069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If you are already aware of the challenges in your community, you can start taking some next steps such as:</a:t>
            </a:r>
          </a:p>
          <a:p>
            <a:endParaRPr lang="en-US" sz="1200" dirty="0"/>
          </a:p>
          <a:p>
            <a:pPr marL="171450" indent="-171450">
              <a:buFont typeface="Arial" panose="020B0604020202020204" pitchFamily="34" charset="0"/>
              <a:buChar char="•"/>
            </a:pPr>
            <a:r>
              <a:rPr lang="en-US" sz="1200" dirty="0"/>
              <a:t>Utilizing </a:t>
            </a:r>
            <a:r>
              <a:rPr lang="en-US" sz="1200" b="1" dirty="0"/>
              <a:t>traffic calming measures (</a:t>
            </a:r>
            <a:r>
              <a:rPr lang="en-US" sz="1200" dirty="0">
                <a:effectLst/>
                <a:latin typeface="Segoe UI" panose="020B0502040204020203" pitchFamily="34" charset="0"/>
              </a:rPr>
              <a:t>improvements you can make to roads that naturally slow traffic without increasing congestion, such as curb extensions, medians, paint, flexible delineators, landscaping, etc.)</a:t>
            </a:r>
            <a:r>
              <a:rPr lang="en-US" sz="1200" b="1" dirty="0"/>
              <a:t> </a:t>
            </a:r>
            <a:r>
              <a:rPr lang="en-US" sz="1200" dirty="0"/>
              <a:t>to slow traffic and create safer routes to schools, parks, and other common destinations. </a:t>
            </a:r>
          </a:p>
          <a:p>
            <a:pPr marL="171450" indent="-171450">
              <a:buFont typeface="Arial" panose="020B0604020202020204" pitchFamily="34" charset="0"/>
              <a:buChar char="•"/>
            </a:pPr>
            <a:r>
              <a:rPr lang="en-US" sz="1200" dirty="0"/>
              <a:t>Setting up temporary </a:t>
            </a:r>
            <a:r>
              <a:rPr lang="en-US" sz="1200" b="1" dirty="0"/>
              <a:t>demonstration projects (pictured above) </a:t>
            </a:r>
            <a:r>
              <a:rPr lang="en-US" sz="1200" dirty="0"/>
              <a:t>and evaluating impacts on traffic, walking and bicycling, and overall safety</a:t>
            </a:r>
          </a:p>
          <a:p>
            <a:pPr marL="171450" indent="-171450">
              <a:buFont typeface="Arial" panose="020B0604020202020204" pitchFamily="34" charset="0"/>
              <a:buChar char="•"/>
            </a:pPr>
            <a:r>
              <a:rPr lang="en-US" sz="1200" b="1" dirty="0"/>
              <a:t>Sharing findings </a:t>
            </a:r>
            <a:r>
              <a:rPr lang="en-US" sz="1200" dirty="0"/>
              <a:t>with planning, transportation, public works, and others to inform current and future project plans.</a:t>
            </a:r>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These types of actions will help bring more attention to the issue and create more interest in the community to take action.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to presenter: this slide is a good opportunity to use photos or share walking audit results from your community if you have already made these steps]</a:t>
            </a:r>
          </a:p>
          <a:p>
            <a:endParaRPr lang="en-US" sz="1200" dirty="0"/>
          </a:p>
          <a:p>
            <a:r>
              <a:rPr lang="en-US" b="0" i="0" dirty="0">
                <a:solidFill>
                  <a:srgbClr val="333333"/>
                </a:solidFill>
                <a:effectLst/>
                <a:latin typeface="Montserrat" panose="00000500000000000000" pitchFamily="2" charset="0"/>
              </a:rPr>
              <a:t>A prototype of a newly designed, no-touch obstacle course to support safe, hands-free play for children on the streets. Photo courtesy of Street Lab. https://</a:t>
            </a:r>
            <a:r>
              <a:rPr lang="en-US" b="0" i="0" dirty="0" err="1">
                <a:solidFill>
                  <a:srgbClr val="333333"/>
                </a:solidFill>
                <a:effectLst/>
                <a:latin typeface="Montserrat" panose="00000500000000000000" pitchFamily="2" charset="0"/>
              </a:rPr>
              <a:t>theurbanactivist.com</a:t>
            </a:r>
            <a:r>
              <a:rPr lang="en-US" b="0" i="0" dirty="0">
                <a:solidFill>
                  <a:srgbClr val="333333"/>
                </a:solidFill>
                <a:effectLst/>
                <a:latin typeface="Montserrat" panose="00000500000000000000" pitchFamily="2" charset="0"/>
              </a:rPr>
              <a:t>/idea/play-streets-in-new-</a:t>
            </a:r>
            <a:r>
              <a:rPr lang="en-US" b="0" i="0" dirty="0" err="1">
                <a:solidFill>
                  <a:srgbClr val="333333"/>
                </a:solidFill>
                <a:effectLst/>
                <a:latin typeface="Montserrat" panose="00000500000000000000" pitchFamily="2" charset="0"/>
              </a:rPr>
              <a:t>york</a:t>
            </a:r>
            <a:r>
              <a:rPr lang="en-US" b="0" i="0" dirty="0">
                <a:solidFill>
                  <a:srgbClr val="333333"/>
                </a:solidFill>
                <a:effectLst/>
                <a:latin typeface="Montserrat" panose="00000500000000000000" pitchFamily="2" charset="0"/>
              </a:rPr>
              <a:t>-a-safe-haven-designed-to-thrive/ </a:t>
            </a:r>
            <a:endParaRPr lang="en-US" dirty="0"/>
          </a:p>
          <a:p>
            <a:endParaRPr lang="en-US" dirty="0"/>
          </a:p>
        </p:txBody>
      </p:sp>
      <p:sp>
        <p:nvSpPr>
          <p:cNvPr id="4" name="Slide Number Placeholder 3"/>
          <p:cNvSpPr>
            <a:spLocks noGrp="1"/>
          </p:cNvSpPr>
          <p:nvPr>
            <p:ph type="sldNum" sz="quarter" idx="5"/>
          </p:nvPr>
        </p:nvSpPr>
        <p:spPr/>
        <p:txBody>
          <a:bodyPr/>
          <a:lstStyle/>
          <a:p>
            <a:fld id="{B921C307-29EE-1544-8194-4E8BB7DABDFD}" type="slidenum">
              <a:rPr lang="en-US" smtClean="0"/>
              <a:t>35</a:t>
            </a:fld>
            <a:endParaRPr lang="en-US"/>
          </a:p>
        </p:txBody>
      </p:sp>
    </p:spTree>
    <p:extLst>
      <p:ext uri="{BB962C8B-B14F-4D97-AF65-F5344CB8AC3E}">
        <p14:creationId xmlns:p14="http://schemas.microsoft.com/office/powerpoint/2010/main" val="36363366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Once your community is fully on board, they may be ready to make real changes. Some examples of actions communities can take are:</a:t>
            </a:r>
          </a:p>
          <a:p>
            <a:pPr marL="171450" indent="-171450">
              <a:buFont typeface="Arial" panose="020B0604020202020204" pitchFamily="34" charset="0"/>
              <a:buChar char="•"/>
            </a:pPr>
            <a:r>
              <a:rPr lang="en-US" sz="1200" b="1" dirty="0"/>
              <a:t>Support Complete Streets Policies, </a:t>
            </a:r>
            <a:r>
              <a:rPr lang="en-US" sz="1200" b="0" dirty="0"/>
              <a:t>in which communities commit to considering all users, of all ages and abilities, using all modes (walk, bike, transit, drive) on all roadway projects; </a:t>
            </a:r>
            <a:r>
              <a:rPr lang="en-US" sz="1800" dirty="0">
                <a:effectLst/>
                <a:latin typeface="Segoe UI" panose="020B0502040204020203" pitchFamily="34" charset="0"/>
              </a:rPr>
              <a:t>thus the planning for routine maintenance, street improvements, and new construction all include sidewalks, bike lanes, and other pedestrian-, bike-, and transit-friendly infrastructure.</a:t>
            </a:r>
          </a:p>
          <a:p>
            <a:pPr marL="171450" indent="-171450">
              <a:buFont typeface="Arial" panose="020B0604020202020204" pitchFamily="34" charset="0"/>
              <a:buChar char="•"/>
            </a:pPr>
            <a:r>
              <a:rPr lang="en-US" sz="1200" b="1" dirty="0"/>
              <a:t>Create quality pedestrian, bicycle, and transit infrastructure </a:t>
            </a:r>
            <a:r>
              <a:rPr lang="en-US" sz="1200" dirty="0"/>
              <a:t>to improve access to businesses and destinations.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t>Zone for a wider range of housing options, businesses, and retail in proximity,</a:t>
            </a:r>
            <a:r>
              <a:rPr lang="en-US" sz="1200" dirty="0"/>
              <a:t> in ways that are specific to needs and context of a community.</a:t>
            </a:r>
          </a:p>
          <a:p>
            <a:pPr marL="171450" indent="-171450">
              <a:buFont typeface="Arial" panose="020B0604020202020204" pitchFamily="34" charset="0"/>
              <a:buChar char="•"/>
            </a:pPr>
            <a:r>
              <a:rPr lang="en-US" sz="1200" b="1" dirty="0"/>
              <a:t>Repurpose or replace unused or underused buildings, parking lots, or other impervious areas, where pavement prevents drainage and causes stormwater run-off,</a:t>
            </a:r>
            <a:r>
              <a:rPr lang="en-US" sz="1200" dirty="0"/>
              <a:t> near transportation and utility infrastructure.</a:t>
            </a:r>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to presenter: this slide is a good opportunity to use photos or share walking audit results from your community if you have already made these steps]</a:t>
            </a:r>
          </a:p>
          <a:p>
            <a:endParaRPr lang="en-US" sz="1200" dirty="0"/>
          </a:p>
          <a:p>
            <a:r>
              <a:rPr lang="en-US" sz="1200" dirty="0"/>
              <a:t>Photo courtesy of Portland Bureau of Transportation. https://</a:t>
            </a:r>
            <a:r>
              <a:rPr lang="en-US" sz="1200" dirty="0" err="1"/>
              <a:t>www.flickr.com</a:t>
            </a:r>
            <a:r>
              <a:rPr lang="en-US" sz="1200" dirty="0"/>
              <a:t>/photos/</a:t>
            </a:r>
            <a:r>
              <a:rPr lang="en-US" sz="1200" dirty="0" err="1"/>
              <a:t>pbotinfo</a:t>
            </a:r>
            <a:r>
              <a:rPr lang="en-US" sz="1200" dirty="0"/>
              <a:t>/25340195348</a:t>
            </a:r>
          </a:p>
          <a:p>
            <a:endParaRPr lang="en-US" dirty="0"/>
          </a:p>
          <a:p>
            <a:endParaRPr lang="en-US" dirty="0"/>
          </a:p>
        </p:txBody>
      </p:sp>
      <p:sp>
        <p:nvSpPr>
          <p:cNvPr id="4" name="Slide Number Placeholder 3"/>
          <p:cNvSpPr>
            <a:spLocks noGrp="1"/>
          </p:cNvSpPr>
          <p:nvPr>
            <p:ph type="sldNum" sz="quarter" idx="5"/>
          </p:nvPr>
        </p:nvSpPr>
        <p:spPr/>
        <p:txBody>
          <a:bodyPr/>
          <a:lstStyle/>
          <a:p>
            <a:fld id="{B921C307-29EE-1544-8194-4E8BB7DABDFD}" type="slidenum">
              <a:rPr lang="en-US" smtClean="0"/>
              <a:t>36</a:t>
            </a:fld>
            <a:endParaRPr lang="en-US"/>
          </a:p>
        </p:txBody>
      </p:sp>
    </p:spTree>
    <p:extLst>
      <p:ext uri="{BB962C8B-B14F-4D97-AF65-F5344CB8AC3E}">
        <p14:creationId xmlns:p14="http://schemas.microsoft.com/office/powerpoint/2010/main" val="11094379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 to presenter: we have provided additional photos you can use throughout the presentation.]</a:t>
            </a:r>
          </a:p>
        </p:txBody>
      </p:sp>
      <p:sp>
        <p:nvSpPr>
          <p:cNvPr id="4" name="Slide Number Placeholder 3"/>
          <p:cNvSpPr>
            <a:spLocks noGrp="1"/>
          </p:cNvSpPr>
          <p:nvPr>
            <p:ph type="sldNum" sz="quarter" idx="5"/>
          </p:nvPr>
        </p:nvSpPr>
        <p:spPr/>
        <p:txBody>
          <a:bodyPr/>
          <a:lstStyle/>
          <a:p>
            <a:fld id="{B921C307-29EE-1544-8194-4E8BB7DABDFD}" type="slidenum">
              <a:rPr lang="en-US" smtClean="0"/>
              <a:t>37</a:t>
            </a:fld>
            <a:endParaRPr lang="en-US"/>
          </a:p>
        </p:txBody>
      </p:sp>
    </p:spTree>
    <p:extLst>
      <p:ext uri="{BB962C8B-B14F-4D97-AF65-F5344CB8AC3E}">
        <p14:creationId xmlns:p14="http://schemas.microsoft.com/office/powerpoint/2010/main" val="16520676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Here’s a preview of the Economic Indicators Library. Visitors can click through the different Areas – Environments, People, Economies to learn about specific indicators.</a:t>
            </a:r>
          </a:p>
          <a:p>
            <a:endParaRPr lang="en-US" dirty="0"/>
          </a:p>
          <a:p>
            <a:r>
              <a:rPr lang="en-US" b="1" dirty="0"/>
              <a:t>This is a user-friendly tool that will feature information on these indicator, how they might be useful, limitations and considerations, and potential data sources where you can find measures of these indicators to use in planning, research, communication, or evaluation.</a:t>
            </a:r>
            <a:endParaRPr lang="en-US" dirty="0"/>
          </a:p>
          <a:p>
            <a:endParaRPr lang="en-US" b="1" dirty="0"/>
          </a:p>
          <a:p>
            <a:r>
              <a:rPr lang="en-US" dirty="0"/>
              <a:t>Public health practitioners, researchers, and their partners can use the Economic Indicators Library to understand and measure the benefits of activity-friendly communities and support community planning efforts. </a:t>
            </a:r>
          </a:p>
          <a:p>
            <a:endParaRPr lang="en-US" dirty="0">
              <a:cs typeface="Calibri"/>
            </a:endParaRPr>
          </a:p>
          <a:p>
            <a:r>
              <a:rPr lang="en-US" dirty="0"/>
              <a:t>The library includes ten economic indicators that can be applied across different communities to assess, monitor, or evaluate the economic activities important to people, prosperity, and the planet.</a:t>
            </a:r>
            <a:endParaRPr lang="en-US" dirty="0">
              <a:cs typeface="Calibri" panose="020F0502020204030204"/>
            </a:endParaRPr>
          </a:p>
          <a:p>
            <a:endParaRPr lang="en-US" dirty="0">
              <a:cs typeface="Calibri" panose="020F0502020204030204"/>
            </a:endParaRPr>
          </a:p>
          <a:p>
            <a:r>
              <a:rPr lang="en-US" dirty="0"/>
              <a:t>The goal is to provide users a solid foundation of what the indicator means and how to use it, without overloading with information. There will be future updates to, adding more info, and additional resources to improve the Library going forward.</a:t>
            </a:r>
            <a:endParaRPr lang="en-US" dirty="0">
              <a:cs typeface="Calibri" panose="020F0502020204030204"/>
            </a:endParaRPr>
          </a:p>
          <a:p>
            <a:endParaRPr lang="en-US" dirty="0">
              <a:cs typeface="Calibri" panose="020F0502020204030204"/>
            </a:endParaRPr>
          </a:p>
          <a:p>
            <a:r>
              <a:rPr lang="en-US" dirty="0"/>
              <a:t>The BIGGEST Takeaway for this Library Tool is that these 10 indicators can be </a:t>
            </a:r>
            <a:r>
              <a:rPr lang="en-US" b="1" dirty="0"/>
              <a:t>applied across different communities </a:t>
            </a:r>
            <a:r>
              <a:rPr lang="en-US" dirty="0"/>
              <a:t>to assess, monitor, or evaluate the economic activities. WHY it’s so key is it allows us to look across communities, make comparisons, and see those trends over time, not just a one-time snapshot.</a:t>
            </a:r>
            <a:endParaRPr lang="en-US" dirty="0">
              <a:cs typeface="Calibri"/>
            </a:endParaRPr>
          </a:p>
          <a:p>
            <a:endParaRPr lang="en-US" dirty="0"/>
          </a:p>
          <a:p>
            <a:r>
              <a:rPr lang="en-US" dirty="0"/>
              <a:t>WHY THIS MATTERS – call to action</a:t>
            </a:r>
            <a:endParaRPr lang="en-US" dirty="0">
              <a:cs typeface="Calibri" panose="020F0502020204030204"/>
            </a:endParaRPr>
          </a:p>
          <a:p>
            <a:r>
              <a:rPr lang="en-US" dirty="0"/>
              <a:t>·Now that the heavy lifting of reviewing the evidence and coming to a systematic consensus is done, how we measure economic benefits of active transportation &amp; activity friendly communities is not changing for some time – can use these for the next decade or so at a minimum</a:t>
            </a:r>
            <a:endParaRPr lang="en-US" dirty="0">
              <a:cs typeface="Calibri" panose="020F0502020204030204"/>
            </a:endParaRPr>
          </a:p>
          <a:p>
            <a:r>
              <a:rPr lang="en-US" dirty="0"/>
              <a:t> </a:t>
            </a:r>
            <a:endParaRPr lang="en-US" dirty="0">
              <a:cs typeface="Calibri" panose="020F0502020204030204"/>
            </a:endParaRPr>
          </a:p>
          <a:p>
            <a:r>
              <a:rPr lang="en-US" dirty="0"/>
              <a:t>1) Augmenting researcher’s ability to report and document common measures</a:t>
            </a:r>
            <a:endParaRPr lang="en-US" dirty="0">
              <a:cs typeface="Calibri" panose="020F0502020204030204"/>
            </a:endParaRPr>
          </a:p>
          <a:p>
            <a:r>
              <a:rPr lang="en-US" dirty="0"/>
              <a:t>2) Low cost &amp; more feasible</a:t>
            </a:r>
            <a:endParaRPr lang="en-US" dirty="0">
              <a:cs typeface="Calibri" panose="020F0502020204030204"/>
            </a:endParaRPr>
          </a:p>
          <a:p>
            <a:r>
              <a:rPr lang="en-US" dirty="0"/>
              <a:t>3) Allows for comparisons across communities, cities, and other geographic areas</a:t>
            </a:r>
            <a:endParaRPr lang="en-US" dirty="0">
              <a:cs typeface="Calibri" panose="020F0502020204030204"/>
            </a:endParaRPr>
          </a:p>
          <a:p>
            <a:r>
              <a:rPr lang="en-US" dirty="0"/>
              <a:t>4) BUT, also, allows for comparison over time and trends – which is important because it takes times, maybe 5-10 years for effects and changes to show up in the data, for a fuller picture to emerge</a:t>
            </a:r>
            <a:endParaRPr lang="en-US" dirty="0">
              <a:cs typeface="Calibri"/>
            </a:endParaRPr>
          </a:p>
          <a:p>
            <a:r>
              <a:rPr lang="en-US" dirty="0"/>
              <a:t>5) Previously, folks might have all just done their own thing – can advance the field forward together with a more systematic, unified approach that’s going to paint a more complete picture – we’re working with the same materials &amp; language</a:t>
            </a:r>
            <a:endParaRPr lang="en-US" dirty="0">
              <a:cs typeface="Calibri" panose="020F0502020204030204"/>
            </a:endParaRPr>
          </a:p>
          <a:p>
            <a:endParaRPr lang="en-US" dirty="0">
              <a:cs typeface="Calibri" panose="020F0502020204030204"/>
            </a:endParaRPr>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B921C307-29EE-1544-8194-4E8BB7DABDFD}" type="slidenum">
              <a:rPr lang="en-US" smtClean="0"/>
              <a:t>4</a:t>
            </a:fld>
            <a:endParaRPr lang="en-US"/>
          </a:p>
        </p:txBody>
      </p:sp>
    </p:spTree>
    <p:extLst>
      <p:ext uri="{BB962C8B-B14F-4D97-AF65-F5344CB8AC3E}">
        <p14:creationId xmlns:p14="http://schemas.microsoft.com/office/powerpoint/2010/main" val="3612851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Thanks for reading the background info!  The presentation for your audiences begins on the next slide.</a:t>
            </a:r>
          </a:p>
        </p:txBody>
      </p:sp>
      <p:sp>
        <p:nvSpPr>
          <p:cNvPr id="4" name="Slide Number Placeholder 3"/>
          <p:cNvSpPr>
            <a:spLocks noGrp="1"/>
          </p:cNvSpPr>
          <p:nvPr>
            <p:ph type="sldNum" sz="quarter" idx="5"/>
          </p:nvPr>
        </p:nvSpPr>
        <p:spPr/>
        <p:txBody>
          <a:bodyPr/>
          <a:lstStyle/>
          <a:p>
            <a:fld id="{B921C307-29EE-1544-8194-4E8BB7DABDFD}" type="slidenum">
              <a:rPr lang="en-US" smtClean="0"/>
              <a:t>5</a:t>
            </a:fld>
            <a:endParaRPr lang="en-US"/>
          </a:p>
        </p:txBody>
      </p:sp>
    </p:spTree>
    <p:extLst>
      <p:ext uri="{BB962C8B-B14F-4D97-AF65-F5344CB8AC3E}">
        <p14:creationId xmlns:p14="http://schemas.microsoft.com/office/powerpoint/2010/main" val="871591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Title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to presenter: this is a great spot to use your own photos!] </a:t>
            </a:r>
          </a:p>
          <a:p>
            <a:endParaRPr lang="en-US" dirty="0"/>
          </a:p>
        </p:txBody>
      </p:sp>
      <p:sp>
        <p:nvSpPr>
          <p:cNvPr id="4" name="Slide Number Placeholder 3"/>
          <p:cNvSpPr>
            <a:spLocks noGrp="1"/>
          </p:cNvSpPr>
          <p:nvPr>
            <p:ph type="sldNum" sz="quarter" idx="5"/>
          </p:nvPr>
        </p:nvSpPr>
        <p:spPr/>
        <p:txBody>
          <a:bodyPr/>
          <a:lstStyle/>
          <a:p>
            <a:fld id="{B921C307-29EE-1544-8194-4E8BB7DABDFD}" type="slidenum">
              <a:rPr lang="en-US" smtClean="0"/>
              <a:t>6</a:t>
            </a:fld>
            <a:endParaRPr lang="en-US"/>
          </a:p>
        </p:txBody>
      </p:sp>
    </p:spTree>
    <p:extLst>
      <p:ext uri="{BB962C8B-B14F-4D97-AF65-F5344CB8AC3E}">
        <p14:creationId xmlns:p14="http://schemas.microsoft.com/office/powerpoint/2010/main" val="1328526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today’s presentation, we will give an overview of activity-friendly communities discussing:</a:t>
            </a:r>
          </a:p>
          <a:p>
            <a:pPr marL="171450" indent="-171450">
              <a:buFont typeface="Arial" panose="020B0604020202020204" pitchFamily="34" charset="0"/>
              <a:buChar char="•"/>
            </a:pPr>
            <a:r>
              <a:rPr lang="en-US" dirty="0"/>
              <a:t>Why communities want to create them,</a:t>
            </a:r>
          </a:p>
          <a:p>
            <a:pPr marL="171450" indent="-171450">
              <a:buFont typeface="Arial" panose="020B0604020202020204" pitchFamily="34" charset="0"/>
              <a:buChar char="•"/>
            </a:pPr>
            <a:r>
              <a:rPr lang="en-US" dirty="0"/>
              <a:t>What activity friendly communities are,</a:t>
            </a:r>
          </a:p>
          <a:p>
            <a:pPr marL="171450" indent="-171450">
              <a:buFont typeface="Arial" panose="020B0604020202020204" pitchFamily="34" charset="0"/>
              <a:buChar char="•"/>
            </a:pPr>
            <a:r>
              <a:rPr lang="en-US" dirty="0"/>
              <a:t>The many benefits of activity-friendly communities, and </a:t>
            </a:r>
          </a:p>
          <a:p>
            <a:pPr marL="171450" indent="-171450">
              <a:buFont typeface="Arial" panose="020B0604020202020204" pitchFamily="34" charset="0"/>
              <a:buChar char="•"/>
            </a:pPr>
            <a:r>
              <a:rPr lang="en-US" dirty="0"/>
              <a:t>strategies that can be used to support activity-friendly communities</a:t>
            </a:r>
          </a:p>
          <a:p>
            <a:endParaRPr lang="en-US" dirty="0"/>
          </a:p>
        </p:txBody>
      </p:sp>
      <p:sp>
        <p:nvSpPr>
          <p:cNvPr id="4" name="Slide Number Placeholder 3"/>
          <p:cNvSpPr>
            <a:spLocks noGrp="1"/>
          </p:cNvSpPr>
          <p:nvPr>
            <p:ph type="sldNum" sz="quarter" idx="5"/>
          </p:nvPr>
        </p:nvSpPr>
        <p:spPr/>
        <p:txBody>
          <a:bodyPr/>
          <a:lstStyle/>
          <a:p>
            <a:fld id="{B921C307-29EE-1544-8194-4E8BB7DABDFD}" type="slidenum">
              <a:rPr lang="en-US" smtClean="0"/>
              <a:t>7</a:t>
            </a:fld>
            <a:endParaRPr lang="en-US"/>
          </a:p>
        </p:txBody>
      </p:sp>
    </p:spTree>
    <p:extLst>
      <p:ext uri="{BB962C8B-B14F-4D97-AF65-F5344CB8AC3E}">
        <p14:creationId xmlns:p14="http://schemas.microsoft.com/office/powerpoint/2010/main" val="35338622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What does your community desire? It is common for community leaders and residents to identify what is often called the “triple bottom line.” That refers to the benefits of </a:t>
            </a:r>
            <a:r>
              <a:rPr lang="en-US" sz="1200" b="1" dirty="0"/>
              <a:t>economic</a:t>
            </a:r>
            <a:r>
              <a:rPr lang="en-US" sz="1200" dirty="0"/>
              <a:t> vibrancy, </a:t>
            </a:r>
            <a:r>
              <a:rPr lang="en-US" sz="1200" b="1" dirty="0"/>
              <a:t>environmental</a:t>
            </a:r>
            <a:r>
              <a:rPr lang="en-US" sz="1200" dirty="0"/>
              <a:t> sustainability, and </a:t>
            </a:r>
            <a:r>
              <a:rPr lang="en-US" sz="1200" b="1" dirty="0"/>
              <a:t>public health and well-being</a:t>
            </a:r>
            <a:r>
              <a:rPr lang="en-US" sz="120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It’s important to recognize that all three of these goals are related to creating active routes to everyday destinations. Specifically, there are significant economic benefits to this type of work!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a:defRPr/>
            </a:pPr>
            <a:r>
              <a:rPr lang="en-US" sz="1200" dirty="0"/>
              <a:t>Communities want healthier environments, economies, and </a:t>
            </a:r>
            <a:r>
              <a:rPr lang="en-US" dirty="0"/>
              <a:t>people – whether that's sidewalks and streets that are easy and accessible to use no matter what mode of transportation, ample job opportunities and available housing, cleaner air and water, or just a better quality of life.</a:t>
            </a:r>
            <a:endParaRPr lang="en-US" dirty="0">
              <a:cs typeface="Calibri"/>
            </a:endParaRPr>
          </a:p>
          <a:p>
            <a:pPr>
              <a:defRPr/>
            </a:pPr>
            <a:endParaRPr lang="en-US" dirty="0"/>
          </a:p>
          <a:p>
            <a:pPr>
              <a:defRPr/>
            </a:pPr>
            <a:r>
              <a:rPr lang="en-US" dirty="0"/>
              <a:t>These are great goals, yes, BUT - How</a:t>
            </a:r>
            <a:r>
              <a:rPr lang="en-US" sz="1200" dirty="0"/>
              <a:t> do we get there?</a:t>
            </a:r>
            <a:endParaRPr lang="en-US" dirty="0">
              <a:cs typeface="Calibri" panose="020F0502020204030204"/>
            </a:endParaRPr>
          </a:p>
          <a:p>
            <a:endParaRPr lang="en-US" dirty="0"/>
          </a:p>
        </p:txBody>
      </p:sp>
      <p:sp>
        <p:nvSpPr>
          <p:cNvPr id="4" name="Slide Number Placeholder 3"/>
          <p:cNvSpPr>
            <a:spLocks noGrp="1"/>
          </p:cNvSpPr>
          <p:nvPr>
            <p:ph type="sldNum" sz="quarter" idx="5"/>
          </p:nvPr>
        </p:nvSpPr>
        <p:spPr/>
        <p:txBody>
          <a:bodyPr/>
          <a:lstStyle/>
          <a:p>
            <a:fld id="{B921C307-29EE-1544-8194-4E8BB7DABDFD}" type="slidenum">
              <a:rPr lang="en-US" smtClean="0"/>
              <a:t>8</a:t>
            </a:fld>
            <a:endParaRPr lang="en-US"/>
          </a:p>
        </p:txBody>
      </p:sp>
    </p:spTree>
    <p:extLst>
      <p:ext uri="{BB962C8B-B14F-4D97-AF65-F5344CB8AC3E}">
        <p14:creationId xmlns:p14="http://schemas.microsoft.com/office/powerpoint/2010/main" val="42689799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to presenter: this is a great spot to use your own photos!]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One of the best approaches is to create an </a:t>
            </a:r>
            <a:r>
              <a:rPr lang="en-US" i="1" dirty="0"/>
              <a:t>activity-friendly community</a:t>
            </a:r>
            <a:r>
              <a:rPr lang="en-US" dirty="0"/>
              <a:t>. This refers to a community that combines transportation, land use, and community design to increase safe, convenient, and accessible opportunities for walking, biking, or simply moving in public spaces without the need for a vehicle. </a:t>
            </a:r>
          </a:p>
          <a:p>
            <a:endParaRPr lang="en-US" dirty="0"/>
          </a:p>
          <a:p>
            <a:endParaRPr lang="en-US" dirty="0"/>
          </a:p>
        </p:txBody>
      </p:sp>
      <p:sp>
        <p:nvSpPr>
          <p:cNvPr id="4" name="Slide Number Placeholder 3"/>
          <p:cNvSpPr>
            <a:spLocks noGrp="1"/>
          </p:cNvSpPr>
          <p:nvPr>
            <p:ph type="sldNum" sz="quarter" idx="5"/>
          </p:nvPr>
        </p:nvSpPr>
        <p:spPr/>
        <p:txBody>
          <a:bodyPr/>
          <a:lstStyle/>
          <a:p>
            <a:fld id="{B921C307-29EE-1544-8194-4E8BB7DABDFD}" type="slidenum">
              <a:rPr lang="en-US" smtClean="0"/>
              <a:t>9</a:t>
            </a:fld>
            <a:endParaRPr lang="en-US"/>
          </a:p>
        </p:txBody>
      </p:sp>
    </p:spTree>
    <p:extLst>
      <p:ext uri="{BB962C8B-B14F-4D97-AF65-F5344CB8AC3E}">
        <p14:creationId xmlns:p14="http://schemas.microsoft.com/office/powerpoint/2010/main" val="34836903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2">
            <a:lumMod val="75000"/>
            <a:alpha val="20000"/>
          </a:schemeClr>
        </a:solidFill>
        <a:effectLst/>
      </p:bgPr>
    </p:bg>
    <p:spTree>
      <p:nvGrpSpPr>
        <p:cNvPr id="1" name=""/>
        <p:cNvGrpSpPr/>
        <p:nvPr/>
      </p:nvGrpSpPr>
      <p:grpSpPr>
        <a:xfrm>
          <a:off x="0" y="0"/>
          <a:ext cx="0" cy="0"/>
          <a:chOff x="0" y="0"/>
          <a:chExt cx="0" cy="0"/>
        </a:xfrm>
      </p:grpSpPr>
      <p:pic>
        <p:nvPicPr>
          <p:cNvPr id="8" name="Picture 7" descr="A picture containing night sky&#10;&#10;Description automatically generated">
            <a:extLst>
              <a:ext uri="{FF2B5EF4-FFF2-40B4-BE49-F238E27FC236}">
                <a16:creationId xmlns:a16="http://schemas.microsoft.com/office/drawing/2014/main" id="{A38F4D97-11B3-A795-CC19-5392EFCBC26A}"/>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rot="16200000" flipH="1">
            <a:off x="-983073" y="3291840"/>
            <a:ext cx="6858000" cy="274317"/>
          </a:xfrm>
          <a:prstGeom prst="rect">
            <a:avLst/>
          </a:prstGeom>
        </p:spPr>
      </p:pic>
      <p:sp>
        <p:nvSpPr>
          <p:cNvPr id="9" name="TextBox 8">
            <a:extLst>
              <a:ext uri="{FF2B5EF4-FFF2-40B4-BE49-F238E27FC236}">
                <a16:creationId xmlns:a16="http://schemas.microsoft.com/office/drawing/2014/main" id="{8884C496-F258-F52F-0269-2C4D5D098691}"/>
              </a:ext>
            </a:extLst>
          </p:cNvPr>
          <p:cNvSpPr txBox="1"/>
          <p:nvPr userDrawn="1"/>
        </p:nvSpPr>
        <p:spPr>
          <a:xfrm>
            <a:off x="1467293" y="1244009"/>
            <a:ext cx="184731" cy="369332"/>
          </a:xfrm>
          <a:prstGeom prst="rect">
            <a:avLst/>
          </a:prstGeom>
          <a:noFill/>
        </p:spPr>
        <p:txBody>
          <a:bodyPr wrap="none" rtlCol="0">
            <a:spAutoFit/>
          </a:bodyPr>
          <a:lstStyle/>
          <a:p>
            <a:endParaRPr lang="en-US" dirty="0"/>
          </a:p>
        </p:txBody>
      </p:sp>
      <p:pic>
        <p:nvPicPr>
          <p:cNvPr id="10" name="Picture 9" descr="Couple with child on bridge in modern city">
            <a:extLst>
              <a:ext uri="{FF2B5EF4-FFF2-40B4-BE49-F238E27FC236}">
                <a16:creationId xmlns:a16="http://schemas.microsoft.com/office/drawing/2014/main" id="{66267E77-BAAF-A18A-EC87-DC8347B62A40}"/>
              </a:ext>
            </a:extLst>
          </p:cNvPr>
          <p:cNvPicPr>
            <a:picLocks/>
          </p:cNvPicPr>
          <p:nvPr userDrawn="1"/>
        </p:nvPicPr>
        <p:blipFill rotWithShape="1">
          <a:blip r:embed="rId3" cstate="email">
            <a:extLst>
              <a:ext uri="{28A0092B-C50C-407E-A947-70E740481C1C}">
                <a14:useLocalDpi xmlns:a14="http://schemas.microsoft.com/office/drawing/2010/main"/>
              </a:ext>
            </a:extLst>
          </a:blip>
          <a:srcRect/>
          <a:stretch/>
        </p:blipFill>
        <p:spPr>
          <a:xfrm>
            <a:off x="2590800" y="-1"/>
            <a:ext cx="9601200" cy="6858000"/>
          </a:xfrm>
          <a:prstGeom prst="rect">
            <a:avLst/>
          </a:prstGeom>
        </p:spPr>
      </p:pic>
      <p:cxnSp>
        <p:nvCxnSpPr>
          <p:cNvPr id="11" name="Straight Connector 10">
            <a:extLst>
              <a:ext uri="{FF2B5EF4-FFF2-40B4-BE49-F238E27FC236}">
                <a16:creationId xmlns:a16="http://schemas.microsoft.com/office/drawing/2014/main" id="{9A0E9D67-81C0-22BA-57F5-7657C09DFCEA}"/>
              </a:ext>
            </a:extLst>
          </p:cNvPr>
          <p:cNvCxnSpPr>
            <a:cxnSpLocks/>
          </p:cNvCxnSpPr>
          <p:nvPr userDrawn="1"/>
        </p:nvCxnSpPr>
        <p:spPr>
          <a:xfrm>
            <a:off x="2590800" y="35870"/>
            <a:ext cx="9601200" cy="0"/>
          </a:xfrm>
          <a:prstGeom prst="line">
            <a:avLst/>
          </a:prstGeom>
          <a:ln w="85725">
            <a:solidFill>
              <a:srgbClr val="02A64D"/>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0489C02-2ADC-8C7D-45DC-21BE98FF7D21}"/>
              </a:ext>
            </a:extLst>
          </p:cNvPr>
          <p:cNvCxnSpPr>
            <a:cxnSpLocks/>
          </p:cNvCxnSpPr>
          <p:nvPr userDrawn="1"/>
        </p:nvCxnSpPr>
        <p:spPr>
          <a:xfrm flipV="1">
            <a:off x="2617996" y="0"/>
            <a:ext cx="7703" cy="6858000"/>
          </a:xfrm>
          <a:prstGeom prst="line">
            <a:avLst/>
          </a:prstGeom>
          <a:ln w="85725">
            <a:solidFill>
              <a:srgbClr val="BB4091"/>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294C8135-1E6A-7545-669F-F6E8A879EE58}"/>
              </a:ext>
            </a:extLst>
          </p:cNvPr>
          <p:cNvGrpSpPr/>
          <p:nvPr userDrawn="1"/>
        </p:nvGrpSpPr>
        <p:grpSpPr>
          <a:xfrm>
            <a:off x="-1" y="1244009"/>
            <a:ext cx="6289281" cy="4137442"/>
            <a:chOff x="-1" y="1244009"/>
            <a:chExt cx="6289281" cy="4137442"/>
          </a:xfrm>
          <a:effectLst>
            <a:outerShdw dir="21540000" sx="107401" sy="107401" algn="tl" rotWithShape="0">
              <a:prstClr val="black">
                <a:alpha val="11000"/>
              </a:prstClr>
            </a:outerShdw>
          </a:effectLst>
        </p:grpSpPr>
        <p:sp>
          <p:nvSpPr>
            <p:cNvPr id="14" name="Round Single Corner Rectangle 13">
              <a:extLst>
                <a:ext uri="{FF2B5EF4-FFF2-40B4-BE49-F238E27FC236}">
                  <a16:creationId xmlns:a16="http://schemas.microsoft.com/office/drawing/2014/main" id="{22A68A10-AB5B-FE65-CCD3-09A0C72961BB}"/>
                </a:ext>
              </a:extLst>
            </p:cNvPr>
            <p:cNvSpPr/>
            <p:nvPr/>
          </p:nvSpPr>
          <p:spPr>
            <a:xfrm>
              <a:off x="0" y="1244009"/>
              <a:ext cx="6289280" cy="4137442"/>
            </a:xfrm>
            <a:prstGeom prst="round1Rect">
              <a:avLst>
                <a:gd name="adj" fmla="val 0"/>
              </a:avLst>
            </a:prstGeom>
            <a:solidFill>
              <a:srgbClr val="7F2B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a:extLst>
                <a:ext uri="{FF2B5EF4-FFF2-40B4-BE49-F238E27FC236}">
                  <a16:creationId xmlns:a16="http://schemas.microsoft.com/office/drawing/2014/main" id="{1F218EFA-3700-F9D9-7A62-07DBFB8F026E}"/>
                </a:ext>
              </a:extLst>
            </p:cNvPr>
            <p:cNvCxnSpPr>
              <a:cxnSpLocks/>
            </p:cNvCxnSpPr>
            <p:nvPr/>
          </p:nvCxnSpPr>
          <p:spPr>
            <a:xfrm>
              <a:off x="-1" y="5300897"/>
              <a:ext cx="6289281" cy="0"/>
            </a:xfrm>
            <a:prstGeom prst="line">
              <a:avLst/>
            </a:prstGeom>
            <a:ln w="190500">
              <a:gradFill>
                <a:gsLst>
                  <a:gs pos="0">
                    <a:srgbClr val="BB4091"/>
                  </a:gs>
                  <a:gs pos="60000">
                    <a:srgbClr val="0290B1"/>
                  </a:gs>
                  <a:gs pos="100000">
                    <a:srgbClr val="02A64D"/>
                  </a:gs>
                </a:gsLst>
                <a:lin ang="0" scaled="0"/>
              </a:gra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0113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BE491CF-D405-1736-9132-ECDD0611641A}"/>
              </a:ext>
            </a:extLst>
          </p:cNvPr>
          <p:cNvSpPr/>
          <p:nvPr/>
        </p:nvSpPr>
        <p:spPr>
          <a:xfrm>
            <a:off x="0" y="0"/>
            <a:ext cx="12192000" cy="6858000"/>
          </a:xfrm>
          <a:prstGeom prst="rect">
            <a:avLst/>
          </a:prstGeom>
          <a:gradFill>
            <a:gsLst>
              <a:gs pos="0">
                <a:srgbClr val="BB4091"/>
              </a:gs>
              <a:gs pos="72000">
                <a:srgbClr val="0290B1"/>
              </a:gs>
              <a:gs pos="100000">
                <a:srgbClr val="02A64D"/>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641980A-EC25-5452-2452-D40FAA2591F5}"/>
              </a:ext>
            </a:extLst>
          </p:cNvPr>
          <p:cNvSpPr>
            <a:spLocks noGrp="1"/>
          </p:cNvSpPr>
          <p:nvPr>
            <p:ph sz="half" idx="1" hasCustomPrompt="1"/>
          </p:nvPr>
        </p:nvSpPr>
        <p:spPr>
          <a:xfrm>
            <a:off x="2648419" y="1690688"/>
            <a:ext cx="9543581" cy="4486275"/>
          </a:xfrm>
          <a:effectLst>
            <a:outerShdw dist="571500" dir="2700000" algn="tl" rotWithShape="0">
              <a:prstClr val="black">
                <a:alpha val="10000"/>
              </a:prstClr>
            </a:outerShdw>
          </a:effectLst>
        </p:spPr>
        <p:txBody>
          <a:bodyPr>
            <a:normAutofit/>
          </a:bodyPr>
          <a:lstStyle>
            <a:lvl1pPr marL="0" indent="0">
              <a:buNone/>
              <a:defRPr sz="1400">
                <a:solidFill>
                  <a:schemeClr val="bg1"/>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dirty="0"/>
              <a:t>Insert Picture</a:t>
            </a:r>
          </a:p>
        </p:txBody>
      </p:sp>
      <p:sp>
        <p:nvSpPr>
          <p:cNvPr id="8" name="Title 1">
            <a:extLst>
              <a:ext uri="{FF2B5EF4-FFF2-40B4-BE49-F238E27FC236}">
                <a16:creationId xmlns:a16="http://schemas.microsoft.com/office/drawing/2014/main" id="{C264F6C0-921E-02B7-656E-E690A9995622}"/>
              </a:ext>
            </a:extLst>
          </p:cNvPr>
          <p:cNvSpPr>
            <a:spLocks noGrp="1"/>
          </p:cNvSpPr>
          <p:nvPr>
            <p:ph type="title"/>
          </p:nvPr>
        </p:nvSpPr>
        <p:spPr>
          <a:xfrm>
            <a:off x="441963" y="365125"/>
            <a:ext cx="11308074" cy="1325563"/>
          </a:xfrm>
        </p:spPr>
        <p:txBody>
          <a:bodyPr>
            <a:normAutofit/>
          </a:bodyPr>
          <a:lstStyle>
            <a:lvl1pPr>
              <a:defRPr sz="3600" b="1" i="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515734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BE491CF-D405-1736-9132-ECDD0611641A}"/>
              </a:ext>
            </a:extLst>
          </p:cNvPr>
          <p:cNvSpPr/>
          <p:nvPr/>
        </p:nvSpPr>
        <p:spPr>
          <a:xfrm>
            <a:off x="0" y="0"/>
            <a:ext cx="12192000" cy="6858000"/>
          </a:xfrm>
          <a:prstGeom prst="rect">
            <a:avLst/>
          </a:prstGeom>
          <a:gradFill>
            <a:gsLst>
              <a:gs pos="0">
                <a:srgbClr val="BB4091"/>
              </a:gs>
              <a:gs pos="72000">
                <a:srgbClr val="0290B1"/>
              </a:gs>
              <a:gs pos="100000">
                <a:srgbClr val="02A64D"/>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259E685C-920E-E35A-76B1-FAE9F16D89EB}"/>
              </a:ext>
            </a:extLst>
          </p:cNvPr>
          <p:cNvSpPr>
            <a:spLocks noGrp="1"/>
          </p:cNvSpPr>
          <p:nvPr>
            <p:ph type="title" hasCustomPrompt="1"/>
          </p:nvPr>
        </p:nvSpPr>
        <p:spPr>
          <a:xfrm>
            <a:off x="628486" y="1187174"/>
            <a:ext cx="3221388" cy="2529923"/>
          </a:xfrm>
        </p:spPr>
        <p:txBody>
          <a:bodyPr lIns="0" anchor="t">
            <a:spAutoFit/>
          </a:bodyPr>
          <a:lstStyle>
            <a:lvl1pPr>
              <a:defRPr sz="4400" b="1" i="0" baseline="0">
                <a:solidFill>
                  <a:schemeClr val="bg1"/>
                </a:solidFill>
                <a:latin typeface="Arial" panose="020B0604020202020204" pitchFamily="34" charset="0"/>
                <a:cs typeface="Arial" panose="020B0604020202020204" pitchFamily="34" charset="0"/>
              </a:defRPr>
            </a:lvl1pPr>
          </a:lstStyle>
          <a:p>
            <a:r>
              <a:rPr lang="en-US" sz="4400" b="1" dirty="0">
                <a:solidFill>
                  <a:schemeClr val="bg1"/>
                </a:solidFill>
                <a:latin typeface="Arial" panose="020B0604020202020204" pitchFamily="34" charset="0"/>
                <a:ea typeface="ＭＳ Ｐゴシック" pitchFamily="-123" charset="-128"/>
                <a:cs typeface="Arial" panose="020B0604020202020204" pitchFamily="34" charset="0"/>
              </a:rPr>
              <a:t>Click to Add Outline Title</a:t>
            </a:r>
            <a:endParaRPr lang="en-US" sz="4400" b="1" dirty="0">
              <a:solidFill>
                <a:schemeClr val="bg1"/>
              </a:solidFill>
              <a:latin typeface="Arial" panose="020B0604020202020204" pitchFamily="34" charset="0"/>
              <a:cs typeface="Arial" panose="020B0604020202020204" pitchFamily="34" charset="0"/>
            </a:endParaRPr>
          </a:p>
        </p:txBody>
      </p:sp>
      <p:sp>
        <p:nvSpPr>
          <p:cNvPr id="7" name="Content Placeholder 2">
            <a:extLst>
              <a:ext uri="{FF2B5EF4-FFF2-40B4-BE49-F238E27FC236}">
                <a16:creationId xmlns:a16="http://schemas.microsoft.com/office/drawing/2014/main" id="{AF98454F-BFB5-5BAB-BB17-73F05DFCA718}"/>
              </a:ext>
            </a:extLst>
          </p:cNvPr>
          <p:cNvSpPr>
            <a:spLocks noGrp="1"/>
          </p:cNvSpPr>
          <p:nvPr>
            <p:ph sz="half" idx="1" hasCustomPrompt="1"/>
          </p:nvPr>
        </p:nvSpPr>
        <p:spPr>
          <a:xfrm>
            <a:off x="4258310" y="679270"/>
            <a:ext cx="7933690" cy="5199010"/>
          </a:xfrm>
          <a:effectLst>
            <a:outerShdw dist="571500" dir="2700000" algn="tl" rotWithShape="0">
              <a:prstClr val="black">
                <a:alpha val="10000"/>
              </a:prstClr>
            </a:outerShdw>
          </a:effectLst>
        </p:spPr>
        <p:txBody>
          <a:bodyPr>
            <a:normAutofit/>
          </a:bodyPr>
          <a:lstStyle>
            <a:lvl1pPr marL="0" indent="0">
              <a:buNone/>
              <a:defRPr sz="1400">
                <a:solidFill>
                  <a:schemeClr val="bg1"/>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dirty="0"/>
              <a:t>Insert Picture</a:t>
            </a:r>
          </a:p>
        </p:txBody>
      </p:sp>
    </p:spTree>
    <p:extLst>
      <p:ext uri="{BB962C8B-B14F-4D97-AF65-F5344CB8AC3E}">
        <p14:creationId xmlns:p14="http://schemas.microsoft.com/office/powerpoint/2010/main" val="20895037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BE491CF-D405-1736-9132-ECDD0611641A}"/>
              </a:ext>
            </a:extLst>
          </p:cNvPr>
          <p:cNvSpPr/>
          <p:nvPr/>
        </p:nvSpPr>
        <p:spPr>
          <a:xfrm>
            <a:off x="0" y="0"/>
            <a:ext cx="12192000" cy="6858000"/>
          </a:xfrm>
          <a:prstGeom prst="rect">
            <a:avLst/>
          </a:prstGeom>
          <a:gradFill>
            <a:gsLst>
              <a:gs pos="0">
                <a:srgbClr val="BB4091"/>
              </a:gs>
              <a:gs pos="72000">
                <a:srgbClr val="0290B1"/>
              </a:gs>
              <a:gs pos="100000">
                <a:srgbClr val="02A64D"/>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641980A-EC25-5452-2452-D40FAA2591F5}"/>
              </a:ext>
            </a:extLst>
          </p:cNvPr>
          <p:cNvSpPr>
            <a:spLocks noGrp="1"/>
          </p:cNvSpPr>
          <p:nvPr>
            <p:ph sz="half" idx="1" hasCustomPrompt="1"/>
          </p:nvPr>
        </p:nvSpPr>
        <p:spPr>
          <a:xfrm>
            <a:off x="4758794" y="861914"/>
            <a:ext cx="6688486" cy="5016365"/>
          </a:xfrm>
          <a:effectLst>
            <a:outerShdw dist="571500" dir="2700000" algn="tl" rotWithShape="0">
              <a:prstClr val="black">
                <a:alpha val="10000"/>
              </a:prstClr>
            </a:outerShdw>
          </a:effectLst>
        </p:spPr>
        <p:txBody>
          <a:bodyPr>
            <a:normAutofit/>
          </a:bodyPr>
          <a:lstStyle>
            <a:lvl1pPr marL="0" indent="0">
              <a:buNone/>
              <a:defRPr sz="1400">
                <a:solidFill>
                  <a:schemeClr val="bg1"/>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dirty="0"/>
              <a:t>Insert Picture</a:t>
            </a:r>
          </a:p>
        </p:txBody>
      </p:sp>
      <p:sp>
        <p:nvSpPr>
          <p:cNvPr id="4" name="Title 1">
            <a:extLst>
              <a:ext uri="{FF2B5EF4-FFF2-40B4-BE49-F238E27FC236}">
                <a16:creationId xmlns:a16="http://schemas.microsoft.com/office/drawing/2014/main" id="{259E685C-920E-E35A-76B1-FAE9F16D89EB}"/>
              </a:ext>
            </a:extLst>
          </p:cNvPr>
          <p:cNvSpPr>
            <a:spLocks noGrp="1"/>
          </p:cNvSpPr>
          <p:nvPr>
            <p:ph type="title" hasCustomPrompt="1"/>
          </p:nvPr>
        </p:nvSpPr>
        <p:spPr>
          <a:xfrm>
            <a:off x="628486" y="1187174"/>
            <a:ext cx="3221388" cy="2529923"/>
          </a:xfrm>
        </p:spPr>
        <p:txBody>
          <a:bodyPr lIns="0" anchor="t">
            <a:spAutoFit/>
          </a:bodyPr>
          <a:lstStyle>
            <a:lvl1pPr>
              <a:defRPr sz="4400" b="1" i="0" baseline="0">
                <a:solidFill>
                  <a:schemeClr val="bg1"/>
                </a:solidFill>
                <a:latin typeface="Arial" panose="020B0604020202020204" pitchFamily="34" charset="0"/>
                <a:cs typeface="Arial" panose="020B0604020202020204" pitchFamily="34" charset="0"/>
              </a:defRPr>
            </a:lvl1pPr>
          </a:lstStyle>
          <a:p>
            <a:r>
              <a:rPr lang="en-US" sz="4400" b="1" dirty="0">
                <a:solidFill>
                  <a:schemeClr val="bg1"/>
                </a:solidFill>
                <a:latin typeface="Arial" panose="020B0604020202020204" pitchFamily="34" charset="0"/>
                <a:ea typeface="ＭＳ Ｐゴシック" pitchFamily="-123" charset="-128"/>
                <a:cs typeface="Arial" panose="020B0604020202020204" pitchFamily="34" charset="0"/>
              </a:rPr>
              <a:t>Click to Add Outline Title</a:t>
            </a:r>
            <a:endParaRPr lang="en-US" sz="4400" b="1" dirty="0">
              <a:solidFill>
                <a:schemeClr val="bg1"/>
              </a:solidFill>
              <a:latin typeface="Arial" panose="020B0604020202020204" pitchFamily="34" charset="0"/>
              <a:cs typeface="Arial" panose="020B0604020202020204" pitchFamily="34" charset="0"/>
            </a:endParaRPr>
          </a:p>
        </p:txBody>
      </p:sp>
      <p:grpSp>
        <p:nvGrpSpPr>
          <p:cNvPr id="7" name="Group 6">
            <a:extLst>
              <a:ext uri="{FF2B5EF4-FFF2-40B4-BE49-F238E27FC236}">
                <a16:creationId xmlns:a16="http://schemas.microsoft.com/office/drawing/2014/main" id="{C5ADFFFE-B65F-8390-F1B4-A305BF642760}"/>
              </a:ext>
            </a:extLst>
          </p:cNvPr>
          <p:cNvGrpSpPr/>
          <p:nvPr userDrawn="1"/>
        </p:nvGrpSpPr>
        <p:grpSpPr>
          <a:xfrm>
            <a:off x="441963" y="6452279"/>
            <a:ext cx="11308074" cy="246221"/>
            <a:chOff x="441963" y="6452279"/>
            <a:chExt cx="11308074" cy="246221"/>
          </a:xfrm>
        </p:grpSpPr>
        <p:sp>
          <p:nvSpPr>
            <p:cNvPr id="8" name="TextBox 7">
              <a:extLst>
                <a:ext uri="{FF2B5EF4-FFF2-40B4-BE49-F238E27FC236}">
                  <a16:creationId xmlns:a16="http://schemas.microsoft.com/office/drawing/2014/main" id="{0AA763E2-CCAD-0C11-CA6A-1284CF01B3A4}"/>
                </a:ext>
              </a:extLst>
            </p:cNvPr>
            <p:cNvSpPr txBox="1"/>
            <p:nvPr/>
          </p:nvSpPr>
          <p:spPr>
            <a:xfrm>
              <a:off x="7705494" y="6452279"/>
              <a:ext cx="4044543" cy="246221"/>
            </a:xfrm>
            <a:prstGeom prst="rect">
              <a:avLst/>
            </a:prstGeom>
            <a:noFill/>
          </p:spPr>
          <p:txBody>
            <a:bodyPr wrap="square" lIns="0" rIns="0" rtlCol="0">
              <a:spAutoFit/>
            </a:bodyPr>
            <a:lstStyle/>
            <a:p>
              <a:pPr algn="r"/>
              <a:r>
                <a:rPr lang="en-US" sz="1000" dirty="0">
                  <a:solidFill>
                    <a:schemeClr val="bg1"/>
                  </a:solidFill>
                  <a:effectLst/>
                  <a:latin typeface="Arial Black" panose="020B0604020202020204" pitchFamily="34" charset="0"/>
                  <a:cs typeface="Arial Black" panose="020B0604020202020204" pitchFamily="34" charset="0"/>
                </a:rPr>
                <a:t> Making the Business Case for Activity-Friendly Places</a:t>
              </a:r>
            </a:p>
          </p:txBody>
        </p:sp>
        <p:cxnSp>
          <p:nvCxnSpPr>
            <p:cNvPr id="9" name="Straight Connector 8">
              <a:extLst>
                <a:ext uri="{FF2B5EF4-FFF2-40B4-BE49-F238E27FC236}">
                  <a16:creationId xmlns:a16="http://schemas.microsoft.com/office/drawing/2014/main" id="{229B9876-5087-E20E-737D-254D09317692}"/>
                </a:ext>
              </a:extLst>
            </p:cNvPr>
            <p:cNvCxnSpPr>
              <a:cxnSpLocks/>
            </p:cNvCxnSpPr>
            <p:nvPr/>
          </p:nvCxnSpPr>
          <p:spPr>
            <a:xfrm>
              <a:off x="441963" y="6575389"/>
              <a:ext cx="7438436" cy="0"/>
            </a:xfrm>
            <a:prstGeom prst="line">
              <a:avLst/>
            </a:prstGeom>
            <a:ln w="63500">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248454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Two Content">
    <p:bg>
      <p:bgPr>
        <a:solidFill>
          <a:srgbClr val="0291B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41980A-EC25-5452-2452-D40FAA2591F5}"/>
              </a:ext>
            </a:extLst>
          </p:cNvPr>
          <p:cNvSpPr>
            <a:spLocks noGrp="1"/>
          </p:cNvSpPr>
          <p:nvPr>
            <p:ph sz="half" idx="1" hasCustomPrompt="1"/>
          </p:nvPr>
        </p:nvSpPr>
        <p:spPr>
          <a:xfrm>
            <a:off x="4758794" y="861914"/>
            <a:ext cx="6688486" cy="5016365"/>
          </a:xfrm>
          <a:ln w="28575">
            <a:solidFill>
              <a:schemeClr val="bg1"/>
            </a:solidFill>
          </a:ln>
          <a:effectLst>
            <a:outerShdw dist="571500" dir="2700000" algn="tl" rotWithShape="0">
              <a:prstClr val="black">
                <a:alpha val="10000"/>
              </a:prstClr>
            </a:outerShdw>
          </a:effectLst>
        </p:spPr>
        <p:txBody>
          <a:bodyPr>
            <a:normAutofit/>
          </a:bodyPr>
          <a:lstStyle>
            <a:lvl1pPr marL="0" indent="0">
              <a:buNone/>
              <a:defRPr sz="1400">
                <a:solidFill>
                  <a:schemeClr val="bg1"/>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dirty="0"/>
              <a:t>Insert Picture</a:t>
            </a:r>
          </a:p>
        </p:txBody>
      </p:sp>
      <p:sp>
        <p:nvSpPr>
          <p:cNvPr id="4" name="Title 1">
            <a:extLst>
              <a:ext uri="{FF2B5EF4-FFF2-40B4-BE49-F238E27FC236}">
                <a16:creationId xmlns:a16="http://schemas.microsoft.com/office/drawing/2014/main" id="{259E685C-920E-E35A-76B1-FAE9F16D89EB}"/>
              </a:ext>
            </a:extLst>
          </p:cNvPr>
          <p:cNvSpPr>
            <a:spLocks noGrp="1"/>
          </p:cNvSpPr>
          <p:nvPr>
            <p:ph type="title" hasCustomPrompt="1"/>
          </p:nvPr>
        </p:nvSpPr>
        <p:spPr>
          <a:xfrm>
            <a:off x="628486" y="1187174"/>
            <a:ext cx="3221388" cy="2529923"/>
          </a:xfrm>
        </p:spPr>
        <p:txBody>
          <a:bodyPr lIns="0" anchor="t">
            <a:spAutoFit/>
          </a:bodyPr>
          <a:lstStyle>
            <a:lvl1pPr>
              <a:defRPr sz="4400" b="1" i="0" baseline="0">
                <a:solidFill>
                  <a:schemeClr val="bg1"/>
                </a:solidFill>
                <a:latin typeface="Arial" panose="020B0604020202020204" pitchFamily="34" charset="0"/>
                <a:cs typeface="Arial" panose="020B0604020202020204" pitchFamily="34" charset="0"/>
              </a:defRPr>
            </a:lvl1pPr>
          </a:lstStyle>
          <a:p>
            <a:r>
              <a:rPr lang="en-US" sz="4400" b="1" dirty="0">
                <a:solidFill>
                  <a:schemeClr val="bg1"/>
                </a:solidFill>
                <a:latin typeface="Arial" panose="020B0604020202020204" pitchFamily="34" charset="0"/>
                <a:ea typeface="ＭＳ Ｐゴシック" pitchFamily="-123" charset="-128"/>
                <a:cs typeface="Arial" panose="020B0604020202020204" pitchFamily="34" charset="0"/>
              </a:rPr>
              <a:t>Click to Add Outline Title</a:t>
            </a:r>
            <a:endParaRPr lang="en-US" sz="4400" b="1" dirty="0">
              <a:solidFill>
                <a:schemeClr val="bg1"/>
              </a:solidFill>
              <a:latin typeface="Arial" panose="020B0604020202020204" pitchFamily="34" charset="0"/>
              <a:cs typeface="Arial" panose="020B0604020202020204" pitchFamily="34" charset="0"/>
            </a:endParaRPr>
          </a:p>
        </p:txBody>
      </p:sp>
      <p:grpSp>
        <p:nvGrpSpPr>
          <p:cNvPr id="7" name="Group 6">
            <a:extLst>
              <a:ext uri="{FF2B5EF4-FFF2-40B4-BE49-F238E27FC236}">
                <a16:creationId xmlns:a16="http://schemas.microsoft.com/office/drawing/2014/main" id="{C5ADFFFE-B65F-8390-F1B4-A305BF642760}"/>
              </a:ext>
            </a:extLst>
          </p:cNvPr>
          <p:cNvGrpSpPr/>
          <p:nvPr userDrawn="1"/>
        </p:nvGrpSpPr>
        <p:grpSpPr>
          <a:xfrm>
            <a:off x="441963" y="6452279"/>
            <a:ext cx="11308074" cy="246221"/>
            <a:chOff x="441963" y="6452279"/>
            <a:chExt cx="11308074" cy="246221"/>
          </a:xfrm>
        </p:grpSpPr>
        <p:sp>
          <p:nvSpPr>
            <p:cNvPr id="8" name="TextBox 7">
              <a:extLst>
                <a:ext uri="{FF2B5EF4-FFF2-40B4-BE49-F238E27FC236}">
                  <a16:creationId xmlns:a16="http://schemas.microsoft.com/office/drawing/2014/main" id="{0AA763E2-CCAD-0C11-CA6A-1284CF01B3A4}"/>
                </a:ext>
              </a:extLst>
            </p:cNvPr>
            <p:cNvSpPr txBox="1"/>
            <p:nvPr/>
          </p:nvSpPr>
          <p:spPr>
            <a:xfrm>
              <a:off x="7705494" y="6452279"/>
              <a:ext cx="4044543" cy="246221"/>
            </a:xfrm>
            <a:prstGeom prst="rect">
              <a:avLst/>
            </a:prstGeom>
            <a:noFill/>
          </p:spPr>
          <p:txBody>
            <a:bodyPr wrap="square" lIns="0" rIns="0" rtlCol="0">
              <a:spAutoFit/>
            </a:bodyPr>
            <a:lstStyle/>
            <a:p>
              <a:pPr algn="r"/>
              <a:r>
                <a:rPr lang="en-US" sz="1000" dirty="0">
                  <a:solidFill>
                    <a:schemeClr val="bg1"/>
                  </a:solidFill>
                  <a:effectLst/>
                  <a:latin typeface="Arial Black" panose="020B0604020202020204" pitchFamily="34" charset="0"/>
                  <a:cs typeface="Arial Black" panose="020B0604020202020204" pitchFamily="34" charset="0"/>
                </a:rPr>
                <a:t> Making the Business Case for Activity-Friendly Places</a:t>
              </a:r>
            </a:p>
          </p:txBody>
        </p:sp>
        <p:cxnSp>
          <p:nvCxnSpPr>
            <p:cNvPr id="9" name="Straight Connector 8">
              <a:extLst>
                <a:ext uri="{FF2B5EF4-FFF2-40B4-BE49-F238E27FC236}">
                  <a16:creationId xmlns:a16="http://schemas.microsoft.com/office/drawing/2014/main" id="{229B9876-5087-E20E-737D-254D09317692}"/>
                </a:ext>
              </a:extLst>
            </p:cNvPr>
            <p:cNvCxnSpPr>
              <a:cxnSpLocks/>
            </p:cNvCxnSpPr>
            <p:nvPr/>
          </p:nvCxnSpPr>
          <p:spPr>
            <a:xfrm>
              <a:off x="441963" y="6575389"/>
              <a:ext cx="7438436" cy="0"/>
            </a:xfrm>
            <a:prstGeom prst="line">
              <a:avLst/>
            </a:prstGeom>
            <a:ln w="63500">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588417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2">
            <a:lumMod val="75000"/>
            <a:alpha val="20000"/>
          </a:schemeClr>
        </a:solidFill>
        <a:effectLst/>
      </p:bgPr>
    </p:bg>
    <p:spTree>
      <p:nvGrpSpPr>
        <p:cNvPr id="1" name=""/>
        <p:cNvGrpSpPr/>
        <p:nvPr/>
      </p:nvGrpSpPr>
      <p:grpSpPr>
        <a:xfrm>
          <a:off x="0" y="0"/>
          <a:ext cx="0" cy="0"/>
          <a:chOff x="0" y="0"/>
          <a:chExt cx="0" cy="0"/>
        </a:xfrm>
      </p:grpSpPr>
      <p:pic>
        <p:nvPicPr>
          <p:cNvPr id="8" name="Picture 7" descr="A picture containing night sky&#10;&#10;Description automatically generated">
            <a:extLst>
              <a:ext uri="{FF2B5EF4-FFF2-40B4-BE49-F238E27FC236}">
                <a16:creationId xmlns:a16="http://schemas.microsoft.com/office/drawing/2014/main" id="{D84744A7-EB43-F3C5-63A1-1C2D242D1AA2}"/>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rot="16200000" flipH="1">
            <a:off x="6311592" y="3301573"/>
            <a:ext cx="6855266" cy="257588"/>
          </a:xfrm>
          <a:prstGeom prst="rect">
            <a:avLst/>
          </a:prstGeom>
        </p:spPr>
      </p:pic>
      <p:sp>
        <p:nvSpPr>
          <p:cNvPr id="9" name="Rectangle 8">
            <a:extLst>
              <a:ext uri="{FF2B5EF4-FFF2-40B4-BE49-F238E27FC236}">
                <a16:creationId xmlns:a16="http://schemas.microsoft.com/office/drawing/2014/main" id="{19060AFB-D66F-BBEC-7EE5-B6497C66B63B}"/>
              </a:ext>
            </a:extLst>
          </p:cNvPr>
          <p:cNvSpPr/>
          <p:nvPr userDrawn="1"/>
        </p:nvSpPr>
        <p:spPr>
          <a:xfrm flipH="1">
            <a:off x="0" y="0"/>
            <a:ext cx="9601200" cy="6858000"/>
          </a:xfrm>
          <a:prstGeom prst="rect">
            <a:avLst/>
          </a:prstGeom>
          <a:solidFill>
            <a:srgbClr val="BB4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 Single Corner Rectangle 9">
            <a:extLst>
              <a:ext uri="{FF2B5EF4-FFF2-40B4-BE49-F238E27FC236}">
                <a16:creationId xmlns:a16="http://schemas.microsoft.com/office/drawing/2014/main" id="{6C64AEA3-3B9F-1D2B-C8B4-41AD04B25228}"/>
              </a:ext>
            </a:extLst>
          </p:cNvPr>
          <p:cNvSpPr/>
          <p:nvPr userDrawn="1"/>
        </p:nvSpPr>
        <p:spPr>
          <a:xfrm flipH="1">
            <a:off x="1120281" y="806834"/>
            <a:ext cx="11071718" cy="6051167"/>
          </a:xfrm>
          <a:prstGeom prst="round1Rect">
            <a:avLst>
              <a:gd name="adj" fmla="val 0"/>
            </a:avLst>
          </a:prstGeom>
          <a:solidFill>
            <a:srgbClr val="9930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3">
            <a:extLst>
              <a:ext uri="{FF2B5EF4-FFF2-40B4-BE49-F238E27FC236}">
                <a16:creationId xmlns:a16="http://schemas.microsoft.com/office/drawing/2014/main" id="{D2EC30A3-10C6-9A7A-8DBB-328B4C0F072C}"/>
              </a:ext>
            </a:extLst>
          </p:cNvPr>
          <p:cNvSpPr>
            <a:spLocks noGrp="1"/>
          </p:cNvSpPr>
          <p:nvPr>
            <p:ph type="body" idx="10" hasCustomPrompt="1"/>
          </p:nvPr>
        </p:nvSpPr>
        <p:spPr>
          <a:xfrm>
            <a:off x="2961698" y="3463630"/>
            <a:ext cx="8110021" cy="1532964"/>
          </a:xfrm>
        </p:spPr>
        <p:txBody>
          <a:bodyPr>
            <a:normAutofit/>
          </a:bodyPr>
          <a:lstStyle>
            <a:lvl1pPr>
              <a:defRPr baseline="0">
                <a:solidFill>
                  <a:schemeClr val="bg1"/>
                </a:solidFill>
              </a:defRPr>
            </a:lvl1pPr>
          </a:lstStyle>
          <a:p>
            <a:r>
              <a:rPr lang="en-US" sz="2800" dirty="0">
                <a:solidFill>
                  <a:schemeClr val="bg1"/>
                </a:solidFill>
              </a:rPr>
              <a:t>Environmental Benefit</a:t>
            </a:r>
          </a:p>
          <a:p>
            <a:r>
              <a:rPr lang="en-US" sz="2800" dirty="0">
                <a:solidFill>
                  <a:schemeClr val="bg1"/>
                </a:solidFill>
              </a:rPr>
              <a:t>Environmental Benefit</a:t>
            </a:r>
          </a:p>
          <a:p>
            <a:r>
              <a:rPr lang="en-US" sz="2800" dirty="0">
                <a:solidFill>
                  <a:schemeClr val="bg1"/>
                </a:solidFill>
              </a:rPr>
              <a:t>Environmental Benefit</a:t>
            </a:r>
          </a:p>
        </p:txBody>
      </p:sp>
      <p:pic>
        <p:nvPicPr>
          <p:cNvPr id="13" name="Picture 12" descr="A picture containing night sky&#10;&#10;Description automatically generated">
            <a:extLst>
              <a:ext uri="{FF2B5EF4-FFF2-40B4-BE49-F238E27FC236}">
                <a16:creationId xmlns:a16="http://schemas.microsoft.com/office/drawing/2014/main" id="{0DB20728-5C62-1BE0-13F6-2BF7EEE3095E}"/>
              </a:ext>
            </a:extLst>
          </p:cNvPr>
          <p:cNvPicPr>
            <a:picLocks/>
          </p:cNvPicPr>
          <p:nvPr userDrawn="1"/>
        </p:nvPicPr>
        <p:blipFill rotWithShape="1">
          <a:blip r:embed="rId3" cstate="email">
            <a:extLst>
              <a:ext uri="{28A0092B-C50C-407E-A947-70E740481C1C}">
                <a14:useLocalDpi xmlns:a14="http://schemas.microsoft.com/office/drawing/2010/main"/>
              </a:ext>
            </a:extLst>
          </a:blip>
          <a:srcRect/>
          <a:stretch/>
        </p:blipFill>
        <p:spPr>
          <a:xfrm rot="16200000" flipH="1">
            <a:off x="-1767276" y="3703623"/>
            <a:ext cx="6051166" cy="257589"/>
          </a:xfrm>
          <a:prstGeom prst="rect">
            <a:avLst/>
          </a:prstGeom>
        </p:spPr>
      </p:pic>
      <p:grpSp>
        <p:nvGrpSpPr>
          <p:cNvPr id="17" name="Group 16">
            <a:extLst>
              <a:ext uri="{FF2B5EF4-FFF2-40B4-BE49-F238E27FC236}">
                <a16:creationId xmlns:a16="http://schemas.microsoft.com/office/drawing/2014/main" id="{2F079708-2774-E919-73BF-2E7CA081B3CB}"/>
              </a:ext>
            </a:extLst>
          </p:cNvPr>
          <p:cNvGrpSpPr/>
          <p:nvPr userDrawn="1"/>
        </p:nvGrpSpPr>
        <p:grpSpPr>
          <a:xfrm>
            <a:off x="261486" y="1266058"/>
            <a:ext cx="1828800" cy="1828800"/>
            <a:chOff x="4309038" y="723911"/>
            <a:chExt cx="1607052" cy="1607052"/>
          </a:xfrm>
        </p:grpSpPr>
        <p:grpSp>
          <p:nvGrpSpPr>
            <p:cNvPr id="18" name="Group 17">
              <a:extLst>
                <a:ext uri="{FF2B5EF4-FFF2-40B4-BE49-F238E27FC236}">
                  <a16:creationId xmlns:a16="http://schemas.microsoft.com/office/drawing/2014/main" id="{80123BF8-4434-1B59-E62E-7DDBB2B1DBE2}"/>
                </a:ext>
              </a:extLst>
            </p:cNvPr>
            <p:cNvGrpSpPr/>
            <p:nvPr/>
          </p:nvGrpSpPr>
          <p:grpSpPr>
            <a:xfrm>
              <a:off x="4309038" y="723911"/>
              <a:ext cx="1607052" cy="1607052"/>
              <a:chOff x="1241018" y="1533004"/>
              <a:chExt cx="1791083" cy="1791083"/>
            </a:xfrm>
          </p:grpSpPr>
          <p:sp>
            <p:nvSpPr>
              <p:cNvPr id="20" name="Oval 19">
                <a:extLst>
                  <a:ext uri="{FF2B5EF4-FFF2-40B4-BE49-F238E27FC236}">
                    <a16:creationId xmlns:a16="http://schemas.microsoft.com/office/drawing/2014/main" id="{0518A815-AE20-12FB-3573-0028497A8AA0}"/>
                  </a:ext>
                </a:extLst>
              </p:cNvPr>
              <p:cNvSpPr/>
              <p:nvPr/>
            </p:nvSpPr>
            <p:spPr>
              <a:xfrm>
                <a:off x="1241018" y="1533004"/>
                <a:ext cx="1791083" cy="1791083"/>
              </a:xfrm>
              <a:prstGeom prst="ellipse">
                <a:avLst/>
              </a:prstGeom>
              <a:solidFill>
                <a:srgbClr val="BB4091">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70C6F452-7E80-F363-88C6-CA7AC2AD040A}"/>
                  </a:ext>
                </a:extLst>
              </p:cNvPr>
              <p:cNvSpPr/>
              <p:nvPr/>
            </p:nvSpPr>
            <p:spPr>
              <a:xfrm>
                <a:off x="1354888" y="1648004"/>
                <a:ext cx="1563344" cy="1563344"/>
              </a:xfrm>
              <a:prstGeom prst="ellipse">
                <a:avLst/>
              </a:prstGeom>
              <a:solidFill>
                <a:schemeClr val="bg1"/>
              </a:solidFill>
              <a:ln w="28575">
                <a:solidFill>
                  <a:srgbClr val="7F2B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9" name="Picture 18" descr="A picture containing text, sign, vector graphics&#10;&#10;Description automatically generated">
              <a:extLst>
                <a:ext uri="{FF2B5EF4-FFF2-40B4-BE49-F238E27FC236}">
                  <a16:creationId xmlns:a16="http://schemas.microsoft.com/office/drawing/2014/main" id="{F4F91C1C-0403-0F56-AA44-526095C588C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53262" y="1173886"/>
              <a:ext cx="707106" cy="707103"/>
            </a:xfrm>
            <a:prstGeom prst="rect">
              <a:avLst/>
            </a:prstGeom>
          </p:spPr>
        </p:pic>
      </p:grpSp>
      <p:cxnSp>
        <p:nvCxnSpPr>
          <p:cNvPr id="22" name="Straight Connector 21">
            <a:extLst>
              <a:ext uri="{FF2B5EF4-FFF2-40B4-BE49-F238E27FC236}">
                <a16:creationId xmlns:a16="http://schemas.microsoft.com/office/drawing/2014/main" id="{FD2B95C5-81E7-4128-72A3-7E941D9A3011}"/>
              </a:ext>
            </a:extLst>
          </p:cNvPr>
          <p:cNvCxnSpPr>
            <a:cxnSpLocks/>
          </p:cNvCxnSpPr>
          <p:nvPr userDrawn="1"/>
        </p:nvCxnSpPr>
        <p:spPr>
          <a:xfrm>
            <a:off x="0" y="6785042"/>
            <a:ext cx="12192000" cy="0"/>
          </a:xfrm>
          <a:prstGeom prst="line">
            <a:avLst/>
          </a:prstGeom>
          <a:ln w="136525">
            <a:gradFill>
              <a:gsLst>
                <a:gs pos="0">
                  <a:srgbClr val="BB4091"/>
                </a:gs>
                <a:gs pos="60000">
                  <a:srgbClr val="0290B1"/>
                </a:gs>
                <a:gs pos="100000">
                  <a:srgbClr val="02A64D"/>
                </a:gs>
              </a:gsLst>
              <a:lin ang="0" scaled="0"/>
            </a:gra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DC4893C-4800-DF7A-75B6-4AA9653C0FDB}"/>
              </a:ext>
            </a:extLst>
          </p:cNvPr>
          <p:cNvSpPr>
            <a:spLocks noGrp="1"/>
          </p:cNvSpPr>
          <p:nvPr>
            <p:ph type="title"/>
          </p:nvPr>
        </p:nvSpPr>
        <p:spPr>
          <a:xfrm>
            <a:off x="2378716" y="1266058"/>
            <a:ext cx="9822513" cy="1966997"/>
          </a:xfrm>
        </p:spPr>
        <p:txBody>
          <a:bodyPr lIns="0" rIns="914400" anchor="ctr">
            <a:normAutofit/>
          </a:bodyPr>
          <a:lstStyle>
            <a:lvl1pPr>
              <a:defRPr sz="4800" b="1">
                <a:solidFill>
                  <a:schemeClr val="bg1"/>
                </a:solidFill>
                <a:latin typeface="Arial" panose="020B0604020202020204" pitchFamily="34" charset="0"/>
                <a:cs typeface="Arial" panose="020B0604020202020204" pitchFamily="34" charset="0"/>
              </a:defRPr>
            </a:lvl1pPr>
          </a:lstStyle>
          <a:p>
            <a:r>
              <a:rPr lang="en-US" dirty="0"/>
              <a:t>Click to edit Master title</a:t>
            </a:r>
          </a:p>
        </p:txBody>
      </p:sp>
    </p:spTree>
    <p:extLst>
      <p:ext uri="{BB962C8B-B14F-4D97-AF65-F5344CB8AC3E}">
        <p14:creationId xmlns:p14="http://schemas.microsoft.com/office/powerpoint/2010/main" val="4452005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41980A-EC25-5452-2452-D40FAA2591F5}"/>
              </a:ext>
            </a:extLst>
          </p:cNvPr>
          <p:cNvSpPr>
            <a:spLocks noGrp="1"/>
          </p:cNvSpPr>
          <p:nvPr>
            <p:ph sz="half" idx="1"/>
          </p:nvPr>
        </p:nvSpPr>
        <p:spPr>
          <a:xfrm>
            <a:off x="838200" y="1890940"/>
            <a:ext cx="5181600" cy="4351338"/>
          </a:xfrm>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10BA4402-33D2-A1EE-1679-893920DB9F79}"/>
              </a:ext>
            </a:extLst>
          </p:cNvPr>
          <p:cNvSpPr>
            <a:spLocks noGrp="1"/>
          </p:cNvSpPr>
          <p:nvPr>
            <p:ph sz="half" idx="2"/>
          </p:nvPr>
        </p:nvSpPr>
        <p:spPr>
          <a:xfrm>
            <a:off x="6172200" y="1890940"/>
            <a:ext cx="5181600" cy="4351338"/>
          </a:xfrm>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a:extLst>
              <a:ext uri="{FF2B5EF4-FFF2-40B4-BE49-F238E27FC236}">
                <a16:creationId xmlns:a16="http://schemas.microsoft.com/office/drawing/2014/main" id="{C264F6C0-921E-02B7-656E-E690A9995622}"/>
              </a:ext>
            </a:extLst>
          </p:cNvPr>
          <p:cNvSpPr>
            <a:spLocks noGrp="1"/>
          </p:cNvSpPr>
          <p:nvPr>
            <p:ph type="title"/>
          </p:nvPr>
        </p:nvSpPr>
        <p:spPr>
          <a:xfrm>
            <a:off x="1482175" y="365125"/>
            <a:ext cx="10267861" cy="1325563"/>
          </a:xfrm>
        </p:spPr>
        <p:txBody>
          <a:bodyPr>
            <a:normAutofit/>
          </a:bodyPr>
          <a:lstStyle>
            <a:lvl1pPr>
              <a:defRPr sz="3600" b="1" i="0">
                <a:solidFill>
                  <a:srgbClr val="7F2B63"/>
                </a:solidFill>
                <a:latin typeface="Arial" panose="020B0604020202020204" pitchFamily="34" charset="0"/>
                <a:cs typeface="Arial" panose="020B0604020202020204" pitchFamily="34" charset="0"/>
              </a:defRPr>
            </a:lvl1pPr>
          </a:lstStyle>
          <a:p>
            <a:r>
              <a:rPr lang="en-US" dirty="0"/>
              <a:t>Click to edit Master title style</a:t>
            </a:r>
          </a:p>
        </p:txBody>
      </p:sp>
      <p:cxnSp>
        <p:nvCxnSpPr>
          <p:cNvPr id="9" name="Straight Connector 8">
            <a:extLst>
              <a:ext uri="{FF2B5EF4-FFF2-40B4-BE49-F238E27FC236}">
                <a16:creationId xmlns:a16="http://schemas.microsoft.com/office/drawing/2014/main" id="{E0B3E40F-C291-9291-6124-A3EE323C195B}"/>
              </a:ext>
            </a:extLst>
          </p:cNvPr>
          <p:cNvCxnSpPr>
            <a:cxnSpLocks/>
          </p:cNvCxnSpPr>
          <p:nvPr userDrawn="1"/>
        </p:nvCxnSpPr>
        <p:spPr>
          <a:xfrm>
            <a:off x="0" y="72959"/>
            <a:ext cx="12192000" cy="0"/>
          </a:xfrm>
          <a:prstGeom prst="line">
            <a:avLst/>
          </a:prstGeom>
          <a:ln w="136525">
            <a:gradFill>
              <a:gsLst>
                <a:gs pos="0">
                  <a:srgbClr val="BB4091"/>
                </a:gs>
                <a:gs pos="60000">
                  <a:srgbClr val="0290B1"/>
                </a:gs>
                <a:gs pos="100000">
                  <a:srgbClr val="02A64D"/>
                </a:gs>
              </a:gsLst>
              <a:lin ang="0" scaled="0"/>
            </a:gra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8690EBA6-7D73-EFCD-FB15-B12D741F0112}"/>
              </a:ext>
            </a:extLst>
          </p:cNvPr>
          <p:cNvGrpSpPr/>
          <p:nvPr userDrawn="1"/>
        </p:nvGrpSpPr>
        <p:grpSpPr>
          <a:xfrm>
            <a:off x="441963" y="6452279"/>
            <a:ext cx="11308074" cy="246221"/>
            <a:chOff x="441963" y="6452279"/>
            <a:chExt cx="11308074" cy="246221"/>
          </a:xfrm>
        </p:grpSpPr>
        <p:sp>
          <p:nvSpPr>
            <p:cNvPr id="11" name="TextBox 10">
              <a:extLst>
                <a:ext uri="{FF2B5EF4-FFF2-40B4-BE49-F238E27FC236}">
                  <a16:creationId xmlns:a16="http://schemas.microsoft.com/office/drawing/2014/main" id="{AA69A323-43FA-8BD7-C184-43772B46349B}"/>
                </a:ext>
              </a:extLst>
            </p:cNvPr>
            <p:cNvSpPr txBox="1"/>
            <p:nvPr/>
          </p:nvSpPr>
          <p:spPr>
            <a:xfrm>
              <a:off x="7705494" y="6452279"/>
              <a:ext cx="4044543" cy="246221"/>
            </a:xfrm>
            <a:prstGeom prst="rect">
              <a:avLst/>
            </a:prstGeom>
            <a:noFill/>
          </p:spPr>
          <p:txBody>
            <a:bodyPr wrap="square" lIns="0" rIns="0" rtlCol="0">
              <a:spAutoFit/>
            </a:bodyPr>
            <a:lstStyle/>
            <a:p>
              <a:pPr algn="r"/>
              <a:r>
                <a:rPr lang="en-US" sz="1000" dirty="0">
                  <a:solidFill>
                    <a:srgbClr val="7F2B63"/>
                  </a:solidFill>
                  <a:effectLst/>
                  <a:latin typeface="Arial Black" panose="020B0604020202020204" pitchFamily="34" charset="0"/>
                  <a:cs typeface="Arial Black" panose="020B0604020202020204" pitchFamily="34" charset="0"/>
                </a:rPr>
                <a:t> Making the Business Case for Activity-Friendly Places</a:t>
              </a:r>
            </a:p>
          </p:txBody>
        </p:sp>
        <p:cxnSp>
          <p:nvCxnSpPr>
            <p:cNvPr id="12" name="Straight Connector 11">
              <a:extLst>
                <a:ext uri="{FF2B5EF4-FFF2-40B4-BE49-F238E27FC236}">
                  <a16:creationId xmlns:a16="http://schemas.microsoft.com/office/drawing/2014/main" id="{6B9E9406-62A0-1FBC-3620-1191B6AF2439}"/>
                </a:ext>
              </a:extLst>
            </p:cNvPr>
            <p:cNvCxnSpPr>
              <a:cxnSpLocks/>
            </p:cNvCxnSpPr>
            <p:nvPr/>
          </p:nvCxnSpPr>
          <p:spPr>
            <a:xfrm>
              <a:off x="441963" y="6575389"/>
              <a:ext cx="7438436" cy="0"/>
            </a:xfrm>
            <a:prstGeom prst="line">
              <a:avLst/>
            </a:prstGeom>
            <a:ln w="63500">
              <a:solidFill>
                <a:srgbClr val="7F2B63"/>
              </a:solidFill>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428D1361-8111-AB21-CBF8-8831EE5E844C}"/>
              </a:ext>
            </a:extLst>
          </p:cNvPr>
          <p:cNvGrpSpPr/>
          <p:nvPr userDrawn="1"/>
        </p:nvGrpSpPr>
        <p:grpSpPr>
          <a:xfrm>
            <a:off x="441963" y="570706"/>
            <a:ext cx="914400" cy="914400"/>
            <a:chOff x="4309038" y="723911"/>
            <a:chExt cx="1607052" cy="1607052"/>
          </a:xfrm>
        </p:grpSpPr>
        <p:grpSp>
          <p:nvGrpSpPr>
            <p:cNvPr id="5" name="Group 4">
              <a:extLst>
                <a:ext uri="{FF2B5EF4-FFF2-40B4-BE49-F238E27FC236}">
                  <a16:creationId xmlns:a16="http://schemas.microsoft.com/office/drawing/2014/main" id="{CE08D0CC-1535-3AE4-5040-C1296D013B32}"/>
                </a:ext>
              </a:extLst>
            </p:cNvPr>
            <p:cNvGrpSpPr/>
            <p:nvPr/>
          </p:nvGrpSpPr>
          <p:grpSpPr>
            <a:xfrm>
              <a:off x="4309038" y="723911"/>
              <a:ext cx="1607052" cy="1607052"/>
              <a:chOff x="1241018" y="1533004"/>
              <a:chExt cx="1791083" cy="1791083"/>
            </a:xfrm>
          </p:grpSpPr>
          <p:sp>
            <p:nvSpPr>
              <p:cNvPr id="7" name="Oval 6">
                <a:extLst>
                  <a:ext uri="{FF2B5EF4-FFF2-40B4-BE49-F238E27FC236}">
                    <a16:creationId xmlns:a16="http://schemas.microsoft.com/office/drawing/2014/main" id="{4208C40C-F82E-06CE-2C0F-A85F628F02FA}"/>
                  </a:ext>
                </a:extLst>
              </p:cNvPr>
              <p:cNvSpPr/>
              <p:nvPr/>
            </p:nvSpPr>
            <p:spPr>
              <a:xfrm>
                <a:off x="1241018" y="1533004"/>
                <a:ext cx="1791083" cy="1791083"/>
              </a:xfrm>
              <a:prstGeom prst="ellipse">
                <a:avLst/>
              </a:prstGeom>
              <a:solidFill>
                <a:srgbClr val="BB4091">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2C0CC62-3243-1C7B-F2D6-0F690B76B3C6}"/>
                  </a:ext>
                </a:extLst>
              </p:cNvPr>
              <p:cNvSpPr/>
              <p:nvPr/>
            </p:nvSpPr>
            <p:spPr>
              <a:xfrm>
                <a:off x="1354887" y="1648004"/>
                <a:ext cx="1567198" cy="1563344"/>
              </a:xfrm>
              <a:prstGeom prst="ellipse">
                <a:avLst/>
              </a:prstGeom>
              <a:solidFill>
                <a:schemeClr val="bg1"/>
              </a:solidFill>
              <a:ln w="25400">
                <a:solidFill>
                  <a:srgbClr val="BB40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6" name="Picture 5" descr="A picture containing text, sign, vector graphics&#10;&#10;Description automatically generated">
              <a:extLst>
                <a:ext uri="{FF2B5EF4-FFF2-40B4-BE49-F238E27FC236}">
                  <a16:creationId xmlns:a16="http://schemas.microsoft.com/office/drawing/2014/main" id="{6A31B7B4-A371-DD91-41E2-E6D94B26FBC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31035" y="1139447"/>
              <a:ext cx="776135" cy="776134"/>
            </a:xfrm>
            <a:prstGeom prst="rect">
              <a:avLst/>
            </a:prstGeom>
          </p:spPr>
        </p:pic>
      </p:grpSp>
    </p:spTree>
    <p:extLst>
      <p:ext uri="{BB962C8B-B14F-4D97-AF65-F5344CB8AC3E}">
        <p14:creationId xmlns:p14="http://schemas.microsoft.com/office/powerpoint/2010/main" val="24598770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999959B-CED8-5253-3E02-A142AE7898E9}"/>
              </a:ext>
            </a:extLst>
          </p:cNvPr>
          <p:cNvSpPr/>
          <p:nvPr userDrawn="1"/>
        </p:nvSpPr>
        <p:spPr>
          <a:xfrm flipH="1">
            <a:off x="3048" y="1690688"/>
            <a:ext cx="12188952" cy="5167312"/>
          </a:xfrm>
          <a:prstGeom prst="rect">
            <a:avLst/>
          </a:prstGeom>
          <a:solidFill>
            <a:srgbClr val="BB4092">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90000"/>
                </a:schemeClr>
              </a:solidFill>
            </a:endParaRPr>
          </a:p>
        </p:txBody>
      </p:sp>
      <p:cxnSp>
        <p:nvCxnSpPr>
          <p:cNvPr id="7" name="Straight Connector 6">
            <a:extLst>
              <a:ext uri="{FF2B5EF4-FFF2-40B4-BE49-F238E27FC236}">
                <a16:creationId xmlns:a16="http://schemas.microsoft.com/office/drawing/2014/main" id="{F1FFF67C-854A-2319-28B2-FF7A5704FDA2}"/>
              </a:ext>
            </a:extLst>
          </p:cNvPr>
          <p:cNvCxnSpPr>
            <a:cxnSpLocks/>
          </p:cNvCxnSpPr>
          <p:nvPr userDrawn="1"/>
        </p:nvCxnSpPr>
        <p:spPr>
          <a:xfrm>
            <a:off x="0" y="72959"/>
            <a:ext cx="12192000" cy="0"/>
          </a:xfrm>
          <a:prstGeom prst="line">
            <a:avLst/>
          </a:prstGeom>
          <a:ln w="136525">
            <a:gradFill>
              <a:gsLst>
                <a:gs pos="0">
                  <a:srgbClr val="BB4091"/>
                </a:gs>
                <a:gs pos="60000">
                  <a:srgbClr val="0290B1"/>
                </a:gs>
                <a:gs pos="100000">
                  <a:srgbClr val="02A64D"/>
                </a:gs>
              </a:gsLst>
              <a:lin ang="0" scaled="0"/>
            </a:gra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52F10E06-7259-A0B7-74B6-59FC297FBA29}"/>
              </a:ext>
            </a:extLst>
          </p:cNvPr>
          <p:cNvGrpSpPr/>
          <p:nvPr userDrawn="1"/>
        </p:nvGrpSpPr>
        <p:grpSpPr>
          <a:xfrm>
            <a:off x="441963" y="6452279"/>
            <a:ext cx="11308074" cy="246221"/>
            <a:chOff x="441963" y="6452279"/>
            <a:chExt cx="11308074" cy="246221"/>
          </a:xfrm>
        </p:grpSpPr>
        <p:sp>
          <p:nvSpPr>
            <p:cNvPr id="9" name="TextBox 8">
              <a:extLst>
                <a:ext uri="{FF2B5EF4-FFF2-40B4-BE49-F238E27FC236}">
                  <a16:creationId xmlns:a16="http://schemas.microsoft.com/office/drawing/2014/main" id="{48FC5035-F68F-8DD0-074F-1F9E52E27EAF}"/>
                </a:ext>
              </a:extLst>
            </p:cNvPr>
            <p:cNvSpPr txBox="1"/>
            <p:nvPr/>
          </p:nvSpPr>
          <p:spPr>
            <a:xfrm>
              <a:off x="7705494" y="6452279"/>
              <a:ext cx="4044543" cy="246221"/>
            </a:xfrm>
            <a:prstGeom prst="rect">
              <a:avLst/>
            </a:prstGeom>
            <a:noFill/>
          </p:spPr>
          <p:txBody>
            <a:bodyPr wrap="square" lIns="0" rIns="0" rtlCol="0">
              <a:spAutoFit/>
            </a:bodyPr>
            <a:lstStyle/>
            <a:p>
              <a:pPr algn="r"/>
              <a:r>
                <a:rPr lang="en-US" sz="1000" dirty="0">
                  <a:solidFill>
                    <a:srgbClr val="7F2B63"/>
                  </a:solidFill>
                  <a:effectLst/>
                  <a:latin typeface="Arial Black" panose="020B0604020202020204" pitchFamily="34" charset="0"/>
                  <a:cs typeface="Arial Black" panose="020B0604020202020204" pitchFamily="34" charset="0"/>
                </a:rPr>
                <a:t> Making the Business Case for Activity-Friendly Places</a:t>
              </a:r>
            </a:p>
          </p:txBody>
        </p:sp>
        <p:cxnSp>
          <p:nvCxnSpPr>
            <p:cNvPr id="10" name="Straight Connector 9">
              <a:extLst>
                <a:ext uri="{FF2B5EF4-FFF2-40B4-BE49-F238E27FC236}">
                  <a16:creationId xmlns:a16="http://schemas.microsoft.com/office/drawing/2014/main" id="{23853229-4EEC-DEA5-800B-B4FE97C6C7EC}"/>
                </a:ext>
              </a:extLst>
            </p:cNvPr>
            <p:cNvCxnSpPr>
              <a:cxnSpLocks/>
            </p:cNvCxnSpPr>
            <p:nvPr/>
          </p:nvCxnSpPr>
          <p:spPr>
            <a:xfrm>
              <a:off x="441963" y="6575389"/>
              <a:ext cx="7438436" cy="0"/>
            </a:xfrm>
            <a:prstGeom prst="line">
              <a:avLst/>
            </a:prstGeom>
            <a:ln w="63500">
              <a:solidFill>
                <a:srgbClr val="7F2B63"/>
              </a:solidFill>
            </a:ln>
          </p:spPr>
          <p:style>
            <a:lnRef idx="1">
              <a:schemeClr val="accent1"/>
            </a:lnRef>
            <a:fillRef idx="0">
              <a:schemeClr val="accent1"/>
            </a:fillRef>
            <a:effectRef idx="0">
              <a:schemeClr val="accent1"/>
            </a:effectRef>
            <a:fontRef idx="minor">
              <a:schemeClr val="tx1"/>
            </a:fontRef>
          </p:style>
        </p:cxnSp>
      </p:grpSp>
      <p:sp>
        <p:nvSpPr>
          <p:cNvPr id="29" name="Content Placeholder 2">
            <a:extLst>
              <a:ext uri="{FF2B5EF4-FFF2-40B4-BE49-F238E27FC236}">
                <a16:creationId xmlns:a16="http://schemas.microsoft.com/office/drawing/2014/main" id="{04133B5D-8BCB-0F4A-593E-A83905651BFF}"/>
              </a:ext>
            </a:extLst>
          </p:cNvPr>
          <p:cNvSpPr>
            <a:spLocks noGrp="1"/>
          </p:cNvSpPr>
          <p:nvPr>
            <p:ph sz="half" idx="1"/>
          </p:nvPr>
        </p:nvSpPr>
        <p:spPr>
          <a:xfrm>
            <a:off x="838200" y="1890940"/>
            <a:ext cx="5181600" cy="4351338"/>
          </a:xfrm>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Content Placeholder 3">
            <a:extLst>
              <a:ext uri="{FF2B5EF4-FFF2-40B4-BE49-F238E27FC236}">
                <a16:creationId xmlns:a16="http://schemas.microsoft.com/office/drawing/2014/main" id="{FFC359CB-0313-954E-7297-0C14427DB458}"/>
              </a:ext>
            </a:extLst>
          </p:cNvPr>
          <p:cNvSpPr>
            <a:spLocks noGrp="1"/>
          </p:cNvSpPr>
          <p:nvPr>
            <p:ph sz="half" idx="2"/>
          </p:nvPr>
        </p:nvSpPr>
        <p:spPr>
          <a:xfrm>
            <a:off x="6172200" y="1890940"/>
            <a:ext cx="5181600" cy="4351338"/>
          </a:xfrm>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Title 1">
            <a:extLst>
              <a:ext uri="{FF2B5EF4-FFF2-40B4-BE49-F238E27FC236}">
                <a16:creationId xmlns:a16="http://schemas.microsoft.com/office/drawing/2014/main" id="{CECDDF38-E26B-F8A2-7C3A-BC12003D67A2}"/>
              </a:ext>
            </a:extLst>
          </p:cNvPr>
          <p:cNvSpPr>
            <a:spLocks noGrp="1"/>
          </p:cNvSpPr>
          <p:nvPr>
            <p:ph type="title"/>
          </p:nvPr>
        </p:nvSpPr>
        <p:spPr>
          <a:xfrm>
            <a:off x="1482175" y="365125"/>
            <a:ext cx="10267861" cy="1325563"/>
          </a:xfrm>
        </p:spPr>
        <p:txBody>
          <a:bodyPr>
            <a:normAutofit/>
          </a:bodyPr>
          <a:lstStyle>
            <a:lvl1pPr>
              <a:defRPr sz="3600" b="1" i="0">
                <a:solidFill>
                  <a:srgbClr val="7F2B63"/>
                </a:solidFill>
                <a:latin typeface="Arial" panose="020B0604020202020204" pitchFamily="34" charset="0"/>
                <a:cs typeface="Arial" panose="020B0604020202020204" pitchFamily="34" charset="0"/>
              </a:defRPr>
            </a:lvl1pPr>
          </a:lstStyle>
          <a:p>
            <a:r>
              <a:rPr lang="en-US" dirty="0"/>
              <a:t>Click to edit Master title style</a:t>
            </a:r>
          </a:p>
        </p:txBody>
      </p:sp>
      <p:grpSp>
        <p:nvGrpSpPr>
          <p:cNvPr id="32" name="Group 31">
            <a:extLst>
              <a:ext uri="{FF2B5EF4-FFF2-40B4-BE49-F238E27FC236}">
                <a16:creationId xmlns:a16="http://schemas.microsoft.com/office/drawing/2014/main" id="{F2EC5935-8F9A-CC81-49FF-073F05DBE6E1}"/>
              </a:ext>
            </a:extLst>
          </p:cNvPr>
          <p:cNvGrpSpPr/>
          <p:nvPr userDrawn="1"/>
        </p:nvGrpSpPr>
        <p:grpSpPr>
          <a:xfrm>
            <a:off x="441963" y="570706"/>
            <a:ext cx="914400" cy="914400"/>
            <a:chOff x="4309038" y="723911"/>
            <a:chExt cx="1607052" cy="1607052"/>
          </a:xfrm>
        </p:grpSpPr>
        <p:grpSp>
          <p:nvGrpSpPr>
            <p:cNvPr id="33" name="Group 32">
              <a:extLst>
                <a:ext uri="{FF2B5EF4-FFF2-40B4-BE49-F238E27FC236}">
                  <a16:creationId xmlns:a16="http://schemas.microsoft.com/office/drawing/2014/main" id="{A80210B5-8832-397B-59F7-9ACC6A461142}"/>
                </a:ext>
              </a:extLst>
            </p:cNvPr>
            <p:cNvGrpSpPr/>
            <p:nvPr/>
          </p:nvGrpSpPr>
          <p:grpSpPr>
            <a:xfrm>
              <a:off x="4309038" y="723911"/>
              <a:ext cx="1607052" cy="1607052"/>
              <a:chOff x="1241018" y="1533004"/>
              <a:chExt cx="1791083" cy="1791083"/>
            </a:xfrm>
          </p:grpSpPr>
          <p:sp>
            <p:nvSpPr>
              <p:cNvPr id="35" name="Oval 34">
                <a:extLst>
                  <a:ext uri="{FF2B5EF4-FFF2-40B4-BE49-F238E27FC236}">
                    <a16:creationId xmlns:a16="http://schemas.microsoft.com/office/drawing/2014/main" id="{959077A5-681B-1A3D-2075-4E8BB2092BBA}"/>
                  </a:ext>
                </a:extLst>
              </p:cNvPr>
              <p:cNvSpPr/>
              <p:nvPr/>
            </p:nvSpPr>
            <p:spPr>
              <a:xfrm>
                <a:off x="1241018" y="1533004"/>
                <a:ext cx="1791083" cy="1791083"/>
              </a:xfrm>
              <a:prstGeom prst="ellipse">
                <a:avLst/>
              </a:prstGeom>
              <a:solidFill>
                <a:srgbClr val="BB4091">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9B7F4B7B-871D-A2E8-F9FE-CB86BE7E6C85}"/>
                  </a:ext>
                </a:extLst>
              </p:cNvPr>
              <p:cNvSpPr/>
              <p:nvPr/>
            </p:nvSpPr>
            <p:spPr>
              <a:xfrm>
                <a:off x="1354887" y="1648004"/>
                <a:ext cx="1567198" cy="1563344"/>
              </a:xfrm>
              <a:prstGeom prst="ellipse">
                <a:avLst/>
              </a:prstGeom>
              <a:solidFill>
                <a:schemeClr val="bg1"/>
              </a:solidFill>
              <a:ln w="25400">
                <a:solidFill>
                  <a:srgbClr val="BB40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4" name="Picture 33" descr="A picture containing text, sign, vector graphics&#10;&#10;Description automatically generated">
              <a:extLst>
                <a:ext uri="{FF2B5EF4-FFF2-40B4-BE49-F238E27FC236}">
                  <a16:creationId xmlns:a16="http://schemas.microsoft.com/office/drawing/2014/main" id="{2B05EFA5-8B61-5998-9C4C-E2CABCFDB0E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31035" y="1139447"/>
              <a:ext cx="776135" cy="776134"/>
            </a:xfrm>
            <a:prstGeom prst="rect">
              <a:avLst/>
            </a:prstGeom>
          </p:spPr>
        </p:pic>
      </p:grpSp>
    </p:spTree>
    <p:extLst>
      <p:ext uri="{BB962C8B-B14F-4D97-AF65-F5344CB8AC3E}">
        <p14:creationId xmlns:p14="http://schemas.microsoft.com/office/powerpoint/2010/main" val="42929023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999959B-CED8-5253-3E02-A142AE7898E9}"/>
              </a:ext>
            </a:extLst>
          </p:cNvPr>
          <p:cNvSpPr/>
          <p:nvPr userDrawn="1"/>
        </p:nvSpPr>
        <p:spPr>
          <a:xfrm flipH="1">
            <a:off x="3048" y="3618410"/>
            <a:ext cx="12188952" cy="3239589"/>
          </a:xfrm>
          <a:prstGeom prst="rect">
            <a:avLst/>
          </a:prstGeom>
          <a:solidFill>
            <a:srgbClr val="BB4092">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90000"/>
                </a:schemeClr>
              </a:solidFill>
            </a:endParaRPr>
          </a:p>
        </p:txBody>
      </p:sp>
      <p:cxnSp>
        <p:nvCxnSpPr>
          <p:cNvPr id="7" name="Straight Connector 6">
            <a:extLst>
              <a:ext uri="{FF2B5EF4-FFF2-40B4-BE49-F238E27FC236}">
                <a16:creationId xmlns:a16="http://schemas.microsoft.com/office/drawing/2014/main" id="{F1FFF67C-854A-2319-28B2-FF7A5704FDA2}"/>
              </a:ext>
            </a:extLst>
          </p:cNvPr>
          <p:cNvCxnSpPr>
            <a:cxnSpLocks/>
          </p:cNvCxnSpPr>
          <p:nvPr userDrawn="1"/>
        </p:nvCxnSpPr>
        <p:spPr>
          <a:xfrm>
            <a:off x="0" y="72959"/>
            <a:ext cx="12192000" cy="0"/>
          </a:xfrm>
          <a:prstGeom prst="line">
            <a:avLst/>
          </a:prstGeom>
          <a:ln w="136525">
            <a:gradFill>
              <a:gsLst>
                <a:gs pos="0">
                  <a:srgbClr val="BB4091"/>
                </a:gs>
                <a:gs pos="60000">
                  <a:srgbClr val="0290B1"/>
                </a:gs>
                <a:gs pos="100000">
                  <a:srgbClr val="02A64D"/>
                </a:gs>
              </a:gsLst>
              <a:lin ang="0" scaled="0"/>
            </a:gra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52F10E06-7259-A0B7-74B6-59FC297FBA29}"/>
              </a:ext>
            </a:extLst>
          </p:cNvPr>
          <p:cNvGrpSpPr/>
          <p:nvPr userDrawn="1"/>
        </p:nvGrpSpPr>
        <p:grpSpPr>
          <a:xfrm>
            <a:off x="441963" y="6452279"/>
            <a:ext cx="11308074" cy="246221"/>
            <a:chOff x="441963" y="6452279"/>
            <a:chExt cx="11308074" cy="246221"/>
          </a:xfrm>
        </p:grpSpPr>
        <p:sp>
          <p:nvSpPr>
            <p:cNvPr id="9" name="TextBox 8">
              <a:extLst>
                <a:ext uri="{FF2B5EF4-FFF2-40B4-BE49-F238E27FC236}">
                  <a16:creationId xmlns:a16="http://schemas.microsoft.com/office/drawing/2014/main" id="{48FC5035-F68F-8DD0-074F-1F9E52E27EAF}"/>
                </a:ext>
              </a:extLst>
            </p:cNvPr>
            <p:cNvSpPr txBox="1"/>
            <p:nvPr/>
          </p:nvSpPr>
          <p:spPr>
            <a:xfrm>
              <a:off x="7705494" y="6452279"/>
              <a:ext cx="4044543" cy="246221"/>
            </a:xfrm>
            <a:prstGeom prst="rect">
              <a:avLst/>
            </a:prstGeom>
            <a:noFill/>
          </p:spPr>
          <p:txBody>
            <a:bodyPr wrap="square" lIns="0" rIns="0" rtlCol="0">
              <a:spAutoFit/>
            </a:bodyPr>
            <a:lstStyle/>
            <a:p>
              <a:pPr algn="r"/>
              <a:r>
                <a:rPr lang="en-US" sz="1000" dirty="0">
                  <a:solidFill>
                    <a:srgbClr val="7F2B63"/>
                  </a:solidFill>
                  <a:effectLst/>
                  <a:latin typeface="Arial Black" panose="020B0604020202020204" pitchFamily="34" charset="0"/>
                  <a:cs typeface="Arial Black" panose="020B0604020202020204" pitchFamily="34" charset="0"/>
                </a:rPr>
                <a:t> Making the Business Case for Activity-Friendly Places</a:t>
              </a:r>
            </a:p>
          </p:txBody>
        </p:sp>
        <p:cxnSp>
          <p:nvCxnSpPr>
            <p:cNvPr id="10" name="Straight Connector 9">
              <a:extLst>
                <a:ext uri="{FF2B5EF4-FFF2-40B4-BE49-F238E27FC236}">
                  <a16:creationId xmlns:a16="http://schemas.microsoft.com/office/drawing/2014/main" id="{23853229-4EEC-DEA5-800B-B4FE97C6C7EC}"/>
                </a:ext>
              </a:extLst>
            </p:cNvPr>
            <p:cNvCxnSpPr>
              <a:cxnSpLocks/>
            </p:cNvCxnSpPr>
            <p:nvPr/>
          </p:nvCxnSpPr>
          <p:spPr>
            <a:xfrm>
              <a:off x="441963" y="6575389"/>
              <a:ext cx="7438436" cy="0"/>
            </a:xfrm>
            <a:prstGeom prst="line">
              <a:avLst/>
            </a:prstGeom>
            <a:ln w="63500">
              <a:solidFill>
                <a:srgbClr val="7F2B63"/>
              </a:solidFill>
            </a:ln>
          </p:spPr>
          <p:style>
            <a:lnRef idx="1">
              <a:schemeClr val="accent1"/>
            </a:lnRef>
            <a:fillRef idx="0">
              <a:schemeClr val="accent1"/>
            </a:fillRef>
            <a:effectRef idx="0">
              <a:schemeClr val="accent1"/>
            </a:effectRef>
            <a:fontRef idx="minor">
              <a:schemeClr val="tx1"/>
            </a:fontRef>
          </p:style>
        </p:cxnSp>
      </p:grpSp>
      <p:sp>
        <p:nvSpPr>
          <p:cNvPr id="4" name="Title 1">
            <a:extLst>
              <a:ext uri="{FF2B5EF4-FFF2-40B4-BE49-F238E27FC236}">
                <a16:creationId xmlns:a16="http://schemas.microsoft.com/office/drawing/2014/main" id="{178D331F-C521-E8E7-DD60-40AE71507A77}"/>
              </a:ext>
            </a:extLst>
          </p:cNvPr>
          <p:cNvSpPr>
            <a:spLocks noGrp="1"/>
          </p:cNvSpPr>
          <p:nvPr>
            <p:ph type="title"/>
          </p:nvPr>
        </p:nvSpPr>
        <p:spPr>
          <a:xfrm>
            <a:off x="1482175" y="365125"/>
            <a:ext cx="10267861" cy="1325563"/>
          </a:xfrm>
        </p:spPr>
        <p:txBody>
          <a:bodyPr>
            <a:normAutofit/>
          </a:bodyPr>
          <a:lstStyle>
            <a:lvl1pPr>
              <a:defRPr sz="3600" b="1" i="0">
                <a:solidFill>
                  <a:srgbClr val="7F2B63"/>
                </a:solidFill>
                <a:latin typeface="Arial" panose="020B0604020202020204" pitchFamily="34" charset="0"/>
                <a:cs typeface="Arial" panose="020B0604020202020204" pitchFamily="34" charset="0"/>
              </a:defRPr>
            </a:lvl1pPr>
          </a:lstStyle>
          <a:p>
            <a:r>
              <a:rPr lang="en-US" dirty="0"/>
              <a:t>Click to edit Master title style</a:t>
            </a:r>
          </a:p>
        </p:txBody>
      </p:sp>
      <p:grpSp>
        <p:nvGrpSpPr>
          <p:cNvPr id="5" name="Group 4">
            <a:extLst>
              <a:ext uri="{FF2B5EF4-FFF2-40B4-BE49-F238E27FC236}">
                <a16:creationId xmlns:a16="http://schemas.microsoft.com/office/drawing/2014/main" id="{45B68260-C524-7D1B-D3D5-D05970659B80}"/>
              </a:ext>
            </a:extLst>
          </p:cNvPr>
          <p:cNvGrpSpPr/>
          <p:nvPr userDrawn="1"/>
        </p:nvGrpSpPr>
        <p:grpSpPr>
          <a:xfrm>
            <a:off x="441963" y="570706"/>
            <a:ext cx="914400" cy="914400"/>
            <a:chOff x="4309038" y="723911"/>
            <a:chExt cx="1607052" cy="1607052"/>
          </a:xfrm>
        </p:grpSpPr>
        <p:grpSp>
          <p:nvGrpSpPr>
            <p:cNvPr id="6" name="Group 5">
              <a:extLst>
                <a:ext uri="{FF2B5EF4-FFF2-40B4-BE49-F238E27FC236}">
                  <a16:creationId xmlns:a16="http://schemas.microsoft.com/office/drawing/2014/main" id="{51B0C28C-6B90-9571-0B54-560086A5F06D}"/>
                </a:ext>
              </a:extLst>
            </p:cNvPr>
            <p:cNvGrpSpPr/>
            <p:nvPr/>
          </p:nvGrpSpPr>
          <p:grpSpPr>
            <a:xfrm>
              <a:off x="4309038" y="723911"/>
              <a:ext cx="1607052" cy="1607052"/>
              <a:chOff x="1241018" y="1533004"/>
              <a:chExt cx="1791083" cy="1791083"/>
            </a:xfrm>
          </p:grpSpPr>
          <p:sp>
            <p:nvSpPr>
              <p:cNvPr id="12" name="Oval 11">
                <a:extLst>
                  <a:ext uri="{FF2B5EF4-FFF2-40B4-BE49-F238E27FC236}">
                    <a16:creationId xmlns:a16="http://schemas.microsoft.com/office/drawing/2014/main" id="{C45559C9-0B35-1B5C-D8DB-2DC5203A3F45}"/>
                  </a:ext>
                </a:extLst>
              </p:cNvPr>
              <p:cNvSpPr/>
              <p:nvPr/>
            </p:nvSpPr>
            <p:spPr>
              <a:xfrm>
                <a:off x="1241018" y="1533004"/>
                <a:ext cx="1791083" cy="1791083"/>
              </a:xfrm>
              <a:prstGeom prst="ellipse">
                <a:avLst/>
              </a:prstGeom>
              <a:solidFill>
                <a:srgbClr val="BB4091">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293EB88-5096-CCEA-8A64-7ED9495C9015}"/>
                  </a:ext>
                </a:extLst>
              </p:cNvPr>
              <p:cNvSpPr/>
              <p:nvPr/>
            </p:nvSpPr>
            <p:spPr>
              <a:xfrm>
                <a:off x="1354887" y="1648004"/>
                <a:ext cx="1567198" cy="1563344"/>
              </a:xfrm>
              <a:prstGeom prst="ellipse">
                <a:avLst/>
              </a:prstGeom>
              <a:solidFill>
                <a:schemeClr val="bg1"/>
              </a:solidFill>
              <a:ln w="25400">
                <a:solidFill>
                  <a:srgbClr val="BB40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1" name="Picture 10" descr="A picture containing text, sign, vector graphics&#10;&#10;Description automatically generated">
              <a:extLst>
                <a:ext uri="{FF2B5EF4-FFF2-40B4-BE49-F238E27FC236}">
                  <a16:creationId xmlns:a16="http://schemas.microsoft.com/office/drawing/2014/main" id="{3807EA60-FC27-7DBF-ADCF-AE4E898B2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31035" y="1139447"/>
              <a:ext cx="776135" cy="776134"/>
            </a:xfrm>
            <a:prstGeom prst="rect">
              <a:avLst/>
            </a:prstGeom>
          </p:spPr>
        </p:pic>
      </p:grpSp>
    </p:spTree>
    <p:extLst>
      <p:ext uri="{BB962C8B-B14F-4D97-AF65-F5344CB8AC3E}">
        <p14:creationId xmlns:p14="http://schemas.microsoft.com/office/powerpoint/2010/main" val="22177689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bg2">
            <a:lumMod val="75000"/>
            <a:alpha val="20000"/>
          </a:schemeClr>
        </a:solidFill>
        <a:effectLst/>
      </p:bgPr>
    </p:bg>
    <p:spTree>
      <p:nvGrpSpPr>
        <p:cNvPr id="1" name=""/>
        <p:cNvGrpSpPr/>
        <p:nvPr/>
      </p:nvGrpSpPr>
      <p:grpSpPr>
        <a:xfrm>
          <a:off x="0" y="0"/>
          <a:ext cx="0" cy="0"/>
          <a:chOff x="0" y="0"/>
          <a:chExt cx="0" cy="0"/>
        </a:xfrm>
      </p:grpSpPr>
      <p:pic>
        <p:nvPicPr>
          <p:cNvPr id="8" name="Picture 7" descr="A picture containing night sky&#10;&#10;Description automatically generated">
            <a:extLst>
              <a:ext uri="{FF2B5EF4-FFF2-40B4-BE49-F238E27FC236}">
                <a16:creationId xmlns:a16="http://schemas.microsoft.com/office/drawing/2014/main" id="{D84744A7-EB43-F3C5-63A1-1C2D242D1AA2}"/>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rot="16200000" flipH="1">
            <a:off x="6311592" y="3301573"/>
            <a:ext cx="6855266" cy="257588"/>
          </a:xfrm>
          <a:prstGeom prst="rect">
            <a:avLst/>
          </a:prstGeom>
        </p:spPr>
      </p:pic>
      <p:sp>
        <p:nvSpPr>
          <p:cNvPr id="9" name="Rectangle 8">
            <a:extLst>
              <a:ext uri="{FF2B5EF4-FFF2-40B4-BE49-F238E27FC236}">
                <a16:creationId xmlns:a16="http://schemas.microsoft.com/office/drawing/2014/main" id="{19060AFB-D66F-BBEC-7EE5-B6497C66B63B}"/>
              </a:ext>
            </a:extLst>
          </p:cNvPr>
          <p:cNvSpPr/>
          <p:nvPr userDrawn="1"/>
        </p:nvSpPr>
        <p:spPr>
          <a:xfrm flipH="1">
            <a:off x="0" y="0"/>
            <a:ext cx="9601200" cy="6858000"/>
          </a:xfrm>
          <a:prstGeom prst="rect">
            <a:avLst/>
          </a:prstGeom>
          <a:solidFill>
            <a:srgbClr val="02A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 Single Corner Rectangle 9">
            <a:extLst>
              <a:ext uri="{FF2B5EF4-FFF2-40B4-BE49-F238E27FC236}">
                <a16:creationId xmlns:a16="http://schemas.microsoft.com/office/drawing/2014/main" id="{6C64AEA3-3B9F-1D2B-C8B4-41AD04B25228}"/>
              </a:ext>
            </a:extLst>
          </p:cNvPr>
          <p:cNvSpPr/>
          <p:nvPr userDrawn="1"/>
        </p:nvSpPr>
        <p:spPr>
          <a:xfrm flipH="1">
            <a:off x="1120281" y="806834"/>
            <a:ext cx="11071718" cy="6051167"/>
          </a:xfrm>
          <a:prstGeom prst="round1Rect">
            <a:avLst>
              <a:gd name="adj" fmla="val 0"/>
            </a:avLst>
          </a:prstGeom>
          <a:solidFill>
            <a:srgbClr val="1478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3">
            <a:extLst>
              <a:ext uri="{FF2B5EF4-FFF2-40B4-BE49-F238E27FC236}">
                <a16:creationId xmlns:a16="http://schemas.microsoft.com/office/drawing/2014/main" id="{D2EC30A3-10C6-9A7A-8DBB-328B4C0F072C}"/>
              </a:ext>
            </a:extLst>
          </p:cNvPr>
          <p:cNvSpPr>
            <a:spLocks noGrp="1"/>
          </p:cNvSpPr>
          <p:nvPr>
            <p:ph type="body" idx="10" hasCustomPrompt="1"/>
          </p:nvPr>
        </p:nvSpPr>
        <p:spPr>
          <a:xfrm>
            <a:off x="2961698" y="3463630"/>
            <a:ext cx="8110021" cy="1532964"/>
          </a:xfrm>
        </p:spPr>
        <p:txBody>
          <a:bodyPr numCol="2">
            <a:normAutofit/>
          </a:bodyPr>
          <a:lstStyle>
            <a:lvl1pPr>
              <a:defRPr baseline="0">
                <a:solidFill>
                  <a:schemeClr val="bg1"/>
                </a:solidFill>
              </a:defRPr>
            </a:lvl1pPr>
          </a:lstStyle>
          <a:p>
            <a:r>
              <a:rPr lang="en-US" sz="2800" dirty="0">
                <a:solidFill>
                  <a:schemeClr val="bg1"/>
                </a:solidFill>
              </a:rPr>
              <a:t>Economic Benefit</a:t>
            </a:r>
          </a:p>
          <a:p>
            <a:r>
              <a:rPr lang="en-US" sz="2800" dirty="0">
                <a:solidFill>
                  <a:schemeClr val="bg1"/>
                </a:solidFill>
              </a:rPr>
              <a:t>Economic Benefit</a:t>
            </a:r>
          </a:p>
          <a:p>
            <a:r>
              <a:rPr lang="en-US" sz="2800" dirty="0">
                <a:solidFill>
                  <a:schemeClr val="bg1"/>
                </a:solidFill>
              </a:rPr>
              <a:t>Economic Benefit</a:t>
            </a:r>
          </a:p>
          <a:p>
            <a:endParaRPr lang="en-US" sz="2800" dirty="0">
              <a:solidFill>
                <a:schemeClr val="bg1"/>
              </a:solidFill>
            </a:endParaRPr>
          </a:p>
          <a:p>
            <a:r>
              <a:rPr lang="en-US" sz="2800" dirty="0">
                <a:solidFill>
                  <a:schemeClr val="bg1"/>
                </a:solidFill>
              </a:rPr>
              <a:t>Economic Benefit</a:t>
            </a:r>
          </a:p>
          <a:p>
            <a:r>
              <a:rPr lang="en-US" sz="2800" dirty="0">
                <a:solidFill>
                  <a:schemeClr val="bg1"/>
                </a:solidFill>
              </a:rPr>
              <a:t>Economic Benefit</a:t>
            </a:r>
          </a:p>
          <a:p>
            <a:r>
              <a:rPr lang="en-US" sz="2800" dirty="0">
                <a:solidFill>
                  <a:schemeClr val="bg1"/>
                </a:solidFill>
              </a:rPr>
              <a:t>Economic Benefit</a:t>
            </a:r>
          </a:p>
          <a:p>
            <a:endParaRPr lang="en-US" sz="2800" dirty="0">
              <a:solidFill>
                <a:schemeClr val="bg1"/>
              </a:solidFill>
            </a:endParaRPr>
          </a:p>
        </p:txBody>
      </p:sp>
      <p:pic>
        <p:nvPicPr>
          <p:cNvPr id="13" name="Picture 12" descr="A picture containing night sky&#10;&#10;Description automatically generated">
            <a:extLst>
              <a:ext uri="{FF2B5EF4-FFF2-40B4-BE49-F238E27FC236}">
                <a16:creationId xmlns:a16="http://schemas.microsoft.com/office/drawing/2014/main" id="{0DB20728-5C62-1BE0-13F6-2BF7EEE3095E}"/>
              </a:ext>
            </a:extLst>
          </p:cNvPr>
          <p:cNvPicPr>
            <a:picLocks/>
          </p:cNvPicPr>
          <p:nvPr userDrawn="1"/>
        </p:nvPicPr>
        <p:blipFill rotWithShape="1">
          <a:blip r:embed="rId3" cstate="email">
            <a:extLst>
              <a:ext uri="{28A0092B-C50C-407E-A947-70E740481C1C}">
                <a14:useLocalDpi xmlns:a14="http://schemas.microsoft.com/office/drawing/2010/main"/>
              </a:ext>
            </a:extLst>
          </a:blip>
          <a:srcRect/>
          <a:stretch/>
        </p:blipFill>
        <p:spPr>
          <a:xfrm rot="16200000" flipH="1">
            <a:off x="-1767276" y="3703623"/>
            <a:ext cx="6051166" cy="257589"/>
          </a:xfrm>
          <a:prstGeom prst="rect">
            <a:avLst/>
          </a:prstGeom>
        </p:spPr>
      </p:pic>
      <p:cxnSp>
        <p:nvCxnSpPr>
          <p:cNvPr id="22" name="Straight Connector 21">
            <a:extLst>
              <a:ext uri="{FF2B5EF4-FFF2-40B4-BE49-F238E27FC236}">
                <a16:creationId xmlns:a16="http://schemas.microsoft.com/office/drawing/2014/main" id="{FD2B95C5-81E7-4128-72A3-7E941D9A3011}"/>
              </a:ext>
            </a:extLst>
          </p:cNvPr>
          <p:cNvCxnSpPr>
            <a:cxnSpLocks/>
          </p:cNvCxnSpPr>
          <p:nvPr userDrawn="1"/>
        </p:nvCxnSpPr>
        <p:spPr>
          <a:xfrm>
            <a:off x="0" y="6785042"/>
            <a:ext cx="12192000" cy="0"/>
          </a:xfrm>
          <a:prstGeom prst="line">
            <a:avLst/>
          </a:prstGeom>
          <a:ln w="136525">
            <a:gradFill>
              <a:gsLst>
                <a:gs pos="0">
                  <a:srgbClr val="BB4091"/>
                </a:gs>
                <a:gs pos="60000">
                  <a:srgbClr val="0290B1"/>
                </a:gs>
                <a:gs pos="100000">
                  <a:srgbClr val="02A64D"/>
                </a:gs>
              </a:gsLst>
              <a:lin ang="0" scaled="0"/>
            </a:gra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DC4893C-4800-DF7A-75B6-4AA9653C0FDB}"/>
              </a:ext>
            </a:extLst>
          </p:cNvPr>
          <p:cNvSpPr>
            <a:spLocks noGrp="1"/>
          </p:cNvSpPr>
          <p:nvPr>
            <p:ph type="title"/>
          </p:nvPr>
        </p:nvSpPr>
        <p:spPr>
          <a:xfrm>
            <a:off x="2378716" y="1266058"/>
            <a:ext cx="9822513" cy="1966997"/>
          </a:xfrm>
        </p:spPr>
        <p:txBody>
          <a:bodyPr lIns="0" rIns="914400" anchor="ctr">
            <a:normAutofit/>
          </a:bodyPr>
          <a:lstStyle>
            <a:lvl1pPr>
              <a:defRPr sz="4800" b="1">
                <a:solidFill>
                  <a:schemeClr val="bg1"/>
                </a:solidFill>
                <a:latin typeface="Arial" panose="020B0604020202020204" pitchFamily="34" charset="0"/>
                <a:cs typeface="Arial" panose="020B0604020202020204" pitchFamily="34" charset="0"/>
              </a:defRPr>
            </a:lvl1pPr>
          </a:lstStyle>
          <a:p>
            <a:r>
              <a:rPr lang="en-US" dirty="0"/>
              <a:t>Click to edit Master title</a:t>
            </a:r>
          </a:p>
        </p:txBody>
      </p:sp>
      <p:grpSp>
        <p:nvGrpSpPr>
          <p:cNvPr id="14" name="Group 13">
            <a:extLst>
              <a:ext uri="{FF2B5EF4-FFF2-40B4-BE49-F238E27FC236}">
                <a16:creationId xmlns:a16="http://schemas.microsoft.com/office/drawing/2014/main" id="{E2B7A2D9-DC5B-5535-ACB8-B31F9127CB61}"/>
              </a:ext>
            </a:extLst>
          </p:cNvPr>
          <p:cNvGrpSpPr/>
          <p:nvPr userDrawn="1"/>
        </p:nvGrpSpPr>
        <p:grpSpPr>
          <a:xfrm>
            <a:off x="255096" y="1266058"/>
            <a:ext cx="1828800" cy="1828800"/>
            <a:chOff x="4454137" y="2585667"/>
            <a:chExt cx="1498988" cy="1498988"/>
          </a:xfrm>
        </p:grpSpPr>
        <p:grpSp>
          <p:nvGrpSpPr>
            <p:cNvPr id="15" name="Group 14">
              <a:extLst>
                <a:ext uri="{FF2B5EF4-FFF2-40B4-BE49-F238E27FC236}">
                  <a16:creationId xmlns:a16="http://schemas.microsoft.com/office/drawing/2014/main" id="{9ED1D740-CC68-E11D-5D02-A82059AA679C}"/>
                </a:ext>
              </a:extLst>
            </p:cNvPr>
            <p:cNvGrpSpPr/>
            <p:nvPr/>
          </p:nvGrpSpPr>
          <p:grpSpPr>
            <a:xfrm>
              <a:off x="4454137" y="2585667"/>
              <a:ext cx="1498988" cy="1498988"/>
              <a:chOff x="1241018" y="1533004"/>
              <a:chExt cx="1791083" cy="1791083"/>
            </a:xfrm>
          </p:grpSpPr>
          <p:sp>
            <p:nvSpPr>
              <p:cNvPr id="23" name="Oval 22">
                <a:extLst>
                  <a:ext uri="{FF2B5EF4-FFF2-40B4-BE49-F238E27FC236}">
                    <a16:creationId xmlns:a16="http://schemas.microsoft.com/office/drawing/2014/main" id="{17DA0DE0-8D16-BF6C-3B37-380F87993646}"/>
                  </a:ext>
                </a:extLst>
              </p:cNvPr>
              <p:cNvSpPr/>
              <p:nvPr/>
            </p:nvSpPr>
            <p:spPr>
              <a:xfrm>
                <a:off x="1241018" y="1533004"/>
                <a:ext cx="1791083" cy="1791083"/>
              </a:xfrm>
              <a:prstGeom prst="ellipse">
                <a:avLst/>
              </a:prstGeom>
              <a:solidFill>
                <a:srgbClr val="02A64D">
                  <a:alpha val="29574"/>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D6639843-1F2E-3946-4A09-684E58BB5005}"/>
                  </a:ext>
                </a:extLst>
              </p:cNvPr>
              <p:cNvSpPr/>
              <p:nvPr/>
            </p:nvSpPr>
            <p:spPr>
              <a:xfrm>
                <a:off x="1354888" y="1648004"/>
                <a:ext cx="1563344" cy="1563344"/>
              </a:xfrm>
              <a:prstGeom prst="ellipse">
                <a:avLst/>
              </a:prstGeom>
              <a:solidFill>
                <a:schemeClr val="bg1"/>
              </a:solidFill>
              <a:ln w="28575">
                <a:solidFill>
                  <a:srgbClr val="1478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6" name="Picture 15" descr="Icon&#10;&#10;Description automatically generated">
              <a:extLst>
                <a:ext uri="{FF2B5EF4-FFF2-40B4-BE49-F238E27FC236}">
                  <a16:creationId xmlns:a16="http://schemas.microsoft.com/office/drawing/2014/main" id="{24804346-5C12-7E53-831A-CA88FA069F1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23328" y="3056570"/>
              <a:ext cx="909870" cy="524646"/>
            </a:xfrm>
            <a:prstGeom prst="rect">
              <a:avLst/>
            </a:prstGeom>
          </p:spPr>
        </p:pic>
      </p:grpSp>
    </p:spTree>
    <p:extLst>
      <p:ext uri="{BB962C8B-B14F-4D97-AF65-F5344CB8AC3E}">
        <p14:creationId xmlns:p14="http://schemas.microsoft.com/office/powerpoint/2010/main" val="42714426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F8DC7ABF-633F-FF42-BA01-953BB3FE8DAE}"/>
              </a:ext>
            </a:extLst>
          </p:cNvPr>
          <p:cNvGrpSpPr/>
          <p:nvPr userDrawn="1"/>
        </p:nvGrpSpPr>
        <p:grpSpPr>
          <a:xfrm>
            <a:off x="441963" y="570706"/>
            <a:ext cx="914400" cy="914400"/>
            <a:chOff x="4454137" y="2585667"/>
            <a:chExt cx="1498988" cy="1498988"/>
          </a:xfrm>
        </p:grpSpPr>
        <p:grpSp>
          <p:nvGrpSpPr>
            <p:cNvPr id="15" name="Group 14">
              <a:extLst>
                <a:ext uri="{FF2B5EF4-FFF2-40B4-BE49-F238E27FC236}">
                  <a16:creationId xmlns:a16="http://schemas.microsoft.com/office/drawing/2014/main" id="{5DFF30C1-0A1B-41B6-3C76-C73589205C77}"/>
                </a:ext>
              </a:extLst>
            </p:cNvPr>
            <p:cNvGrpSpPr/>
            <p:nvPr/>
          </p:nvGrpSpPr>
          <p:grpSpPr>
            <a:xfrm>
              <a:off x="4454137" y="2585667"/>
              <a:ext cx="1498988" cy="1498988"/>
              <a:chOff x="1241018" y="1533004"/>
              <a:chExt cx="1791083" cy="1791083"/>
            </a:xfrm>
          </p:grpSpPr>
          <p:sp>
            <p:nvSpPr>
              <p:cNvPr id="17" name="Oval 16">
                <a:extLst>
                  <a:ext uri="{FF2B5EF4-FFF2-40B4-BE49-F238E27FC236}">
                    <a16:creationId xmlns:a16="http://schemas.microsoft.com/office/drawing/2014/main" id="{095D5DF6-3FC4-F7BC-866F-9B5A21081502}"/>
                  </a:ext>
                </a:extLst>
              </p:cNvPr>
              <p:cNvSpPr/>
              <p:nvPr/>
            </p:nvSpPr>
            <p:spPr>
              <a:xfrm>
                <a:off x="1241018" y="1533004"/>
                <a:ext cx="1791083" cy="1791083"/>
              </a:xfrm>
              <a:prstGeom prst="ellipse">
                <a:avLst/>
              </a:prstGeom>
              <a:solidFill>
                <a:srgbClr val="02A64D">
                  <a:alpha val="29574"/>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E32F06C5-68AA-6329-3B81-C786CDD5BBF3}"/>
                  </a:ext>
                </a:extLst>
              </p:cNvPr>
              <p:cNvSpPr/>
              <p:nvPr/>
            </p:nvSpPr>
            <p:spPr>
              <a:xfrm>
                <a:off x="1354888" y="1648004"/>
                <a:ext cx="1563344" cy="1563344"/>
              </a:xfrm>
              <a:prstGeom prst="ellipse">
                <a:avLst/>
              </a:prstGeom>
              <a:solidFill>
                <a:schemeClr val="bg1"/>
              </a:solidFill>
              <a:ln w="28575">
                <a:solidFill>
                  <a:srgbClr val="02A6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6" name="Picture 15" descr="Icon&#10;&#10;Description automatically generated">
              <a:extLst>
                <a:ext uri="{FF2B5EF4-FFF2-40B4-BE49-F238E27FC236}">
                  <a16:creationId xmlns:a16="http://schemas.microsoft.com/office/drawing/2014/main" id="{AB99D8B3-E5EA-E8F7-A696-5A0A2AFDDB3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23328" y="3056570"/>
              <a:ext cx="909870" cy="524646"/>
            </a:xfrm>
            <a:prstGeom prst="rect">
              <a:avLst/>
            </a:prstGeom>
          </p:spPr>
        </p:pic>
      </p:grpSp>
      <p:sp>
        <p:nvSpPr>
          <p:cNvPr id="3" name="Content Placeholder 2">
            <a:extLst>
              <a:ext uri="{FF2B5EF4-FFF2-40B4-BE49-F238E27FC236}">
                <a16:creationId xmlns:a16="http://schemas.microsoft.com/office/drawing/2014/main" id="{2641980A-EC25-5452-2452-D40FAA2591F5}"/>
              </a:ext>
            </a:extLst>
          </p:cNvPr>
          <p:cNvSpPr>
            <a:spLocks noGrp="1"/>
          </p:cNvSpPr>
          <p:nvPr>
            <p:ph sz="half" idx="1"/>
          </p:nvPr>
        </p:nvSpPr>
        <p:spPr>
          <a:xfrm>
            <a:off x="838200" y="1890940"/>
            <a:ext cx="5181600" cy="4351338"/>
          </a:xfrm>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10BA4402-33D2-A1EE-1679-893920DB9F79}"/>
              </a:ext>
            </a:extLst>
          </p:cNvPr>
          <p:cNvSpPr>
            <a:spLocks noGrp="1"/>
          </p:cNvSpPr>
          <p:nvPr>
            <p:ph sz="half" idx="2"/>
          </p:nvPr>
        </p:nvSpPr>
        <p:spPr>
          <a:xfrm>
            <a:off x="6172200" y="1890940"/>
            <a:ext cx="5181600" cy="4351338"/>
          </a:xfrm>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a:extLst>
              <a:ext uri="{FF2B5EF4-FFF2-40B4-BE49-F238E27FC236}">
                <a16:creationId xmlns:a16="http://schemas.microsoft.com/office/drawing/2014/main" id="{C264F6C0-921E-02B7-656E-E690A9995622}"/>
              </a:ext>
            </a:extLst>
          </p:cNvPr>
          <p:cNvSpPr>
            <a:spLocks noGrp="1"/>
          </p:cNvSpPr>
          <p:nvPr>
            <p:ph type="title"/>
          </p:nvPr>
        </p:nvSpPr>
        <p:spPr>
          <a:xfrm>
            <a:off x="1482175" y="365125"/>
            <a:ext cx="10267861" cy="1325563"/>
          </a:xfrm>
        </p:spPr>
        <p:txBody>
          <a:bodyPr>
            <a:normAutofit/>
          </a:bodyPr>
          <a:lstStyle>
            <a:lvl1pPr>
              <a:defRPr sz="3600" b="1" i="0">
                <a:solidFill>
                  <a:srgbClr val="7F2B63"/>
                </a:solidFill>
                <a:latin typeface="Arial" panose="020B0604020202020204" pitchFamily="34" charset="0"/>
                <a:cs typeface="Arial" panose="020B0604020202020204" pitchFamily="34" charset="0"/>
              </a:defRPr>
            </a:lvl1pPr>
          </a:lstStyle>
          <a:p>
            <a:r>
              <a:rPr lang="en-US" dirty="0"/>
              <a:t>Click to edit Master title style</a:t>
            </a:r>
          </a:p>
        </p:txBody>
      </p:sp>
      <p:cxnSp>
        <p:nvCxnSpPr>
          <p:cNvPr id="9" name="Straight Connector 8">
            <a:extLst>
              <a:ext uri="{FF2B5EF4-FFF2-40B4-BE49-F238E27FC236}">
                <a16:creationId xmlns:a16="http://schemas.microsoft.com/office/drawing/2014/main" id="{E0B3E40F-C291-9291-6124-A3EE323C195B}"/>
              </a:ext>
            </a:extLst>
          </p:cNvPr>
          <p:cNvCxnSpPr>
            <a:cxnSpLocks/>
          </p:cNvCxnSpPr>
          <p:nvPr userDrawn="1"/>
        </p:nvCxnSpPr>
        <p:spPr>
          <a:xfrm>
            <a:off x="0" y="72959"/>
            <a:ext cx="12192000" cy="0"/>
          </a:xfrm>
          <a:prstGeom prst="line">
            <a:avLst/>
          </a:prstGeom>
          <a:ln w="136525">
            <a:gradFill>
              <a:gsLst>
                <a:gs pos="100000">
                  <a:srgbClr val="BB4091"/>
                </a:gs>
                <a:gs pos="46000">
                  <a:srgbClr val="0290B1"/>
                </a:gs>
                <a:gs pos="0">
                  <a:srgbClr val="02A64D"/>
                </a:gs>
              </a:gsLst>
              <a:lin ang="0" scaled="0"/>
            </a:gra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8690EBA6-7D73-EFCD-FB15-B12D741F0112}"/>
              </a:ext>
            </a:extLst>
          </p:cNvPr>
          <p:cNvGrpSpPr/>
          <p:nvPr userDrawn="1"/>
        </p:nvGrpSpPr>
        <p:grpSpPr>
          <a:xfrm>
            <a:off x="441963" y="6452279"/>
            <a:ext cx="11308074" cy="246221"/>
            <a:chOff x="441963" y="6452279"/>
            <a:chExt cx="11308074" cy="246221"/>
          </a:xfrm>
        </p:grpSpPr>
        <p:sp>
          <p:nvSpPr>
            <p:cNvPr id="11" name="TextBox 10">
              <a:extLst>
                <a:ext uri="{FF2B5EF4-FFF2-40B4-BE49-F238E27FC236}">
                  <a16:creationId xmlns:a16="http://schemas.microsoft.com/office/drawing/2014/main" id="{AA69A323-43FA-8BD7-C184-43772B46349B}"/>
                </a:ext>
              </a:extLst>
            </p:cNvPr>
            <p:cNvSpPr txBox="1"/>
            <p:nvPr/>
          </p:nvSpPr>
          <p:spPr>
            <a:xfrm>
              <a:off x="7705494" y="6452279"/>
              <a:ext cx="4044543" cy="246221"/>
            </a:xfrm>
            <a:prstGeom prst="rect">
              <a:avLst/>
            </a:prstGeom>
            <a:noFill/>
          </p:spPr>
          <p:txBody>
            <a:bodyPr wrap="square" lIns="0" rIns="0" rtlCol="0">
              <a:spAutoFit/>
            </a:bodyPr>
            <a:lstStyle/>
            <a:p>
              <a:pPr algn="r"/>
              <a:r>
                <a:rPr lang="en-US" sz="1000" dirty="0">
                  <a:solidFill>
                    <a:srgbClr val="7F2B63"/>
                  </a:solidFill>
                  <a:effectLst/>
                  <a:latin typeface="Arial Black" panose="020B0604020202020204" pitchFamily="34" charset="0"/>
                  <a:cs typeface="Arial Black" panose="020B0604020202020204" pitchFamily="34" charset="0"/>
                </a:rPr>
                <a:t> Making the Business Case for Activity-Friendly Places</a:t>
              </a:r>
            </a:p>
          </p:txBody>
        </p:sp>
        <p:cxnSp>
          <p:nvCxnSpPr>
            <p:cNvPr id="12" name="Straight Connector 11">
              <a:extLst>
                <a:ext uri="{FF2B5EF4-FFF2-40B4-BE49-F238E27FC236}">
                  <a16:creationId xmlns:a16="http://schemas.microsoft.com/office/drawing/2014/main" id="{6B9E9406-62A0-1FBC-3620-1191B6AF2439}"/>
                </a:ext>
              </a:extLst>
            </p:cNvPr>
            <p:cNvCxnSpPr>
              <a:cxnSpLocks/>
            </p:cNvCxnSpPr>
            <p:nvPr/>
          </p:nvCxnSpPr>
          <p:spPr>
            <a:xfrm>
              <a:off x="441963" y="6575389"/>
              <a:ext cx="7438436" cy="0"/>
            </a:xfrm>
            <a:prstGeom prst="line">
              <a:avLst/>
            </a:prstGeom>
            <a:ln w="63500">
              <a:solidFill>
                <a:srgbClr val="7F2B6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87933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2">
            <a:lumMod val="75000"/>
            <a:alpha val="2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A90CD44-E04A-3C9D-F5DA-E320FAD5191A}"/>
              </a:ext>
            </a:extLst>
          </p:cNvPr>
          <p:cNvSpPr/>
          <p:nvPr userDrawn="1"/>
        </p:nvSpPr>
        <p:spPr>
          <a:xfrm flipH="1">
            <a:off x="2696897" y="430454"/>
            <a:ext cx="9053139" cy="58063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90000"/>
                </a:schemeClr>
              </a:solidFill>
            </a:endParaRPr>
          </a:p>
        </p:txBody>
      </p:sp>
      <p:sp>
        <p:nvSpPr>
          <p:cNvPr id="9" name="Rectangle 8">
            <a:extLst>
              <a:ext uri="{FF2B5EF4-FFF2-40B4-BE49-F238E27FC236}">
                <a16:creationId xmlns:a16="http://schemas.microsoft.com/office/drawing/2014/main" id="{553D231D-521F-62F7-A0CA-1D059A646BE9}"/>
              </a:ext>
            </a:extLst>
          </p:cNvPr>
          <p:cNvSpPr/>
          <p:nvPr userDrawn="1"/>
        </p:nvSpPr>
        <p:spPr>
          <a:xfrm>
            <a:off x="0" y="0"/>
            <a:ext cx="4343400" cy="6858000"/>
          </a:xfrm>
          <a:prstGeom prst="rect">
            <a:avLst/>
          </a:prstGeom>
          <a:gradFill>
            <a:gsLst>
              <a:gs pos="0">
                <a:srgbClr val="BB4091"/>
              </a:gs>
              <a:gs pos="70000">
                <a:srgbClr val="0290B1"/>
              </a:gs>
              <a:gs pos="100000">
                <a:srgbClr val="02A64D"/>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a:extLst>
              <a:ext uri="{FF2B5EF4-FFF2-40B4-BE49-F238E27FC236}">
                <a16:creationId xmlns:a16="http://schemas.microsoft.com/office/drawing/2014/main" id="{78A36F69-8B67-D8ED-AFB7-70493099064C}"/>
              </a:ext>
            </a:extLst>
          </p:cNvPr>
          <p:cNvSpPr>
            <a:spLocks noGrp="1"/>
          </p:cNvSpPr>
          <p:nvPr>
            <p:ph idx="10" hasCustomPrompt="1"/>
          </p:nvPr>
        </p:nvSpPr>
        <p:spPr>
          <a:xfrm>
            <a:off x="5342709" y="1246455"/>
            <a:ext cx="5839097" cy="507831"/>
          </a:xfrm>
        </p:spPr>
        <p:txBody>
          <a:bodyPr wrap="square">
            <a:spAutoFit/>
          </a:bodyPr>
          <a:lstStyle>
            <a:lvl1pPr>
              <a:defRPr>
                <a:solidFill>
                  <a:schemeClr val="bg2">
                    <a:lumMod val="25000"/>
                  </a:schemeClr>
                </a:solidFill>
              </a:defRPr>
            </a:lvl1pPr>
          </a:lstStyle>
          <a:p>
            <a:pPr marL="0" indent="0">
              <a:buNone/>
            </a:pPr>
            <a:r>
              <a:rPr lang="en-US" sz="3000" dirty="0">
                <a:solidFill>
                  <a:schemeClr val="bg2">
                    <a:lumMod val="25000"/>
                  </a:schemeClr>
                </a:solidFill>
                <a:latin typeface="Calibri" panose="020F0502020204030204" pitchFamily="34" charset="0"/>
                <a:cs typeface="Calibri" panose="020F0502020204030204" pitchFamily="34" charset="0"/>
              </a:rPr>
              <a:t>Click to add content</a:t>
            </a:r>
          </a:p>
        </p:txBody>
      </p:sp>
      <p:pic>
        <p:nvPicPr>
          <p:cNvPr id="12" name="Picture 11" descr="A picture containing night sky&#10;&#10;Description automatically generated">
            <a:extLst>
              <a:ext uri="{FF2B5EF4-FFF2-40B4-BE49-F238E27FC236}">
                <a16:creationId xmlns:a16="http://schemas.microsoft.com/office/drawing/2014/main" id="{0E0B41C6-F6FA-D5AC-2B75-58102892DB3E}"/>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rot="16200000" flipH="1">
            <a:off x="1261346" y="3521612"/>
            <a:ext cx="6415189" cy="257588"/>
          </a:xfrm>
          <a:prstGeom prst="rect">
            <a:avLst/>
          </a:prstGeom>
        </p:spPr>
      </p:pic>
      <p:cxnSp>
        <p:nvCxnSpPr>
          <p:cNvPr id="19" name="Straight Connector 18">
            <a:extLst>
              <a:ext uri="{FF2B5EF4-FFF2-40B4-BE49-F238E27FC236}">
                <a16:creationId xmlns:a16="http://schemas.microsoft.com/office/drawing/2014/main" id="{37107D28-1731-4206-3501-646ECB6574FF}"/>
              </a:ext>
            </a:extLst>
          </p:cNvPr>
          <p:cNvCxnSpPr>
            <a:cxnSpLocks/>
          </p:cNvCxnSpPr>
          <p:nvPr userDrawn="1"/>
        </p:nvCxnSpPr>
        <p:spPr>
          <a:xfrm flipV="1">
            <a:off x="4294833" y="0"/>
            <a:ext cx="7703" cy="6858000"/>
          </a:xfrm>
          <a:prstGeom prst="line">
            <a:avLst/>
          </a:prstGeom>
          <a:ln w="85725">
            <a:solidFill>
              <a:srgbClr val="BB4091">
                <a:alpha val="30000"/>
              </a:srgb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D6B389E-608D-BF82-14BB-820D67B78093}"/>
              </a:ext>
            </a:extLst>
          </p:cNvPr>
          <p:cNvSpPr>
            <a:spLocks noGrp="1"/>
          </p:cNvSpPr>
          <p:nvPr>
            <p:ph type="title" hasCustomPrompt="1"/>
          </p:nvPr>
        </p:nvSpPr>
        <p:spPr>
          <a:xfrm>
            <a:off x="628486" y="1187174"/>
            <a:ext cx="3221388" cy="2529923"/>
          </a:xfrm>
        </p:spPr>
        <p:txBody>
          <a:bodyPr lIns="0" anchor="t">
            <a:spAutoFit/>
          </a:bodyPr>
          <a:lstStyle>
            <a:lvl1pPr>
              <a:defRPr sz="4400" b="1" i="0" baseline="0">
                <a:solidFill>
                  <a:schemeClr val="bg1"/>
                </a:solidFill>
                <a:latin typeface="Arial" panose="020B0604020202020204" pitchFamily="34" charset="0"/>
                <a:cs typeface="Arial" panose="020B0604020202020204" pitchFamily="34" charset="0"/>
              </a:defRPr>
            </a:lvl1pPr>
          </a:lstStyle>
          <a:p>
            <a:r>
              <a:rPr lang="en-US" sz="4400" b="1" dirty="0">
                <a:solidFill>
                  <a:schemeClr val="bg1"/>
                </a:solidFill>
                <a:latin typeface="Arial" panose="020B0604020202020204" pitchFamily="34" charset="0"/>
                <a:ea typeface="ＭＳ Ｐゴシック" pitchFamily="-123" charset="-128"/>
                <a:cs typeface="Arial" panose="020B0604020202020204" pitchFamily="34" charset="0"/>
              </a:rPr>
              <a:t>Click to Add Outline Title</a:t>
            </a:r>
            <a:endParaRPr lang="en-US" sz="4400" b="1" dirty="0">
              <a:solidFill>
                <a:schemeClr val="bg1"/>
              </a:solidFill>
              <a:latin typeface="Arial" panose="020B0604020202020204" pitchFamily="34" charset="0"/>
              <a:cs typeface="Arial" panose="020B0604020202020204" pitchFamily="34" charset="0"/>
            </a:endParaRPr>
          </a:p>
        </p:txBody>
      </p:sp>
      <p:grpSp>
        <p:nvGrpSpPr>
          <p:cNvPr id="22" name="Group 21">
            <a:extLst>
              <a:ext uri="{FF2B5EF4-FFF2-40B4-BE49-F238E27FC236}">
                <a16:creationId xmlns:a16="http://schemas.microsoft.com/office/drawing/2014/main" id="{DDCEB222-71ED-AC36-5F10-9F6722F67ACF}"/>
              </a:ext>
            </a:extLst>
          </p:cNvPr>
          <p:cNvGrpSpPr/>
          <p:nvPr userDrawn="1"/>
        </p:nvGrpSpPr>
        <p:grpSpPr>
          <a:xfrm>
            <a:off x="441963" y="6452279"/>
            <a:ext cx="11308074" cy="246221"/>
            <a:chOff x="441963" y="6452279"/>
            <a:chExt cx="11308074" cy="246221"/>
          </a:xfrm>
        </p:grpSpPr>
        <p:sp>
          <p:nvSpPr>
            <p:cNvPr id="23" name="TextBox 22">
              <a:extLst>
                <a:ext uri="{FF2B5EF4-FFF2-40B4-BE49-F238E27FC236}">
                  <a16:creationId xmlns:a16="http://schemas.microsoft.com/office/drawing/2014/main" id="{CAE95F99-5677-F59F-BB1B-94B22F2BD2CC}"/>
                </a:ext>
              </a:extLst>
            </p:cNvPr>
            <p:cNvSpPr txBox="1"/>
            <p:nvPr/>
          </p:nvSpPr>
          <p:spPr>
            <a:xfrm>
              <a:off x="7705494" y="6452279"/>
              <a:ext cx="4044543" cy="246221"/>
            </a:xfrm>
            <a:prstGeom prst="rect">
              <a:avLst/>
            </a:prstGeom>
            <a:noFill/>
          </p:spPr>
          <p:txBody>
            <a:bodyPr wrap="square" lIns="0" rIns="0" rtlCol="0">
              <a:spAutoFit/>
            </a:bodyPr>
            <a:lstStyle/>
            <a:p>
              <a:pPr algn="r"/>
              <a:r>
                <a:rPr lang="en-US" sz="1000" dirty="0">
                  <a:solidFill>
                    <a:srgbClr val="7F2B63"/>
                  </a:solidFill>
                  <a:effectLst/>
                  <a:latin typeface="Arial Black" panose="020B0604020202020204" pitchFamily="34" charset="0"/>
                  <a:cs typeface="Arial Black" panose="020B0604020202020204" pitchFamily="34" charset="0"/>
                </a:rPr>
                <a:t> Making the Business Case for Activity-Friendly Places</a:t>
              </a:r>
            </a:p>
          </p:txBody>
        </p:sp>
        <p:cxnSp>
          <p:nvCxnSpPr>
            <p:cNvPr id="24" name="Straight Connector 23">
              <a:extLst>
                <a:ext uri="{FF2B5EF4-FFF2-40B4-BE49-F238E27FC236}">
                  <a16:creationId xmlns:a16="http://schemas.microsoft.com/office/drawing/2014/main" id="{D7A5997B-088F-907B-D3FB-0E806DE39987}"/>
                </a:ext>
              </a:extLst>
            </p:cNvPr>
            <p:cNvCxnSpPr>
              <a:cxnSpLocks/>
            </p:cNvCxnSpPr>
            <p:nvPr/>
          </p:nvCxnSpPr>
          <p:spPr>
            <a:xfrm>
              <a:off x="441963" y="6575389"/>
              <a:ext cx="7438436" cy="0"/>
            </a:xfrm>
            <a:prstGeom prst="line">
              <a:avLst/>
            </a:prstGeom>
            <a:ln w="63500">
              <a:solidFill>
                <a:srgbClr val="7F2B6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730790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999959B-CED8-5253-3E02-A142AE7898E9}"/>
              </a:ext>
            </a:extLst>
          </p:cNvPr>
          <p:cNvSpPr/>
          <p:nvPr userDrawn="1"/>
        </p:nvSpPr>
        <p:spPr>
          <a:xfrm flipH="1">
            <a:off x="3048" y="1690688"/>
            <a:ext cx="12188952" cy="5167312"/>
          </a:xfrm>
          <a:prstGeom prst="rect">
            <a:avLst/>
          </a:prstGeom>
          <a:solidFill>
            <a:srgbClr val="02A64C">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90000"/>
                </a:schemeClr>
              </a:solidFill>
            </a:endParaRPr>
          </a:p>
        </p:txBody>
      </p:sp>
      <p:grpSp>
        <p:nvGrpSpPr>
          <p:cNvPr id="8" name="Group 7">
            <a:extLst>
              <a:ext uri="{FF2B5EF4-FFF2-40B4-BE49-F238E27FC236}">
                <a16:creationId xmlns:a16="http://schemas.microsoft.com/office/drawing/2014/main" id="{52F10E06-7259-A0B7-74B6-59FC297FBA29}"/>
              </a:ext>
            </a:extLst>
          </p:cNvPr>
          <p:cNvGrpSpPr/>
          <p:nvPr userDrawn="1"/>
        </p:nvGrpSpPr>
        <p:grpSpPr>
          <a:xfrm>
            <a:off x="441963" y="6452279"/>
            <a:ext cx="11308074" cy="246221"/>
            <a:chOff x="441963" y="6452279"/>
            <a:chExt cx="11308074" cy="246221"/>
          </a:xfrm>
        </p:grpSpPr>
        <p:sp>
          <p:nvSpPr>
            <p:cNvPr id="9" name="TextBox 8">
              <a:extLst>
                <a:ext uri="{FF2B5EF4-FFF2-40B4-BE49-F238E27FC236}">
                  <a16:creationId xmlns:a16="http://schemas.microsoft.com/office/drawing/2014/main" id="{48FC5035-F68F-8DD0-074F-1F9E52E27EAF}"/>
                </a:ext>
              </a:extLst>
            </p:cNvPr>
            <p:cNvSpPr txBox="1"/>
            <p:nvPr/>
          </p:nvSpPr>
          <p:spPr>
            <a:xfrm>
              <a:off x="7705494" y="6452279"/>
              <a:ext cx="4044543" cy="246221"/>
            </a:xfrm>
            <a:prstGeom prst="rect">
              <a:avLst/>
            </a:prstGeom>
            <a:noFill/>
          </p:spPr>
          <p:txBody>
            <a:bodyPr wrap="square" lIns="0" rIns="0" rtlCol="0">
              <a:spAutoFit/>
            </a:bodyPr>
            <a:lstStyle/>
            <a:p>
              <a:pPr algn="r"/>
              <a:r>
                <a:rPr lang="en-US" sz="1000" dirty="0">
                  <a:solidFill>
                    <a:srgbClr val="7F2B63"/>
                  </a:solidFill>
                  <a:effectLst/>
                  <a:latin typeface="Arial Black" panose="020B0604020202020204" pitchFamily="34" charset="0"/>
                  <a:cs typeface="Arial Black" panose="020B0604020202020204" pitchFamily="34" charset="0"/>
                </a:rPr>
                <a:t> Making the Business Case for Activity-Friendly Places</a:t>
              </a:r>
            </a:p>
          </p:txBody>
        </p:sp>
        <p:cxnSp>
          <p:nvCxnSpPr>
            <p:cNvPr id="10" name="Straight Connector 9">
              <a:extLst>
                <a:ext uri="{FF2B5EF4-FFF2-40B4-BE49-F238E27FC236}">
                  <a16:creationId xmlns:a16="http://schemas.microsoft.com/office/drawing/2014/main" id="{23853229-4EEC-DEA5-800B-B4FE97C6C7EC}"/>
                </a:ext>
              </a:extLst>
            </p:cNvPr>
            <p:cNvCxnSpPr>
              <a:cxnSpLocks/>
            </p:cNvCxnSpPr>
            <p:nvPr/>
          </p:nvCxnSpPr>
          <p:spPr>
            <a:xfrm>
              <a:off x="441963" y="6575389"/>
              <a:ext cx="7438436" cy="0"/>
            </a:xfrm>
            <a:prstGeom prst="line">
              <a:avLst/>
            </a:prstGeom>
            <a:ln w="63500">
              <a:solidFill>
                <a:srgbClr val="7F2B63"/>
              </a:solidFill>
            </a:ln>
          </p:spPr>
          <p:style>
            <a:lnRef idx="1">
              <a:schemeClr val="accent1"/>
            </a:lnRef>
            <a:fillRef idx="0">
              <a:schemeClr val="accent1"/>
            </a:fillRef>
            <a:effectRef idx="0">
              <a:schemeClr val="accent1"/>
            </a:effectRef>
            <a:fontRef idx="minor">
              <a:schemeClr val="tx1"/>
            </a:fontRef>
          </p:style>
        </p:cxnSp>
      </p:grpSp>
      <p:sp>
        <p:nvSpPr>
          <p:cNvPr id="29" name="Content Placeholder 2">
            <a:extLst>
              <a:ext uri="{FF2B5EF4-FFF2-40B4-BE49-F238E27FC236}">
                <a16:creationId xmlns:a16="http://schemas.microsoft.com/office/drawing/2014/main" id="{04133B5D-8BCB-0F4A-593E-A83905651BFF}"/>
              </a:ext>
            </a:extLst>
          </p:cNvPr>
          <p:cNvSpPr>
            <a:spLocks noGrp="1"/>
          </p:cNvSpPr>
          <p:nvPr>
            <p:ph sz="half" idx="1"/>
          </p:nvPr>
        </p:nvSpPr>
        <p:spPr>
          <a:xfrm>
            <a:off x="838200" y="1890940"/>
            <a:ext cx="5181600" cy="4351338"/>
          </a:xfrm>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Content Placeholder 3">
            <a:extLst>
              <a:ext uri="{FF2B5EF4-FFF2-40B4-BE49-F238E27FC236}">
                <a16:creationId xmlns:a16="http://schemas.microsoft.com/office/drawing/2014/main" id="{FFC359CB-0313-954E-7297-0C14427DB458}"/>
              </a:ext>
            </a:extLst>
          </p:cNvPr>
          <p:cNvSpPr>
            <a:spLocks noGrp="1"/>
          </p:cNvSpPr>
          <p:nvPr>
            <p:ph sz="half" idx="2"/>
          </p:nvPr>
        </p:nvSpPr>
        <p:spPr>
          <a:xfrm>
            <a:off x="6172200" y="1890940"/>
            <a:ext cx="5181600" cy="4351338"/>
          </a:xfrm>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Title 1">
            <a:extLst>
              <a:ext uri="{FF2B5EF4-FFF2-40B4-BE49-F238E27FC236}">
                <a16:creationId xmlns:a16="http://schemas.microsoft.com/office/drawing/2014/main" id="{CECDDF38-E26B-F8A2-7C3A-BC12003D67A2}"/>
              </a:ext>
            </a:extLst>
          </p:cNvPr>
          <p:cNvSpPr>
            <a:spLocks noGrp="1"/>
          </p:cNvSpPr>
          <p:nvPr>
            <p:ph type="title"/>
          </p:nvPr>
        </p:nvSpPr>
        <p:spPr>
          <a:xfrm>
            <a:off x="1482175" y="365125"/>
            <a:ext cx="10267861" cy="1325563"/>
          </a:xfrm>
        </p:spPr>
        <p:txBody>
          <a:bodyPr>
            <a:normAutofit/>
          </a:bodyPr>
          <a:lstStyle>
            <a:lvl1pPr>
              <a:defRPr sz="3600" b="1" i="0">
                <a:solidFill>
                  <a:srgbClr val="7F2B63"/>
                </a:solidFill>
                <a:latin typeface="Arial" panose="020B0604020202020204" pitchFamily="34" charset="0"/>
                <a:cs typeface="Arial" panose="020B0604020202020204" pitchFamily="34" charset="0"/>
              </a:defRPr>
            </a:lvl1pPr>
          </a:lstStyle>
          <a:p>
            <a:r>
              <a:rPr lang="en-US" dirty="0"/>
              <a:t>Click to edit Master title style</a:t>
            </a:r>
          </a:p>
        </p:txBody>
      </p:sp>
      <p:grpSp>
        <p:nvGrpSpPr>
          <p:cNvPr id="12" name="Group 11">
            <a:extLst>
              <a:ext uri="{FF2B5EF4-FFF2-40B4-BE49-F238E27FC236}">
                <a16:creationId xmlns:a16="http://schemas.microsoft.com/office/drawing/2014/main" id="{254DE29E-7D33-C9B9-7B9E-CC7D58C38F9F}"/>
              </a:ext>
            </a:extLst>
          </p:cNvPr>
          <p:cNvGrpSpPr/>
          <p:nvPr userDrawn="1"/>
        </p:nvGrpSpPr>
        <p:grpSpPr>
          <a:xfrm>
            <a:off x="441963" y="570706"/>
            <a:ext cx="914400" cy="914400"/>
            <a:chOff x="4454137" y="2585667"/>
            <a:chExt cx="1498988" cy="1498988"/>
          </a:xfrm>
        </p:grpSpPr>
        <p:grpSp>
          <p:nvGrpSpPr>
            <p:cNvPr id="13" name="Group 12">
              <a:extLst>
                <a:ext uri="{FF2B5EF4-FFF2-40B4-BE49-F238E27FC236}">
                  <a16:creationId xmlns:a16="http://schemas.microsoft.com/office/drawing/2014/main" id="{69C3FC1A-BD43-2CBF-2360-FCED5FA22866}"/>
                </a:ext>
              </a:extLst>
            </p:cNvPr>
            <p:cNvGrpSpPr/>
            <p:nvPr/>
          </p:nvGrpSpPr>
          <p:grpSpPr>
            <a:xfrm>
              <a:off x="4454137" y="2585667"/>
              <a:ext cx="1498988" cy="1498988"/>
              <a:chOff x="1241018" y="1533004"/>
              <a:chExt cx="1791083" cy="1791083"/>
            </a:xfrm>
          </p:grpSpPr>
          <p:sp>
            <p:nvSpPr>
              <p:cNvPr id="15" name="Oval 14">
                <a:extLst>
                  <a:ext uri="{FF2B5EF4-FFF2-40B4-BE49-F238E27FC236}">
                    <a16:creationId xmlns:a16="http://schemas.microsoft.com/office/drawing/2014/main" id="{A976D591-C7BF-FA0A-34AA-E520E9F1C825}"/>
                  </a:ext>
                </a:extLst>
              </p:cNvPr>
              <p:cNvSpPr/>
              <p:nvPr/>
            </p:nvSpPr>
            <p:spPr>
              <a:xfrm>
                <a:off x="1241018" y="1533004"/>
                <a:ext cx="1791083" cy="1791083"/>
              </a:xfrm>
              <a:prstGeom prst="ellipse">
                <a:avLst/>
              </a:prstGeom>
              <a:solidFill>
                <a:srgbClr val="02A64D">
                  <a:alpha val="29574"/>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CA08B31E-892B-0802-B6B9-91073AC60DAA}"/>
                  </a:ext>
                </a:extLst>
              </p:cNvPr>
              <p:cNvSpPr/>
              <p:nvPr/>
            </p:nvSpPr>
            <p:spPr>
              <a:xfrm>
                <a:off x="1354888" y="1648004"/>
                <a:ext cx="1563344" cy="1563344"/>
              </a:xfrm>
              <a:prstGeom prst="ellipse">
                <a:avLst/>
              </a:prstGeom>
              <a:solidFill>
                <a:schemeClr val="bg1"/>
              </a:solidFill>
              <a:ln w="28575">
                <a:solidFill>
                  <a:srgbClr val="02A6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4" name="Picture 13" descr="Icon&#10;&#10;Description automatically generated">
              <a:extLst>
                <a:ext uri="{FF2B5EF4-FFF2-40B4-BE49-F238E27FC236}">
                  <a16:creationId xmlns:a16="http://schemas.microsoft.com/office/drawing/2014/main" id="{0A5C4B9E-5BAC-245F-42AC-BFB8AB2C21A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23328" y="3056570"/>
              <a:ext cx="909870" cy="524646"/>
            </a:xfrm>
            <a:prstGeom prst="rect">
              <a:avLst/>
            </a:prstGeom>
          </p:spPr>
        </p:pic>
      </p:grpSp>
      <p:cxnSp>
        <p:nvCxnSpPr>
          <p:cNvPr id="17" name="Straight Connector 16">
            <a:extLst>
              <a:ext uri="{FF2B5EF4-FFF2-40B4-BE49-F238E27FC236}">
                <a16:creationId xmlns:a16="http://schemas.microsoft.com/office/drawing/2014/main" id="{70DB76D1-AF26-3E0D-2684-7ED092B32768}"/>
              </a:ext>
            </a:extLst>
          </p:cNvPr>
          <p:cNvCxnSpPr>
            <a:cxnSpLocks/>
          </p:cNvCxnSpPr>
          <p:nvPr userDrawn="1"/>
        </p:nvCxnSpPr>
        <p:spPr>
          <a:xfrm>
            <a:off x="0" y="72959"/>
            <a:ext cx="12192000" cy="0"/>
          </a:xfrm>
          <a:prstGeom prst="line">
            <a:avLst/>
          </a:prstGeom>
          <a:ln w="136525">
            <a:gradFill>
              <a:gsLst>
                <a:gs pos="100000">
                  <a:srgbClr val="BB4091"/>
                </a:gs>
                <a:gs pos="46000">
                  <a:srgbClr val="0290B1"/>
                </a:gs>
                <a:gs pos="0">
                  <a:srgbClr val="02A64D"/>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17510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3_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999959B-CED8-5253-3E02-A142AE7898E9}"/>
              </a:ext>
            </a:extLst>
          </p:cNvPr>
          <p:cNvSpPr/>
          <p:nvPr userDrawn="1"/>
        </p:nvSpPr>
        <p:spPr>
          <a:xfrm flipH="1">
            <a:off x="3048" y="3618410"/>
            <a:ext cx="12188952" cy="3239589"/>
          </a:xfrm>
          <a:prstGeom prst="rect">
            <a:avLst/>
          </a:prstGeom>
          <a:solidFill>
            <a:srgbClr val="02A64C">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90000"/>
                </a:schemeClr>
              </a:solidFill>
            </a:endParaRPr>
          </a:p>
        </p:txBody>
      </p:sp>
      <p:grpSp>
        <p:nvGrpSpPr>
          <p:cNvPr id="8" name="Group 7">
            <a:extLst>
              <a:ext uri="{FF2B5EF4-FFF2-40B4-BE49-F238E27FC236}">
                <a16:creationId xmlns:a16="http://schemas.microsoft.com/office/drawing/2014/main" id="{52F10E06-7259-A0B7-74B6-59FC297FBA29}"/>
              </a:ext>
            </a:extLst>
          </p:cNvPr>
          <p:cNvGrpSpPr/>
          <p:nvPr userDrawn="1"/>
        </p:nvGrpSpPr>
        <p:grpSpPr>
          <a:xfrm>
            <a:off x="441963" y="6452279"/>
            <a:ext cx="11308074" cy="246221"/>
            <a:chOff x="441963" y="6452279"/>
            <a:chExt cx="11308074" cy="246221"/>
          </a:xfrm>
        </p:grpSpPr>
        <p:sp>
          <p:nvSpPr>
            <p:cNvPr id="9" name="TextBox 8">
              <a:extLst>
                <a:ext uri="{FF2B5EF4-FFF2-40B4-BE49-F238E27FC236}">
                  <a16:creationId xmlns:a16="http://schemas.microsoft.com/office/drawing/2014/main" id="{48FC5035-F68F-8DD0-074F-1F9E52E27EAF}"/>
                </a:ext>
              </a:extLst>
            </p:cNvPr>
            <p:cNvSpPr txBox="1"/>
            <p:nvPr/>
          </p:nvSpPr>
          <p:spPr>
            <a:xfrm>
              <a:off x="7705494" y="6452279"/>
              <a:ext cx="4044543" cy="246221"/>
            </a:xfrm>
            <a:prstGeom prst="rect">
              <a:avLst/>
            </a:prstGeom>
            <a:noFill/>
          </p:spPr>
          <p:txBody>
            <a:bodyPr wrap="square" lIns="0" rIns="0" rtlCol="0">
              <a:spAutoFit/>
            </a:bodyPr>
            <a:lstStyle/>
            <a:p>
              <a:pPr algn="r"/>
              <a:r>
                <a:rPr lang="en-US" sz="1000" dirty="0">
                  <a:solidFill>
                    <a:srgbClr val="7F2B63"/>
                  </a:solidFill>
                  <a:effectLst/>
                  <a:latin typeface="Arial Black" panose="020B0604020202020204" pitchFamily="34" charset="0"/>
                  <a:cs typeface="Arial Black" panose="020B0604020202020204" pitchFamily="34" charset="0"/>
                </a:rPr>
                <a:t> Making the Business Case for Activity-Friendly Places</a:t>
              </a:r>
            </a:p>
          </p:txBody>
        </p:sp>
        <p:cxnSp>
          <p:nvCxnSpPr>
            <p:cNvPr id="10" name="Straight Connector 9">
              <a:extLst>
                <a:ext uri="{FF2B5EF4-FFF2-40B4-BE49-F238E27FC236}">
                  <a16:creationId xmlns:a16="http://schemas.microsoft.com/office/drawing/2014/main" id="{23853229-4EEC-DEA5-800B-B4FE97C6C7EC}"/>
                </a:ext>
              </a:extLst>
            </p:cNvPr>
            <p:cNvCxnSpPr>
              <a:cxnSpLocks/>
            </p:cNvCxnSpPr>
            <p:nvPr/>
          </p:nvCxnSpPr>
          <p:spPr>
            <a:xfrm>
              <a:off x="441963" y="6575389"/>
              <a:ext cx="7438436" cy="0"/>
            </a:xfrm>
            <a:prstGeom prst="line">
              <a:avLst/>
            </a:prstGeom>
            <a:ln w="63500">
              <a:solidFill>
                <a:srgbClr val="7F2B63"/>
              </a:solidFill>
            </a:ln>
          </p:spPr>
          <p:style>
            <a:lnRef idx="1">
              <a:schemeClr val="accent1"/>
            </a:lnRef>
            <a:fillRef idx="0">
              <a:schemeClr val="accent1"/>
            </a:fillRef>
            <a:effectRef idx="0">
              <a:schemeClr val="accent1"/>
            </a:effectRef>
            <a:fontRef idx="minor">
              <a:schemeClr val="tx1"/>
            </a:fontRef>
          </p:style>
        </p:cxnSp>
      </p:grpSp>
      <p:sp>
        <p:nvSpPr>
          <p:cNvPr id="4" name="Title 1">
            <a:extLst>
              <a:ext uri="{FF2B5EF4-FFF2-40B4-BE49-F238E27FC236}">
                <a16:creationId xmlns:a16="http://schemas.microsoft.com/office/drawing/2014/main" id="{178D331F-C521-E8E7-DD60-40AE71507A77}"/>
              </a:ext>
            </a:extLst>
          </p:cNvPr>
          <p:cNvSpPr>
            <a:spLocks noGrp="1"/>
          </p:cNvSpPr>
          <p:nvPr>
            <p:ph type="title"/>
          </p:nvPr>
        </p:nvSpPr>
        <p:spPr>
          <a:xfrm>
            <a:off x="1482175" y="365125"/>
            <a:ext cx="10267861" cy="1325563"/>
          </a:xfrm>
        </p:spPr>
        <p:txBody>
          <a:bodyPr>
            <a:normAutofit/>
          </a:bodyPr>
          <a:lstStyle>
            <a:lvl1pPr>
              <a:defRPr sz="3600" b="1" i="0">
                <a:solidFill>
                  <a:srgbClr val="7F2B63"/>
                </a:solidFill>
                <a:latin typeface="Arial" panose="020B0604020202020204" pitchFamily="34" charset="0"/>
                <a:cs typeface="Arial" panose="020B0604020202020204" pitchFamily="34" charset="0"/>
              </a:defRPr>
            </a:lvl1pPr>
          </a:lstStyle>
          <a:p>
            <a:r>
              <a:rPr lang="en-US" dirty="0"/>
              <a:t>Click to edit Master title style</a:t>
            </a:r>
          </a:p>
        </p:txBody>
      </p:sp>
      <p:grpSp>
        <p:nvGrpSpPr>
          <p:cNvPr id="18" name="Group 17">
            <a:extLst>
              <a:ext uri="{FF2B5EF4-FFF2-40B4-BE49-F238E27FC236}">
                <a16:creationId xmlns:a16="http://schemas.microsoft.com/office/drawing/2014/main" id="{8F43EBBB-5C04-6466-E424-D83364DBAB32}"/>
              </a:ext>
            </a:extLst>
          </p:cNvPr>
          <p:cNvGrpSpPr/>
          <p:nvPr userDrawn="1"/>
        </p:nvGrpSpPr>
        <p:grpSpPr>
          <a:xfrm>
            <a:off x="441963" y="570706"/>
            <a:ext cx="914400" cy="914400"/>
            <a:chOff x="4454137" y="2585667"/>
            <a:chExt cx="1498988" cy="1498988"/>
          </a:xfrm>
        </p:grpSpPr>
        <p:grpSp>
          <p:nvGrpSpPr>
            <p:cNvPr id="19" name="Group 18">
              <a:extLst>
                <a:ext uri="{FF2B5EF4-FFF2-40B4-BE49-F238E27FC236}">
                  <a16:creationId xmlns:a16="http://schemas.microsoft.com/office/drawing/2014/main" id="{12F660B4-F125-A962-C926-6D97EAAF04C0}"/>
                </a:ext>
              </a:extLst>
            </p:cNvPr>
            <p:cNvGrpSpPr/>
            <p:nvPr/>
          </p:nvGrpSpPr>
          <p:grpSpPr>
            <a:xfrm>
              <a:off x="4454137" y="2585667"/>
              <a:ext cx="1498988" cy="1498988"/>
              <a:chOff x="1241018" y="1533004"/>
              <a:chExt cx="1791083" cy="1791083"/>
            </a:xfrm>
          </p:grpSpPr>
          <p:sp>
            <p:nvSpPr>
              <p:cNvPr id="21" name="Oval 20">
                <a:extLst>
                  <a:ext uri="{FF2B5EF4-FFF2-40B4-BE49-F238E27FC236}">
                    <a16:creationId xmlns:a16="http://schemas.microsoft.com/office/drawing/2014/main" id="{5266B758-440E-C9D4-1E44-908266E2EC34}"/>
                  </a:ext>
                </a:extLst>
              </p:cNvPr>
              <p:cNvSpPr/>
              <p:nvPr/>
            </p:nvSpPr>
            <p:spPr>
              <a:xfrm>
                <a:off x="1241018" y="1533004"/>
                <a:ext cx="1791083" cy="1791083"/>
              </a:xfrm>
              <a:prstGeom prst="ellipse">
                <a:avLst/>
              </a:prstGeom>
              <a:solidFill>
                <a:srgbClr val="02A64D">
                  <a:alpha val="29574"/>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6DDC9550-9272-0236-4E18-8979CAB794FD}"/>
                  </a:ext>
                </a:extLst>
              </p:cNvPr>
              <p:cNvSpPr/>
              <p:nvPr/>
            </p:nvSpPr>
            <p:spPr>
              <a:xfrm>
                <a:off x="1354888" y="1648004"/>
                <a:ext cx="1563344" cy="1563344"/>
              </a:xfrm>
              <a:prstGeom prst="ellipse">
                <a:avLst/>
              </a:prstGeom>
              <a:solidFill>
                <a:schemeClr val="bg1"/>
              </a:solidFill>
              <a:ln w="28575">
                <a:solidFill>
                  <a:srgbClr val="02A6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0" name="Picture 19" descr="Icon&#10;&#10;Description automatically generated">
              <a:extLst>
                <a:ext uri="{FF2B5EF4-FFF2-40B4-BE49-F238E27FC236}">
                  <a16:creationId xmlns:a16="http://schemas.microsoft.com/office/drawing/2014/main" id="{42349115-6FE1-5DA7-3565-852F43427CE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23328" y="3056570"/>
              <a:ext cx="909870" cy="524646"/>
            </a:xfrm>
            <a:prstGeom prst="rect">
              <a:avLst/>
            </a:prstGeom>
          </p:spPr>
        </p:pic>
      </p:grpSp>
      <p:cxnSp>
        <p:nvCxnSpPr>
          <p:cNvPr id="23" name="Straight Connector 22">
            <a:extLst>
              <a:ext uri="{FF2B5EF4-FFF2-40B4-BE49-F238E27FC236}">
                <a16:creationId xmlns:a16="http://schemas.microsoft.com/office/drawing/2014/main" id="{3B800386-19F9-EDB5-9976-ECE16BB82BDD}"/>
              </a:ext>
            </a:extLst>
          </p:cNvPr>
          <p:cNvCxnSpPr>
            <a:cxnSpLocks/>
          </p:cNvCxnSpPr>
          <p:nvPr userDrawn="1"/>
        </p:nvCxnSpPr>
        <p:spPr>
          <a:xfrm>
            <a:off x="0" y="72959"/>
            <a:ext cx="12192000" cy="0"/>
          </a:xfrm>
          <a:prstGeom prst="line">
            <a:avLst/>
          </a:prstGeom>
          <a:ln w="136525">
            <a:gradFill>
              <a:gsLst>
                <a:gs pos="100000">
                  <a:srgbClr val="BB4091"/>
                </a:gs>
                <a:gs pos="46000">
                  <a:srgbClr val="0290B1"/>
                </a:gs>
                <a:gs pos="0">
                  <a:srgbClr val="02A64D"/>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07598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Section Header">
    <p:bg>
      <p:bgPr>
        <a:solidFill>
          <a:schemeClr val="bg2">
            <a:lumMod val="75000"/>
            <a:alpha val="20000"/>
          </a:schemeClr>
        </a:solidFill>
        <a:effectLst/>
      </p:bgPr>
    </p:bg>
    <p:spTree>
      <p:nvGrpSpPr>
        <p:cNvPr id="1" name=""/>
        <p:cNvGrpSpPr/>
        <p:nvPr/>
      </p:nvGrpSpPr>
      <p:grpSpPr>
        <a:xfrm>
          <a:off x="0" y="0"/>
          <a:ext cx="0" cy="0"/>
          <a:chOff x="0" y="0"/>
          <a:chExt cx="0" cy="0"/>
        </a:xfrm>
      </p:grpSpPr>
      <p:pic>
        <p:nvPicPr>
          <p:cNvPr id="8" name="Picture 7" descr="A picture containing night sky&#10;&#10;Description automatically generated">
            <a:extLst>
              <a:ext uri="{FF2B5EF4-FFF2-40B4-BE49-F238E27FC236}">
                <a16:creationId xmlns:a16="http://schemas.microsoft.com/office/drawing/2014/main" id="{D84744A7-EB43-F3C5-63A1-1C2D242D1AA2}"/>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rot="16200000" flipH="1">
            <a:off x="6311592" y="3301573"/>
            <a:ext cx="6855266" cy="257588"/>
          </a:xfrm>
          <a:prstGeom prst="rect">
            <a:avLst/>
          </a:prstGeom>
        </p:spPr>
      </p:pic>
      <p:sp>
        <p:nvSpPr>
          <p:cNvPr id="9" name="Rectangle 8">
            <a:extLst>
              <a:ext uri="{FF2B5EF4-FFF2-40B4-BE49-F238E27FC236}">
                <a16:creationId xmlns:a16="http://schemas.microsoft.com/office/drawing/2014/main" id="{19060AFB-D66F-BBEC-7EE5-B6497C66B63B}"/>
              </a:ext>
            </a:extLst>
          </p:cNvPr>
          <p:cNvSpPr/>
          <p:nvPr userDrawn="1"/>
        </p:nvSpPr>
        <p:spPr>
          <a:xfrm flipH="1">
            <a:off x="0" y="0"/>
            <a:ext cx="9601200" cy="6858000"/>
          </a:xfrm>
          <a:prstGeom prst="rect">
            <a:avLst/>
          </a:prstGeom>
          <a:solidFill>
            <a:srgbClr val="029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 Single Corner Rectangle 9">
            <a:extLst>
              <a:ext uri="{FF2B5EF4-FFF2-40B4-BE49-F238E27FC236}">
                <a16:creationId xmlns:a16="http://schemas.microsoft.com/office/drawing/2014/main" id="{6C64AEA3-3B9F-1D2B-C8B4-41AD04B25228}"/>
              </a:ext>
            </a:extLst>
          </p:cNvPr>
          <p:cNvSpPr/>
          <p:nvPr userDrawn="1"/>
        </p:nvSpPr>
        <p:spPr>
          <a:xfrm flipH="1">
            <a:off x="1120281" y="806834"/>
            <a:ext cx="11071718" cy="6051167"/>
          </a:xfrm>
          <a:prstGeom prst="round1Rect">
            <a:avLst>
              <a:gd name="adj" fmla="val 0"/>
            </a:avLst>
          </a:prstGeom>
          <a:solidFill>
            <a:srgbClr val="006B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3">
            <a:extLst>
              <a:ext uri="{FF2B5EF4-FFF2-40B4-BE49-F238E27FC236}">
                <a16:creationId xmlns:a16="http://schemas.microsoft.com/office/drawing/2014/main" id="{D2EC30A3-10C6-9A7A-8DBB-328B4C0F072C}"/>
              </a:ext>
            </a:extLst>
          </p:cNvPr>
          <p:cNvSpPr>
            <a:spLocks noGrp="1"/>
          </p:cNvSpPr>
          <p:nvPr>
            <p:ph type="body" idx="10" hasCustomPrompt="1"/>
          </p:nvPr>
        </p:nvSpPr>
        <p:spPr>
          <a:xfrm>
            <a:off x="2961698" y="3463630"/>
            <a:ext cx="8110021" cy="1532964"/>
          </a:xfrm>
        </p:spPr>
        <p:txBody>
          <a:bodyPr>
            <a:normAutofit/>
          </a:bodyPr>
          <a:lstStyle>
            <a:lvl1pPr>
              <a:defRPr baseline="0">
                <a:solidFill>
                  <a:schemeClr val="bg1"/>
                </a:solidFill>
              </a:defRPr>
            </a:lvl1pPr>
          </a:lstStyle>
          <a:p>
            <a:r>
              <a:rPr lang="en-US" sz="2800" dirty="0">
                <a:solidFill>
                  <a:schemeClr val="bg1"/>
                </a:solidFill>
              </a:rPr>
              <a:t>Benefit to People</a:t>
            </a:r>
          </a:p>
          <a:p>
            <a:r>
              <a:rPr lang="en-US" sz="2800" dirty="0">
                <a:solidFill>
                  <a:schemeClr val="bg1"/>
                </a:solidFill>
              </a:rPr>
              <a:t>Benefit to People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dirty="0">
                <a:solidFill>
                  <a:schemeClr val="bg1"/>
                </a:solidFill>
              </a:rPr>
              <a:t>Benefit to People</a:t>
            </a:r>
          </a:p>
          <a:p>
            <a:endParaRPr lang="en-US" sz="2800" dirty="0">
              <a:solidFill>
                <a:schemeClr val="bg1"/>
              </a:solidFill>
            </a:endParaRPr>
          </a:p>
        </p:txBody>
      </p:sp>
      <p:pic>
        <p:nvPicPr>
          <p:cNvPr id="13" name="Picture 12" descr="A picture containing night sky&#10;&#10;Description automatically generated">
            <a:extLst>
              <a:ext uri="{FF2B5EF4-FFF2-40B4-BE49-F238E27FC236}">
                <a16:creationId xmlns:a16="http://schemas.microsoft.com/office/drawing/2014/main" id="{0DB20728-5C62-1BE0-13F6-2BF7EEE3095E}"/>
              </a:ext>
            </a:extLst>
          </p:cNvPr>
          <p:cNvPicPr>
            <a:picLocks/>
          </p:cNvPicPr>
          <p:nvPr userDrawn="1"/>
        </p:nvPicPr>
        <p:blipFill rotWithShape="1">
          <a:blip r:embed="rId3" cstate="email">
            <a:extLst>
              <a:ext uri="{28A0092B-C50C-407E-A947-70E740481C1C}">
                <a14:useLocalDpi xmlns:a14="http://schemas.microsoft.com/office/drawing/2010/main"/>
              </a:ext>
            </a:extLst>
          </a:blip>
          <a:srcRect/>
          <a:stretch/>
        </p:blipFill>
        <p:spPr>
          <a:xfrm rot="16200000" flipH="1">
            <a:off x="-1767276" y="3703623"/>
            <a:ext cx="6051166" cy="257589"/>
          </a:xfrm>
          <a:prstGeom prst="rect">
            <a:avLst/>
          </a:prstGeom>
        </p:spPr>
      </p:pic>
      <p:cxnSp>
        <p:nvCxnSpPr>
          <p:cNvPr id="22" name="Straight Connector 21">
            <a:extLst>
              <a:ext uri="{FF2B5EF4-FFF2-40B4-BE49-F238E27FC236}">
                <a16:creationId xmlns:a16="http://schemas.microsoft.com/office/drawing/2014/main" id="{FD2B95C5-81E7-4128-72A3-7E941D9A3011}"/>
              </a:ext>
            </a:extLst>
          </p:cNvPr>
          <p:cNvCxnSpPr>
            <a:cxnSpLocks/>
          </p:cNvCxnSpPr>
          <p:nvPr userDrawn="1"/>
        </p:nvCxnSpPr>
        <p:spPr>
          <a:xfrm>
            <a:off x="0" y="6785042"/>
            <a:ext cx="12192000" cy="0"/>
          </a:xfrm>
          <a:prstGeom prst="line">
            <a:avLst/>
          </a:prstGeom>
          <a:ln w="136525">
            <a:gradFill>
              <a:gsLst>
                <a:gs pos="0">
                  <a:srgbClr val="BB4091"/>
                </a:gs>
                <a:gs pos="60000">
                  <a:srgbClr val="0290B1"/>
                </a:gs>
                <a:gs pos="100000">
                  <a:srgbClr val="02A64D"/>
                </a:gs>
              </a:gsLst>
              <a:lin ang="0" scaled="0"/>
            </a:gra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DC4893C-4800-DF7A-75B6-4AA9653C0FDB}"/>
              </a:ext>
            </a:extLst>
          </p:cNvPr>
          <p:cNvSpPr>
            <a:spLocks noGrp="1"/>
          </p:cNvSpPr>
          <p:nvPr>
            <p:ph type="title"/>
          </p:nvPr>
        </p:nvSpPr>
        <p:spPr>
          <a:xfrm>
            <a:off x="2378716" y="1266058"/>
            <a:ext cx="9822513" cy="1966997"/>
          </a:xfrm>
        </p:spPr>
        <p:txBody>
          <a:bodyPr lIns="0" rIns="914400" anchor="ctr">
            <a:normAutofit/>
          </a:bodyPr>
          <a:lstStyle>
            <a:lvl1pPr>
              <a:defRPr sz="4800" b="1">
                <a:solidFill>
                  <a:schemeClr val="bg1"/>
                </a:solidFill>
                <a:latin typeface="Arial" panose="020B0604020202020204" pitchFamily="34" charset="0"/>
                <a:cs typeface="Arial" panose="020B0604020202020204" pitchFamily="34" charset="0"/>
              </a:defRPr>
            </a:lvl1pPr>
          </a:lstStyle>
          <a:p>
            <a:r>
              <a:rPr lang="en-US" dirty="0"/>
              <a:t>Click to edit Master title</a:t>
            </a:r>
          </a:p>
        </p:txBody>
      </p:sp>
      <p:grpSp>
        <p:nvGrpSpPr>
          <p:cNvPr id="4" name="Group 3">
            <a:extLst>
              <a:ext uri="{FF2B5EF4-FFF2-40B4-BE49-F238E27FC236}">
                <a16:creationId xmlns:a16="http://schemas.microsoft.com/office/drawing/2014/main" id="{7ADD9324-D4C9-D362-4325-C78E5CDF21A0}"/>
              </a:ext>
            </a:extLst>
          </p:cNvPr>
          <p:cNvGrpSpPr/>
          <p:nvPr userDrawn="1"/>
        </p:nvGrpSpPr>
        <p:grpSpPr>
          <a:xfrm>
            <a:off x="261486" y="1266058"/>
            <a:ext cx="1828800" cy="1828800"/>
            <a:chOff x="4454137" y="4308486"/>
            <a:chExt cx="1498988" cy="1498988"/>
          </a:xfrm>
        </p:grpSpPr>
        <p:grpSp>
          <p:nvGrpSpPr>
            <p:cNvPr id="5" name="Group 4">
              <a:extLst>
                <a:ext uri="{FF2B5EF4-FFF2-40B4-BE49-F238E27FC236}">
                  <a16:creationId xmlns:a16="http://schemas.microsoft.com/office/drawing/2014/main" id="{A915AABC-A19D-A1B2-1446-FEC7E12CA85E}"/>
                </a:ext>
              </a:extLst>
            </p:cNvPr>
            <p:cNvGrpSpPr/>
            <p:nvPr/>
          </p:nvGrpSpPr>
          <p:grpSpPr>
            <a:xfrm>
              <a:off x="4454137" y="4308486"/>
              <a:ext cx="1498988" cy="1498988"/>
              <a:chOff x="1241018" y="1533004"/>
              <a:chExt cx="1791083" cy="1791083"/>
            </a:xfrm>
          </p:grpSpPr>
          <p:sp>
            <p:nvSpPr>
              <p:cNvPr id="11" name="Oval 10">
                <a:extLst>
                  <a:ext uri="{FF2B5EF4-FFF2-40B4-BE49-F238E27FC236}">
                    <a16:creationId xmlns:a16="http://schemas.microsoft.com/office/drawing/2014/main" id="{53E9B4DD-397D-F2A0-0572-88FC727D9BFF}"/>
                  </a:ext>
                </a:extLst>
              </p:cNvPr>
              <p:cNvSpPr/>
              <p:nvPr/>
            </p:nvSpPr>
            <p:spPr>
              <a:xfrm>
                <a:off x="1241018" y="1533004"/>
                <a:ext cx="1791083" cy="1791083"/>
              </a:xfrm>
              <a:prstGeom prst="ellipse">
                <a:avLst/>
              </a:prstGeom>
              <a:solidFill>
                <a:srgbClr val="0290B1">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5D4FC497-73A3-4A58-76ED-B40C6F21910D}"/>
                  </a:ext>
                </a:extLst>
              </p:cNvPr>
              <p:cNvSpPr/>
              <p:nvPr/>
            </p:nvSpPr>
            <p:spPr>
              <a:xfrm>
                <a:off x="1354888" y="1648004"/>
                <a:ext cx="1563344" cy="1563344"/>
              </a:xfrm>
              <a:prstGeom prst="ellipse">
                <a:avLst/>
              </a:prstGeom>
              <a:solidFill>
                <a:schemeClr val="bg1"/>
              </a:solidFill>
              <a:ln w="28575">
                <a:solidFill>
                  <a:srgbClr val="006B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descr="Icon&#10;&#10;Description automatically generated">
              <a:extLst>
                <a:ext uri="{FF2B5EF4-FFF2-40B4-BE49-F238E27FC236}">
                  <a16:creationId xmlns:a16="http://schemas.microsoft.com/office/drawing/2014/main" id="{641499C5-F90C-4042-10EF-2BA868197D3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60116" y="4776919"/>
              <a:ext cx="885604" cy="562121"/>
            </a:xfrm>
            <a:prstGeom prst="rect">
              <a:avLst/>
            </a:prstGeom>
          </p:spPr>
        </p:pic>
      </p:grpSp>
    </p:spTree>
    <p:extLst>
      <p:ext uri="{BB962C8B-B14F-4D97-AF65-F5344CB8AC3E}">
        <p14:creationId xmlns:p14="http://schemas.microsoft.com/office/powerpoint/2010/main" val="29444168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41980A-EC25-5452-2452-D40FAA2591F5}"/>
              </a:ext>
            </a:extLst>
          </p:cNvPr>
          <p:cNvSpPr>
            <a:spLocks noGrp="1"/>
          </p:cNvSpPr>
          <p:nvPr>
            <p:ph sz="half" idx="1"/>
          </p:nvPr>
        </p:nvSpPr>
        <p:spPr>
          <a:xfrm>
            <a:off x="838200" y="1890940"/>
            <a:ext cx="5181600" cy="4351338"/>
          </a:xfrm>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10BA4402-33D2-A1EE-1679-893920DB9F79}"/>
              </a:ext>
            </a:extLst>
          </p:cNvPr>
          <p:cNvSpPr>
            <a:spLocks noGrp="1"/>
          </p:cNvSpPr>
          <p:nvPr>
            <p:ph sz="half" idx="2"/>
          </p:nvPr>
        </p:nvSpPr>
        <p:spPr>
          <a:xfrm>
            <a:off x="6172200" y="1890940"/>
            <a:ext cx="5181600" cy="4351338"/>
          </a:xfrm>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a:extLst>
              <a:ext uri="{FF2B5EF4-FFF2-40B4-BE49-F238E27FC236}">
                <a16:creationId xmlns:a16="http://schemas.microsoft.com/office/drawing/2014/main" id="{C264F6C0-921E-02B7-656E-E690A9995622}"/>
              </a:ext>
            </a:extLst>
          </p:cNvPr>
          <p:cNvSpPr>
            <a:spLocks noGrp="1"/>
          </p:cNvSpPr>
          <p:nvPr>
            <p:ph type="title"/>
          </p:nvPr>
        </p:nvSpPr>
        <p:spPr>
          <a:xfrm>
            <a:off x="1482175" y="365125"/>
            <a:ext cx="10267861" cy="1325563"/>
          </a:xfrm>
        </p:spPr>
        <p:txBody>
          <a:bodyPr>
            <a:normAutofit/>
          </a:bodyPr>
          <a:lstStyle>
            <a:lvl1pPr>
              <a:defRPr sz="3600" b="1" i="0">
                <a:solidFill>
                  <a:srgbClr val="7F2B63"/>
                </a:solidFill>
                <a:latin typeface="Arial" panose="020B0604020202020204" pitchFamily="34" charset="0"/>
                <a:cs typeface="Arial" panose="020B0604020202020204" pitchFamily="34" charset="0"/>
              </a:defRPr>
            </a:lvl1pPr>
          </a:lstStyle>
          <a:p>
            <a:r>
              <a:rPr lang="en-US" dirty="0"/>
              <a:t>Click to edit Master title style</a:t>
            </a:r>
          </a:p>
        </p:txBody>
      </p:sp>
      <p:cxnSp>
        <p:nvCxnSpPr>
          <p:cNvPr id="9" name="Straight Connector 8">
            <a:extLst>
              <a:ext uri="{FF2B5EF4-FFF2-40B4-BE49-F238E27FC236}">
                <a16:creationId xmlns:a16="http://schemas.microsoft.com/office/drawing/2014/main" id="{E0B3E40F-C291-9291-6124-A3EE323C195B}"/>
              </a:ext>
            </a:extLst>
          </p:cNvPr>
          <p:cNvCxnSpPr>
            <a:cxnSpLocks/>
          </p:cNvCxnSpPr>
          <p:nvPr userDrawn="1"/>
        </p:nvCxnSpPr>
        <p:spPr>
          <a:xfrm>
            <a:off x="0" y="72959"/>
            <a:ext cx="12192000" cy="0"/>
          </a:xfrm>
          <a:prstGeom prst="line">
            <a:avLst/>
          </a:prstGeom>
          <a:ln w="136525">
            <a:gradFill>
              <a:gsLst>
                <a:gs pos="100000">
                  <a:srgbClr val="BB4091"/>
                </a:gs>
                <a:gs pos="13000">
                  <a:srgbClr val="0290B1"/>
                </a:gs>
                <a:gs pos="60000">
                  <a:srgbClr val="02A64D"/>
                </a:gs>
              </a:gsLst>
              <a:lin ang="0" scaled="0"/>
            </a:gra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8690EBA6-7D73-EFCD-FB15-B12D741F0112}"/>
              </a:ext>
            </a:extLst>
          </p:cNvPr>
          <p:cNvGrpSpPr/>
          <p:nvPr userDrawn="1"/>
        </p:nvGrpSpPr>
        <p:grpSpPr>
          <a:xfrm>
            <a:off x="441963" y="6452279"/>
            <a:ext cx="11308074" cy="246221"/>
            <a:chOff x="441963" y="6452279"/>
            <a:chExt cx="11308074" cy="246221"/>
          </a:xfrm>
        </p:grpSpPr>
        <p:sp>
          <p:nvSpPr>
            <p:cNvPr id="11" name="TextBox 10">
              <a:extLst>
                <a:ext uri="{FF2B5EF4-FFF2-40B4-BE49-F238E27FC236}">
                  <a16:creationId xmlns:a16="http://schemas.microsoft.com/office/drawing/2014/main" id="{AA69A323-43FA-8BD7-C184-43772B46349B}"/>
                </a:ext>
              </a:extLst>
            </p:cNvPr>
            <p:cNvSpPr txBox="1"/>
            <p:nvPr/>
          </p:nvSpPr>
          <p:spPr>
            <a:xfrm>
              <a:off x="7705494" y="6452279"/>
              <a:ext cx="4044543" cy="246221"/>
            </a:xfrm>
            <a:prstGeom prst="rect">
              <a:avLst/>
            </a:prstGeom>
            <a:noFill/>
          </p:spPr>
          <p:txBody>
            <a:bodyPr wrap="square" lIns="0" rIns="0" rtlCol="0">
              <a:spAutoFit/>
            </a:bodyPr>
            <a:lstStyle/>
            <a:p>
              <a:pPr algn="r"/>
              <a:r>
                <a:rPr lang="en-US" sz="1000" dirty="0">
                  <a:solidFill>
                    <a:srgbClr val="7F2B63"/>
                  </a:solidFill>
                  <a:effectLst/>
                  <a:latin typeface="Arial Black" panose="020B0604020202020204" pitchFamily="34" charset="0"/>
                  <a:cs typeface="Arial Black" panose="020B0604020202020204" pitchFamily="34" charset="0"/>
                </a:rPr>
                <a:t> Making the Business Case for Activity-Friendly Places</a:t>
              </a:r>
            </a:p>
          </p:txBody>
        </p:sp>
        <p:cxnSp>
          <p:nvCxnSpPr>
            <p:cNvPr id="12" name="Straight Connector 11">
              <a:extLst>
                <a:ext uri="{FF2B5EF4-FFF2-40B4-BE49-F238E27FC236}">
                  <a16:creationId xmlns:a16="http://schemas.microsoft.com/office/drawing/2014/main" id="{6B9E9406-62A0-1FBC-3620-1191B6AF2439}"/>
                </a:ext>
              </a:extLst>
            </p:cNvPr>
            <p:cNvCxnSpPr>
              <a:cxnSpLocks/>
            </p:cNvCxnSpPr>
            <p:nvPr/>
          </p:nvCxnSpPr>
          <p:spPr>
            <a:xfrm>
              <a:off x="441963" y="6575389"/>
              <a:ext cx="7438436" cy="0"/>
            </a:xfrm>
            <a:prstGeom prst="line">
              <a:avLst/>
            </a:prstGeom>
            <a:ln w="63500">
              <a:solidFill>
                <a:srgbClr val="7F2B63"/>
              </a:solidFill>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E2D1C20D-380F-D93A-04D3-5095BF1B8BE0}"/>
              </a:ext>
            </a:extLst>
          </p:cNvPr>
          <p:cNvGrpSpPr/>
          <p:nvPr userDrawn="1"/>
        </p:nvGrpSpPr>
        <p:grpSpPr>
          <a:xfrm>
            <a:off x="441963" y="570706"/>
            <a:ext cx="914400" cy="914400"/>
            <a:chOff x="4454137" y="4308486"/>
            <a:chExt cx="1498988" cy="1498988"/>
          </a:xfrm>
        </p:grpSpPr>
        <p:grpSp>
          <p:nvGrpSpPr>
            <p:cNvPr id="5" name="Group 4">
              <a:extLst>
                <a:ext uri="{FF2B5EF4-FFF2-40B4-BE49-F238E27FC236}">
                  <a16:creationId xmlns:a16="http://schemas.microsoft.com/office/drawing/2014/main" id="{C0413555-4314-6405-8B65-16FAE14898D3}"/>
                </a:ext>
              </a:extLst>
            </p:cNvPr>
            <p:cNvGrpSpPr/>
            <p:nvPr/>
          </p:nvGrpSpPr>
          <p:grpSpPr>
            <a:xfrm>
              <a:off x="4454137" y="4308486"/>
              <a:ext cx="1498988" cy="1498988"/>
              <a:chOff x="1241018" y="1533004"/>
              <a:chExt cx="1791083" cy="1791083"/>
            </a:xfrm>
          </p:grpSpPr>
          <p:sp>
            <p:nvSpPr>
              <p:cNvPr id="7" name="Oval 6">
                <a:extLst>
                  <a:ext uri="{FF2B5EF4-FFF2-40B4-BE49-F238E27FC236}">
                    <a16:creationId xmlns:a16="http://schemas.microsoft.com/office/drawing/2014/main" id="{E5026065-E657-64F4-5C8F-7BA9BDE07A4B}"/>
                  </a:ext>
                </a:extLst>
              </p:cNvPr>
              <p:cNvSpPr/>
              <p:nvPr/>
            </p:nvSpPr>
            <p:spPr>
              <a:xfrm>
                <a:off x="1241018" y="1533004"/>
                <a:ext cx="1791083" cy="1791083"/>
              </a:xfrm>
              <a:prstGeom prst="ellipse">
                <a:avLst/>
              </a:prstGeom>
              <a:solidFill>
                <a:srgbClr val="0290B1">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4E4EF13-2EC6-057E-165F-A30AB26A6FCB}"/>
                  </a:ext>
                </a:extLst>
              </p:cNvPr>
              <p:cNvSpPr/>
              <p:nvPr/>
            </p:nvSpPr>
            <p:spPr>
              <a:xfrm>
                <a:off x="1354888" y="1648004"/>
                <a:ext cx="1563344" cy="1563344"/>
              </a:xfrm>
              <a:prstGeom prst="ellipse">
                <a:avLst/>
              </a:prstGeom>
              <a:solidFill>
                <a:schemeClr val="bg1"/>
              </a:solidFill>
              <a:ln w="28575">
                <a:solidFill>
                  <a:srgbClr val="0291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6" name="Picture 5" descr="Icon&#10;&#10;Description automatically generated">
              <a:extLst>
                <a:ext uri="{FF2B5EF4-FFF2-40B4-BE49-F238E27FC236}">
                  <a16:creationId xmlns:a16="http://schemas.microsoft.com/office/drawing/2014/main" id="{7E5B347A-70C0-C30F-372B-612151E8E72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60116" y="4776919"/>
              <a:ext cx="885604" cy="562121"/>
            </a:xfrm>
            <a:prstGeom prst="rect">
              <a:avLst/>
            </a:prstGeom>
          </p:spPr>
        </p:pic>
      </p:grpSp>
    </p:spTree>
    <p:extLst>
      <p:ext uri="{BB962C8B-B14F-4D97-AF65-F5344CB8AC3E}">
        <p14:creationId xmlns:p14="http://schemas.microsoft.com/office/powerpoint/2010/main" val="24602216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4_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999959B-CED8-5253-3E02-A142AE7898E9}"/>
              </a:ext>
            </a:extLst>
          </p:cNvPr>
          <p:cNvSpPr/>
          <p:nvPr userDrawn="1"/>
        </p:nvSpPr>
        <p:spPr>
          <a:xfrm flipH="1">
            <a:off x="3048" y="1690688"/>
            <a:ext cx="12188952" cy="5167312"/>
          </a:xfrm>
          <a:prstGeom prst="rect">
            <a:avLst/>
          </a:prstGeom>
          <a:solidFill>
            <a:srgbClr val="0291B1">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90000"/>
                </a:schemeClr>
              </a:solidFill>
            </a:endParaRPr>
          </a:p>
        </p:txBody>
      </p:sp>
      <p:grpSp>
        <p:nvGrpSpPr>
          <p:cNvPr id="8" name="Group 7">
            <a:extLst>
              <a:ext uri="{FF2B5EF4-FFF2-40B4-BE49-F238E27FC236}">
                <a16:creationId xmlns:a16="http://schemas.microsoft.com/office/drawing/2014/main" id="{52F10E06-7259-A0B7-74B6-59FC297FBA29}"/>
              </a:ext>
            </a:extLst>
          </p:cNvPr>
          <p:cNvGrpSpPr/>
          <p:nvPr userDrawn="1"/>
        </p:nvGrpSpPr>
        <p:grpSpPr>
          <a:xfrm>
            <a:off x="441963" y="6452279"/>
            <a:ext cx="11308074" cy="246221"/>
            <a:chOff x="441963" y="6452279"/>
            <a:chExt cx="11308074" cy="246221"/>
          </a:xfrm>
        </p:grpSpPr>
        <p:sp>
          <p:nvSpPr>
            <p:cNvPr id="9" name="TextBox 8">
              <a:extLst>
                <a:ext uri="{FF2B5EF4-FFF2-40B4-BE49-F238E27FC236}">
                  <a16:creationId xmlns:a16="http://schemas.microsoft.com/office/drawing/2014/main" id="{48FC5035-F68F-8DD0-074F-1F9E52E27EAF}"/>
                </a:ext>
              </a:extLst>
            </p:cNvPr>
            <p:cNvSpPr txBox="1"/>
            <p:nvPr/>
          </p:nvSpPr>
          <p:spPr>
            <a:xfrm>
              <a:off x="7705494" y="6452279"/>
              <a:ext cx="4044543" cy="246221"/>
            </a:xfrm>
            <a:prstGeom prst="rect">
              <a:avLst/>
            </a:prstGeom>
            <a:noFill/>
          </p:spPr>
          <p:txBody>
            <a:bodyPr wrap="square" lIns="0" rIns="0" rtlCol="0">
              <a:spAutoFit/>
            </a:bodyPr>
            <a:lstStyle/>
            <a:p>
              <a:pPr algn="r"/>
              <a:r>
                <a:rPr lang="en-US" sz="1000" dirty="0">
                  <a:solidFill>
                    <a:srgbClr val="7F2B63"/>
                  </a:solidFill>
                  <a:effectLst/>
                  <a:latin typeface="Arial Black" panose="020B0604020202020204" pitchFamily="34" charset="0"/>
                  <a:cs typeface="Arial Black" panose="020B0604020202020204" pitchFamily="34" charset="0"/>
                </a:rPr>
                <a:t> Making the Business Case for Activity-Friendly Places</a:t>
              </a:r>
            </a:p>
          </p:txBody>
        </p:sp>
        <p:cxnSp>
          <p:nvCxnSpPr>
            <p:cNvPr id="10" name="Straight Connector 9">
              <a:extLst>
                <a:ext uri="{FF2B5EF4-FFF2-40B4-BE49-F238E27FC236}">
                  <a16:creationId xmlns:a16="http://schemas.microsoft.com/office/drawing/2014/main" id="{23853229-4EEC-DEA5-800B-B4FE97C6C7EC}"/>
                </a:ext>
              </a:extLst>
            </p:cNvPr>
            <p:cNvCxnSpPr>
              <a:cxnSpLocks/>
            </p:cNvCxnSpPr>
            <p:nvPr/>
          </p:nvCxnSpPr>
          <p:spPr>
            <a:xfrm>
              <a:off x="441963" y="6575389"/>
              <a:ext cx="7438436" cy="0"/>
            </a:xfrm>
            <a:prstGeom prst="line">
              <a:avLst/>
            </a:prstGeom>
            <a:ln w="63500">
              <a:solidFill>
                <a:srgbClr val="7F2B63"/>
              </a:solidFill>
            </a:ln>
          </p:spPr>
          <p:style>
            <a:lnRef idx="1">
              <a:schemeClr val="accent1"/>
            </a:lnRef>
            <a:fillRef idx="0">
              <a:schemeClr val="accent1"/>
            </a:fillRef>
            <a:effectRef idx="0">
              <a:schemeClr val="accent1"/>
            </a:effectRef>
            <a:fontRef idx="minor">
              <a:schemeClr val="tx1"/>
            </a:fontRef>
          </p:style>
        </p:cxnSp>
      </p:grpSp>
      <p:sp>
        <p:nvSpPr>
          <p:cNvPr id="29" name="Content Placeholder 2">
            <a:extLst>
              <a:ext uri="{FF2B5EF4-FFF2-40B4-BE49-F238E27FC236}">
                <a16:creationId xmlns:a16="http://schemas.microsoft.com/office/drawing/2014/main" id="{04133B5D-8BCB-0F4A-593E-A83905651BFF}"/>
              </a:ext>
            </a:extLst>
          </p:cNvPr>
          <p:cNvSpPr>
            <a:spLocks noGrp="1"/>
          </p:cNvSpPr>
          <p:nvPr>
            <p:ph sz="half" idx="1"/>
          </p:nvPr>
        </p:nvSpPr>
        <p:spPr>
          <a:xfrm>
            <a:off x="838200" y="1890940"/>
            <a:ext cx="5181600" cy="4351338"/>
          </a:xfrm>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Content Placeholder 3">
            <a:extLst>
              <a:ext uri="{FF2B5EF4-FFF2-40B4-BE49-F238E27FC236}">
                <a16:creationId xmlns:a16="http://schemas.microsoft.com/office/drawing/2014/main" id="{FFC359CB-0313-954E-7297-0C14427DB458}"/>
              </a:ext>
            </a:extLst>
          </p:cNvPr>
          <p:cNvSpPr>
            <a:spLocks noGrp="1"/>
          </p:cNvSpPr>
          <p:nvPr>
            <p:ph sz="half" idx="2"/>
          </p:nvPr>
        </p:nvSpPr>
        <p:spPr>
          <a:xfrm>
            <a:off x="6172200" y="1890940"/>
            <a:ext cx="5181600" cy="4351338"/>
          </a:xfrm>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Title 1">
            <a:extLst>
              <a:ext uri="{FF2B5EF4-FFF2-40B4-BE49-F238E27FC236}">
                <a16:creationId xmlns:a16="http://schemas.microsoft.com/office/drawing/2014/main" id="{CECDDF38-E26B-F8A2-7C3A-BC12003D67A2}"/>
              </a:ext>
            </a:extLst>
          </p:cNvPr>
          <p:cNvSpPr>
            <a:spLocks noGrp="1"/>
          </p:cNvSpPr>
          <p:nvPr>
            <p:ph type="title"/>
          </p:nvPr>
        </p:nvSpPr>
        <p:spPr>
          <a:xfrm>
            <a:off x="1482175" y="365125"/>
            <a:ext cx="10267861" cy="1325563"/>
          </a:xfrm>
        </p:spPr>
        <p:txBody>
          <a:bodyPr>
            <a:normAutofit/>
          </a:bodyPr>
          <a:lstStyle>
            <a:lvl1pPr>
              <a:defRPr sz="3600" b="1" i="0">
                <a:solidFill>
                  <a:srgbClr val="7F2B63"/>
                </a:solidFill>
                <a:latin typeface="Arial" panose="020B0604020202020204" pitchFamily="34" charset="0"/>
                <a:cs typeface="Arial" panose="020B0604020202020204" pitchFamily="34" charset="0"/>
              </a:defRPr>
            </a:lvl1pPr>
          </a:lstStyle>
          <a:p>
            <a:r>
              <a:rPr lang="en-US" dirty="0"/>
              <a:t>Click to edit Master title style</a:t>
            </a:r>
          </a:p>
        </p:txBody>
      </p:sp>
      <p:cxnSp>
        <p:nvCxnSpPr>
          <p:cNvPr id="2" name="Straight Connector 1">
            <a:extLst>
              <a:ext uri="{FF2B5EF4-FFF2-40B4-BE49-F238E27FC236}">
                <a16:creationId xmlns:a16="http://schemas.microsoft.com/office/drawing/2014/main" id="{ABD36342-FF7D-6E07-69AD-9C298B4B3A7C}"/>
              </a:ext>
            </a:extLst>
          </p:cNvPr>
          <p:cNvCxnSpPr>
            <a:cxnSpLocks/>
          </p:cNvCxnSpPr>
          <p:nvPr userDrawn="1"/>
        </p:nvCxnSpPr>
        <p:spPr>
          <a:xfrm>
            <a:off x="0" y="72959"/>
            <a:ext cx="12192000" cy="0"/>
          </a:xfrm>
          <a:prstGeom prst="line">
            <a:avLst/>
          </a:prstGeom>
          <a:ln w="136525">
            <a:gradFill>
              <a:gsLst>
                <a:gs pos="100000">
                  <a:srgbClr val="BB4091"/>
                </a:gs>
                <a:gs pos="13000">
                  <a:srgbClr val="0290B1"/>
                </a:gs>
                <a:gs pos="60000">
                  <a:srgbClr val="02A64D"/>
                </a:gs>
              </a:gsLst>
              <a:lin ang="0" scaled="0"/>
            </a:gra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3C84F9A0-2037-D7B5-540F-8182EFC648D6}"/>
              </a:ext>
            </a:extLst>
          </p:cNvPr>
          <p:cNvGrpSpPr/>
          <p:nvPr userDrawn="1"/>
        </p:nvGrpSpPr>
        <p:grpSpPr>
          <a:xfrm>
            <a:off x="441963" y="570706"/>
            <a:ext cx="914400" cy="914400"/>
            <a:chOff x="4454137" y="4308486"/>
            <a:chExt cx="1498988" cy="1498988"/>
          </a:xfrm>
        </p:grpSpPr>
        <p:grpSp>
          <p:nvGrpSpPr>
            <p:cNvPr id="5" name="Group 4">
              <a:extLst>
                <a:ext uri="{FF2B5EF4-FFF2-40B4-BE49-F238E27FC236}">
                  <a16:creationId xmlns:a16="http://schemas.microsoft.com/office/drawing/2014/main" id="{4BD99E65-9CA9-2DD7-0DEF-AEF289D82C08}"/>
                </a:ext>
              </a:extLst>
            </p:cNvPr>
            <p:cNvGrpSpPr/>
            <p:nvPr/>
          </p:nvGrpSpPr>
          <p:grpSpPr>
            <a:xfrm>
              <a:off x="4454137" y="4308486"/>
              <a:ext cx="1498988" cy="1498988"/>
              <a:chOff x="1241018" y="1533004"/>
              <a:chExt cx="1791083" cy="1791083"/>
            </a:xfrm>
          </p:grpSpPr>
          <p:sp>
            <p:nvSpPr>
              <p:cNvPr id="11" name="Oval 10">
                <a:extLst>
                  <a:ext uri="{FF2B5EF4-FFF2-40B4-BE49-F238E27FC236}">
                    <a16:creationId xmlns:a16="http://schemas.microsoft.com/office/drawing/2014/main" id="{DCC0EC25-AA04-1AE6-51CB-B73F7D63B0CA}"/>
                  </a:ext>
                </a:extLst>
              </p:cNvPr>
              <p:cNvSpPr/>
              <p:nvPr/>
            </p:nvSpPr>
            <p:spPr>
              <a:xfrm>
                <a:off x="1241018" y="1533004"/>
                <a:ext cx="1791083" cy="1791083"/>
              </a:xfrm>
              <a:prstGeom prst="ellipse">
                <a:avLst/>
              </a:prstGeom>
              <a:solidFill>
                <a:srgbClr val="0290B1">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4C83059-96FA-F7D3-E263-483414DAC7C5}"/>
                  </a:ext>
                </a:extLst>
              </p:cNvPr>
              <p:cNvSpPr/>
              <p:nvPr/>
            </p:nvSpPr>
            <p:spPr>
              <a:xfrm>
                <a:off x="1354888" y="1648004"/>
                <a:ext cx="1563344" cy="1563344"/>
              </a:xfrm>
              <a:prstGeom prst="ellipse">
                <a:avLst/>
              </a:prstGeom>
              <a:solidFill>
                <a:schemeClr val="bg1"/>
              </a:solidFill>
              <a:ln w="28575">
                <a:solidFill>
                  <a:srgbClr val="0291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6" name="Picture 5" descr="Icon&#10;&#10;Description automatically generated">
              <a:extLst>
                <a:ext uri="{FF2B5EF4-FFF2-40B4-BE49-F238E27FC236}">
                  <a16:creationId xmlns:a16="http://schemas.microsoft.com/office/drawing/2014/main" id="{15F63958-3A70-3B58-00FE-9ADC24EB49B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60116" y="4776919"/>
              <a:ext cx="885604" cy="562121"/>
            </a:xfrm>
            <a:prstGeom prst="rect">
              <a:avLst/>
            </a:prstGeom>
          </p:spPr>
        </p:pic>
      </p:grpSp>
    </p:spTree>
    <p:extLst>
      <p:ext uri="{BB962C8B-B14F-4D97-AF65-F5344CB8AC3E}">
        <p14:creationId xmlns:p14="http://schemas.microsoft.com/office/powerpoint/2010/main" val="22967904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5_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999959B-CED8-5253-3E02-A142AE7898E9}"/>
              </a:ext>
            </a:extLst>
          </p:cNvPr>
          <p:cNvSpPr/>
          <p:nvPr userDrawn="1"/>
        </p:nvSpPr>
        <p:spPr>
          <a:xfrm flipH="1">
            <a:off x="3048" y="3618410"/>
            <a:ext cx="12188952" cy="3239589"/>
          </a:xfrm>
          <a:prstGeom prst="rect">
            <a:avLst/>
          </a:prstGeom>
          <a:solidFill>
            <a:srgbClr val="0291B1">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90000"/>
                </a:schemeClr>
              </a:solidFill>
            </a:endParaRPr>
          </a:p>
        </p:txBody>
      </p:sp>
      <p:grpSp>
        <p:nvGrpSpPr>
          <p:cNvPr id="8" name="Group 7">
            <a:extLst>
              <a:ext uri="{FF2B5EF4-FFF2-40B4-BE49-F238E27FC236}">
                <a16:creationId xmlns:a16="http://schemas.microsoft.com/office/drawing/2014/main" id="{52F10E06-7259-A0B7-74B6-59FC297FBA29}"/>
              </a:ext>
            </a:extLst>
          </p:cNvPr>
          <p:cNvGrpSpPr/>
          <p:nvPr userDrawn="1"/>
        </p:nvGrpSpPr>
        <p:grpSpPr>
          <a:xfrm>
            <a:off x="441963" y="6452279"/>
            <a:ext cx="11308074" cy="246221"/>
            <a:chOff x="441963" y="6452279"/>
            <a:chExt cx="11308074" cy="246221"/>
          </a:xfrm>
        </p:grpSpPr>
        <p:sp>
          <p:nvSpPr>
            <p:cNvPr id="9" name="TextBox 8">
              <a:extLst>
                <a:ext uri="{FF2B5EF4-FFF2-40B4-BE49-F238E27FC236}">
                  <a16:creationId xmlns:a16="http://schemas.microsoft.com/office/drawing/2014/main" id="{48FC5035-F68F-8DD0-074F-1F9E52E27EAF}"/>
                </a:ext>
              </a:extLst>
            </p:cNvPr>
            <p:cNvSpPr txBox="1"/>
            <p:nvPr/>
          </p:nvSpPr>
          <p:spPr>
            <a:xfrm>
              <a:off x="7705494" y="6452279"/>
              <a:ext cx="4044543" cy="246221"/>
            </a:xfrm>
            <a:prstGeom prst="rect">
              <a:avLst/>
            </a:prstGeom>
            <a:noFill/>
          </p:spPr>
          <p:txBody>
            <a:bodyPr wrap="square" lIns="0" rIns="0" rtlCol="0">
              <a:spAutoFit/>
            </a:bodyPr>
            <a:lstStyle/>
            <a:p>
              <a:pPr algn="r"/>
              <a:r>
                <a:rPr lang="en-US" sz="1000" dirty="0">
                  <a:solidFill>
                    <a:srgbClr val="7F2B63"/>
                  </a:solidFill>
                  <a:effectLst/>
                  <a:latin typeface="Arial Black" panose="020B0604020202020204" pitchFamily="34" charset="0"/>
                  <a:cs typeface="Arial Black" panose="020B0604020202020204" pitchFamily="34" charset="0"/>
                </a:rPr>
                <a:t> Making the Business Case for Activity-Friendly Places</a:t>
              </a:r>
            </a:p>
          </p:txBody>
        </p:sp>
        <p:cxnSp>
          <p:nvCxnSpPr>
            <p:cNvPr id="10" name="Straight Connector 9">
              <a:extLst>
                <a:ext uri="{FF2B5EF4-FFF2-40B4-BE49-F238E27FC236}">
                  <a16:creationId xmlns:a16="http://schemas.microsoft.com/office/drawing/2014/main" id="{23853229-4EEC-DEA5-800B-B4FE97C6C7EC}"/>
                </a:ext>
              </a:extLst>
            </p:cNvPr>
            <p:cNvCxnSpPr>
              <a:cxnSpLocks/>
            </p:cNvCxnSpPr>
            <p:nvPr/>
          </p:nvCxnSpPr>
          <p:spPr>
            <a:xfrm>
              <a:off x="441963" y="6575389"/>
              <a:ext cx="7438436" cy="0"/>
            </a:xfrm>
            <a:prstGeom prst="line">
              <a:avLst/>
            </a:prstGeom>
            <a:ln w="63500">
              <a:solidFill>
                <a:srgbClr val="7F2B63"/>
              </a:solidFill>
            </a:ln>
          </p:spPr>
          <p:style>
            <a:lnRef idx="1">
              <a:schemeClr val="accent1"/>
            </a:lnRef>
            <a:fillRef idx="0">
              <a:schemeClr val="accent1"/>
            </a:fillRef>
            <a:effectRef idx="0">
              <a:schemeClr val="accent1"/>
            </a:effectRef>
            <a:fontRef idx="minor">
              <a:schemeClr val="tx1"/>
            </a:fontRef>
          </p:style>
        </p:cxnSp>
      </p:grpSp>
      <p:sp>
        <p:nvSpPr>
          <p:cNvPr id="4" name="Title 1">
            <a:extLst>
              <a:ext uri="{FF2B5EF4-FFF2-40B4-BE49-F238E27FC236}">
                <a16:creationId xmlns:a16="http://schemas.microsoft.com/office/drawing/2014/main" id="{178D331F-C521-E8E7-DD60-40AE71507A77}"/>
              </a:ext>
            </a:extLst>
          </p:cNvPr>
          <p:cNvSpPr>
            <a:spLocks noGrp="1"/>
          </p:cNvSpPr>
          <p:nvPr>
            <p:ph type="title"/>
          </p:nvPr>
        </p:nvSpPr>
        <p:spPr>
          <a:xfrm>
            <a:off x="1482175" y="365125"/>
            <a:ext cx="10267861" cy="1325563"/>
          </a:xfrm>
        </p:spPr>
        <p:txBody>
          <a:bodyPr>
            <a:normAutofit/>
          </a:bodyPr>
          <a:lstStyle>
            <a:lvl1pPr>
              <a:defRPr sz="3600" b="1" i="0">
                <a:solidFill>
                  <a:srgbClr val="7F2B63"/>
                </a:solidFill>
                <a:latin typeface="Arial" panose="020B0604020202020204" pitchFamily="34" charset="0"/>
                <a:cs typeface="Arial" panose="020B0604020202020204" pitchFamily="34" charset="0"/>
              </a:defRPr>
            </a:lvl1pPr>
          </a:lstStyle>
          <a:p>
            <a:r>
              <a:rPr lang="en-US" dirty="0"/>
              <a:t>Click to edit Master title style</a:t>
            </a:r>
          </a:p>
        </p:txBody>
      </p:sp>
      <p:cxnSp>
        <p:nvCxnSpPr>
          <p:cNvPr id="2" name="Straight Connector 1">
            <a:extLst>
              <a:ext uri="{FF2B5EF4-FFF2-40B4-BE49-F238E27FC236}">
                <a16:creationId xmlns:a16="http://schemas.microsoft.com/office/drawing/2014/main" id="{3DB834B4-8AEF-C455-E478-A59A88305730}"/>
              </a:ext>
            </a:extLst>
          </p:cNvPr>
          <p:cNvCxnSpPr>
            <a:cxnSpLocks/>
          </p:cNvCxnSpPr>
          <p:nvPr userDrawn="1"/>
        </p:nvCxnSpPr>
        <p:spPr>
          <a:xfrm>
            <a:off x="0" y="72959"/>
            <a:ext cx="12192000" cy="0"/>
          </a:xfrm>
          <a:prstGeom prst="line">
            <a:avLst/>
          </a:prstGeom>
          <a:ln w="136525">
            <a:gradFill>
              <a:gsLst>
                <a:gs pos="100000">
                  <a:srgbClr val="BB4091"/>
                </a:gs>
                <a:gs pos="13000">
                  <a:srgbClr val="0290B1"/>
                </a:gs>
                <a:gs pos="60000">
                  <a:srgbClr val="02A64D"/>
                </a:gs>
              </a:gsLst>
              <a:lin ang="0" scaled="0"/>
            </a:gra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E63DDDCE-5F79-EAA7-FB1A-99AE907B00B9}"/>
              </a:ext>
            </a:extLst>
          </p:cNvPr>
          <p:cNvGrpSpPr/>
          <p:nvPr userDrawn="1"/>
        </p:nvGrpSpPr>
        <p:grpSpPr>
          <a:xfrm>
            <a:off x="441963" y="570706"/>
            <a:ext cx="914400" cy="914400"/>
            <a:chOff x="4454137" y="4308486"/>
            <a:chExt cx="1498988" cy="1498988"/>
          </a:xfrm>
        </p:grpSpPr>
        <p:grpSp>
          <p:nvGrpSpPr>
            <p:cNvPr id="6" name="Group 5">
              <a:extLst>
                <a:ext uri="{FF2B5EF4-FFF2-40B4-BE49-F238E27FC236}">
                  <a16:creationId xmlns:a16="http://schemas.microsoft.com/office/drawing/2014/main" id="{44CEDF43-220D-025A-F13D-89565271C72D}"/>
                </a:ext>
              </a:extLst>
            </p:cNvPr>
            <p:cNvGrpSpPr/>
            <p:nvPr/>
          </p:nvGrpSpPr>
          <p:grpSpPr>
            <a:xfrm>
              <a:off x="4454137" y="4308486"/>
              <a:ext cx="1498988" cy="1498988"/>
              <a:chOff x="1241018" y="1533004"/>
              <a:chExt cx="1791083" cy="1791083"/>
            </a:xfrm>
          </p:grpSpPr>
          <p:sp>
            <p:nvSpPr>
              <p:cNvPr id="12" name="Oval 11">
                <a:extLst>
                  <a:ext uri="{FF2B5EF4-FFF2-40B4-BE49-F238E27FC236}">
                    <a16:creationId xmlns:a16="http://schemas.microsoft.com/office/drawing/2014/main" id="{01365CBB-F25F-759D-F152-4D517A46ABDB}"/>
                  </a:ext>
                </a:extLst>
              </p:cNvPr>
              <p:cNvSpPr/>
              <p:nvPr/>
            </p:nvSpPr>
            <p:spPr>
              <a:xfrm>
                <a:off x="1241018" y="1533004"/>
                <a:ext cx="1791083" cy="1791083"/>
              </a:xfrm>
              <a:prstGeom prst="ellipse">
                <a:avLst/>
              </a:prstGeom>
              <a:solidFill>
                <a:srgbClr val="0290B1">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7783666-9228-4E9C-0AA2-7060896E908A}"/>
                  </a:ext>
                </a:extLst>
              </p:cNvPr>
              <p:cNvSpPr/>
              <p:nvPr/>
            </p:nvSpPr>
            <p:spPr>
              <a:xfrm>
                <a:off x="1354888" y="1648004"/>
                <a:ext cx="1563344" cy="1563344"/>
              </a:xfrm>
              <a:prstGeom prst="ellipse">
                <a:avLst/>
              </a:prstGeom>
              <a:solidFill>
                <a:schemeClr val="bg1"/>
              </a:solidFill>
              <a:ln w="28575">
                <a:solidFill>
                  <a:srgbClr val="0291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1" name="Picture 10" descr="Icon&#10;&#10;Description automatically generated">
              <a:extLst>
                <a:ext uri="{FF2B5EF4-FFF2-40B4-BE49-F238E27FC236}">
                  <a16:creationId xmlns:a16="http://schemas.microsoft.com/office/drawing/2014/main" id="{FE1A96A7-62CB-D908-83E5-624B3A6A6C1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60116" y="4776919"/>
              <a:ext cx="885604" cy="562121"/>
            </a:xfrm>
            <a:prstGeom prst="rect">
              <a:avLst/>
            </a:prstGeom>
          </p:spPr>
        </p:pic>
      </p:grpSp>
    </p:spTree>
    <p:extLst>
      <p:ext uri="{BB962C8B-B14F-4D97-AF65-F5344CB8AC3E}">
        <p14:creationId xmlns:p14="http://schemas.microsoft.com/office/powerpoint/2010/main" val="36052481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41980A-EC25-5452-2452-D40FAA2591F5}"/>
              </a:ext>
            </a:extLst>
          </p:cNvPr>
          <p:cNvSpPr>
            <a:spLocks noGrp="1"/>
          </p:cNvSpPr>
          <p:nvPr>
            <p:ph sz="half" idx="1"/>
          </p:nvPr>
        </p:nvSpPr>
        <p:spPr>
          <a:xfrm>
            <a:off x="838200" y="1825625"/>
            <a:ext cx="5181600" cy="4351338"/>
          </a:xfrm>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10BA4402-33D2-A1EE-1679-893920DB9F79}"/>
              </a:ext>
            </a:extLst>
          </p:cNvPr>
          <p:cNvSpPr>
            <a:spLocks noGrp="1"/>
          </p:cNvSpPr>
          <p:nvPr>
            <p:ph sz="half" idx="2"/>
          </p:nvPr>
        </p:nvSpPr>
        <p:spPr>
          <a:xfrm>
            <a:off x="6172200" y="1825625"/>
            <a:ext cx="5181600" cy="4351338"/>
          </a:xfrm>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a:extLst>
              <a:ext uri="{FF2B5EF4-FFF2-40B4-BE49-F238E27FC236}">
                <a16:creationId xmlns:a16="http://schemas.microsoft.com/office/drawing/2014/main" id="{C264F6C0-921E-02B7-656E-E690A9995622}"/>
              </a:ext>
            </a:extLst>
          </p:cNvPr>
          <p:cNvSpPr>
            <a:spLocks noGrp="1"/>
          </p:cNvSpPr>
          <p:nvPr>
            <p:ph type="title"/>
          </p:nvPr>
        </p:nvSpPr>
        <p:spPr>
          <a:xfrm>
            <a:off x="441963" y="365125"/>
            <a:ext cx="11308074" cy="1325563"/>
          </a:xfrm>
        </p:spPr>
        <p:txBody>
          <a:bodyPr>
            <a:normAutofit/>
          </a:bodyPr>
          <a:lstStyle>
            <a:lvl1pPr>
              <a:defRPr sz="3600" b="1" i="0">
                <a:solidFill>
                  <a:srgbClr val="7F2B63"/>
                </a:solidFill>
                <a:latin typeface="Arial" panose="020B0604020202020204" pitchFamily="34" charset="0"/>
                <a:cs typeface="Arial" panose="020B0604020202020204" pitchFamily="34" charset="0"/>
              </a:defRPr>
            </a:lvl1pPr>
          </a:lstStyle>
          <a:p>
            <a:r>
              <a:rPr lang="en-US" dirty="0"/>
              <a:t>Click to edit Master title style</a:t>
            </a:r>
          </a:p>
        </p:txBody>
      </p:sp>
      <p:cxnSp>
        <p:nvCxnSpPr>
          <p:cNvPr id="9" name="Straight Connector 8">
            <a:extLst>
              <a:ext uri="{FF2B5EF4-FFF2-40B4-BE49-F238E27FC236}">
                <a16:creationId xmlns:a16="http://schemas.microsoft.com/office/drawing/2014/main" id="{E0B3E40F-C291-9291-6124-A3EE323C195B}"/>
              </a:ext>
            </a:extLst>
          </p:cNvPr>
          <p:cNvCxnSpPr>
            <a:cxnSpLocks/>
          </p:cNvCxnSpPr>
          <p:nvPr userDrawn="1"/>
        </p:nvCxnSpPr>
        <p:spPr>
          <a:xfrm>
            <a:off x="0" y="72959"/>
            <a:ext cx="12192000" cy="0"/>
          </a:xfrm>
          <a:prstGeom prst="line">
            <a:avLst/>
          </a:prstGeom>
          <a:ln w="136525">
            <a:gradFill>
              <a:gsLst>
                <a:gs pos="0">
                  <a:srgbClr val="BB4091"/>
                </a:gs>
                <a:gs pos="60000">
                  <a:srgbClr val="0290B1"/>
                </a:gs>
                <a:gs pos="100000">
                  <a:srgbClr val="02A64D"/>
                </a:gs>
              </a:gsLst>
              <a:lin ang="0" scaled="0"/>
            </a:gra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8690EBA6-7D73-EFCD-FB15-B12D741F0112}"/>
              </a:ext>
            </a:extLst>
          </p:cNvPr>
          <p:cNvGrpSpPr/>
          <p:nvPr userDrawn="1"/>
        </p:nvGrpSpPr>
        <p:grpSpPr>
          <a:xfrm>
            <a:off x="441963" y="6452279"/>
            <a:ext cx="11308074" cy="246221"/>
            <a:chOff x="441963" y="6452279"/>
            <a:chExt cx="11308074" cy="246221"/>
          </a:xfrm>
        </p:grpSpPr>
        <p:sp>
          <p:nvSpPr>
            <p:cNvPr id="11" name="TextBox 10">
              <a:extLst>
                <a:ext uri="{FF2B5EF4-FFF2-40B4-BE49-F238E27FC236}">
                  <a16:creationId xmlns:a16="http://schemas.microsoft.com/office/drawing/2014/main" id="{AA69A323-43FA-8BD7-C184-43772B46349B}"/>
                </a:ext>
              </a:extLst>
            </p:cNvPr>
            <p:cNvSpPr txBox="1"/>
            <p:nvPr/>
          </p:nvSpPr>
          <p:spPr>
            <a:xfrm>
              <a:off x="7705494" y="6452279"/>
              <a:ext cx="4044543" cy="246221"/>
            </a:xfrm>
            <a:prstGeom prst="rect">
              <a:avLst/>
            </a:prstGeom>
            <a:noFill/>
          </p:spPr>
          <p:txBody>
            <a:bodyPr wrap="square" lIns="0" rIns="0" rtlCol="0">
              <a:spAutoFit/>
            </a:bodyPr>
            <a:lstStyle/>
            <a:p>
              <a:pPr algn="r"/>
              <a:r>
                <a:rPr lang="en-US" sz="1000" dirty="0">
                  <a:solidFill>
                    <a:srgbClr val="7F2B63"/>
                  </a:solidFill>
                  <a:effectLst/>
                  <a:latin typeface="Arial Black" panose="020B0604020202020204" pitchFamily="34" charset="0"/>
                  <a:cs typeface="Arial Black" panose="020B0604020202020204" pitchFamily="34" charset="0"/>
                </a:rPr>
                <a:t> Making the Business Case for Activity-Friendly Places</a:t>
              </a:r>
            </a:p>
          </p:txBody>
        </p:sp>
        <p:cxnSp>
          <p:nvCxnSpPr>
            <p:cNvPr id="12" name="Straight Connector 11">
              <a:extLst>
                <a:ext uri="{FF2B5EF4-FFF2-40B4-BE49-F238E27FC236}">
                  <a16:creationId xmlns:a16="http://schemas.microsoft.com/office/drawing/2014/main" id="{6B9E9406-62A0-1FBC-3620-1191B6AF2439}"/>
                </a:ext>
              </a:extLst>
            </p:cNvPr>
            <p:cNvCxnSpPr>
              <a:cxnSpLocks/>
            </p:cNvCxnSpPr>
            <p:nvPr/>
          </p:nvCxnSpPr>
          <p:spPr>
            <a:xfrm>
              <a:off x="441963" y="6575389"/>
              <a:ext cx="7438436" cy="0"/>
            </a:xfrm>
            <a:prstGeom prst="line">
              <a:avLst/>
            </a:prstGeom>
            <a:ln w="63500">
              <a:solidFill>
                <a:srgbClr val="7F2B63"/>
              </a:solidFill>
            </a:ln>
          </p:spPr>
          <p:style>
            <a:lnRef idx="1">
              <a:schemeClr val="accent1"/>
            </a:lnRef>
            <a:fillRef idx="0">
              <a:schemeClr val="accent1"/>
            </a:fillRef>
            <a:effectRef idx="0">
              <a:schemeClr val="accent1"/>
            </a:effectRef>
            <a:fontRef idx="minor">
              <a:schemeClr val="tx1"/>
            </a:fontRef>
          </p:style>
        </p:cxnSp>
      </p:grpSp>
      <p:pic>
        <p:nvPicPr>
          <p:cNvPr id="13" name="Picture 12" descr="A picture containing night sky&#10;&#10;Description automatically generated">
            <a:extLst>
              <a:ext uri="{FF2B5EF4-FFF2-40B4-BE49-F238E27FC236}">
                <a16:creationId xmlns:a16="http://schemas.microsoft.com/office/drawing/2014/main" id="{AC7807C8-86BF-24A0-974D-DD3F33BB31BA}"/>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rot="16200000" flipH="1">
            <a:off x="8635573" y="3301573"/>
            <a:ext cx="6855266" cy="257588"/>
          </a:xfrm>
          <a:prstGeom prst="rect">
            <a:avLst/>
          </a:prstGeom>
        </p:spPr>
      </p:pic>
    </p:spTree>
    <p:extLst>
      <p:ext uri="{BB962C8B-B14F-4D97-AF65-F5344CB8AC3E}">
        <p14:creationId xmlns:p14="http://schemas.microsoft.com/office/powerpoint/2010/main" val="10471692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F897513-C660-258C-7156-13B8BF9E4750}"/>
              </a:ext>
            </a:extLst>
          </p:cNvPr>
          <p:cNvSpPr>
            <a:spLocks noGrp="1"/>
          </p:cNvSpPr>
          <p:nvPr>
            <p:ph type="body" idx="1"/>
          </p:nvPr>
        </p:nvSpPr>
        <p:spPr>
          <a:xfrm>
            <a:off x="839788" y="1681163"/>
            <a:ext cx="5157787" cy="823912"/>
          </a:xfrm>
        </p:spPr>
        <p:txBody>
          <a:bodyPr anchor="b"/>
          <a:lstStyle>
            <a:lvl1pPr marL="0" indent="0">
              <a:buNone/>
              <a:defRPr sz="2400" b="1">
                <a:solidFill>
                  <a:srgbClr val="02A64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31A9F166-00BC-087D-DE4E-4F486003112D}"/>
              </a:ext>
            </a:extLst>
          </p:cNvPr>
          <p:cNvSpPr>
            <a:spLocks noGrp="1"/>
          </p:cNvSpPr>
          <p:nvPr>
            <p:ph sz="half" idx="2"/>
          </p:nvPr>
        </p:nvSpPr>
        <p:spPr>
          <a:xfrm>
            <a:off x="839788" y="2505075"/>
            <a:ext cx="5157787" cy="3684588"/>
          </a:xfrm>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156A89C-1306-D4E2-F950-5D668169D318}"/>
              </a:ext>
            </a:extLst>
          </p:cNvPr>
          <p:cNvSpPr>
            <a:spLocks noGrp="1"/>
          </p:cNvSpPr>
          <p:nvPr>
            <p:ph type="body" sz="quarter" idx="3"/>
          </p:nvPr>
        </p:nvSpPr>
        <p:spPr>
          <a:xfrm>
            <a:off x="6172200" y="1681163"/>
            <a:ext cx="5183188" cy="823912"/>
          </a:xfrm>
        </p:spPr>
        <p:txBody>
          <a:bodyPr anchor="b"/>
          <a:lstStyle>
            <a:lvl1pPr marL="0" indent="0">
              <a:buNone/>
              <a:defRPr sz="2400" b="1">
                <a:solidFill>
                  <a:srgbClr val="02A64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737C5EBA-3E01-CCF1-0F80-D4A5DE70EC96}"/>
              </a:ext>
            </a:extLst>
          </p:cNvPr>
          <p:cNvSpPr>
            <a:spLocks noGrp="1"/>
          </p:cNvSpPr>
          <p:nvPr>
            <p:ph sz="quarter" idx="4"/>
          </p:nvPr>
        </p:nvSpPr>
        <p:spPr>
          <a:xfrm>
            <a:off x="6172200" y="2505075"/>
            <a:ext cx="5183188" cy="3684588"/>
          </a:xfrm>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a:extLst>
              <a:ext uri="{FF2B5EF4-FFF2-40B4-BE49-F238E27FC236}">
                <a16:creationId xmlns:a16="http://schemas.microsoft.com/office/drawing/2014/main" id="{FE844AFB-9783-B6A7-2217-A073FAA8B283}"/>
              </a:ext>
            </a:extLst>
          </p:cNvPr>
          <p:cNvSpPr>
            <a:spLocks noGrp="1"/>
          </p:cNvSpPr>
          <p:nvPr>
            <p:ph type="title"/>
          </p:nvPr>
        </p:nvSpPr>
        <p:spPr>
          <a:xfrm>
            <a:off x="441963" y="365125"/>
            <a:ext cx="11308074" cy="1325563"/>
          </a:xfrm>
        </p:spPr>
        <p:txBody>
          <a:bodyPr>
            <a:normAutofit/>
          </a:bodyPr>
          <a:lstStyle>
            <a:lvl1pPr>
              <a:defRPr sz="3600" b="1" i="0">
                <a:solidFill>
                  <a:srgbClr val="7F2B63"/>
                </a:solidFill>
                <a:latin typeface="Arial" panose="020B0604020202020204" pitchFamily="34" charset="0"/>
                <a:cs typeface="Arial" panose="020B0604020202020204" pitchFamily="34" charset="0"/>
              </a:defRPr>
            </a:lvl1pPr>
          </a:lstStyle>
          <a:p>
            <a:r>
              <a:rPr lang="en-US" dirty="0"/>
              <a:t>Click to edit Master title style</a:t>
            </a:r>
          </a:p>
        </p:txBody>
      </p:sp>
      <p:cxnSp>
        <p:nvCxnSpPr>
          <p:cNvPr id="11" name="Straight Connector 10">
            <a:extLst>
              <a:ext uri="{FF2B5EF4-FFF2-40B4-BE49-F238E27FC236}">
                <a16:creationId xmlns:a16="http://schemas.microsoft.com/office/drawing/2014/main" id="{86E6DE4D-6F54-B733-2F2B-9CC8676A287E}"/>
              </a:ext>
            </a:extLst>
          </p:cNvPr>
          <p:cNvCxnSpPr>
            <a:cxnSpLocks/>
          </p:cNvCxnSpPr>
          <p:nvPr userDrawn="1"/>
        </p:nvCxnSpPr>
        <p:spPr>
          <a:xfrm>
            <a:off x="0" y="72959"/>
            <a:ext cx="12192000" cy="0"/>
          </a:xfrm>
          <a:prstGeom prst="line">
            <a:avLst/>
          </a:prstGeom>
          <a:ln w="136525">
            <a:gradFill>
              <a:gsLst>
                <a:gs pos="0">
                  <a:srgbClr val="BB4091"/>
                </a:gs>
                <a:gs pos="60000">
                  <a:srgbClr val="0290B1"/>
                </a:gs>
                <a:gs pos="100000">
                  <a:srgbClr val="02A64D"/>
                </a:gs>
              </a:gsLst>
              <a:lin ang="0" scaled="0"/>
            </a:gra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405D54E5-2156-49A3-9B75-1CE8263ADB77}"/>
              </a:ext>
            </a:extLst>
          </p:cNvPr>
          <p:cNvGrpSpPr/>
          <p:nvPr userDrawn="1"/>
        </p:nvGrpSpPr>
        <p:grpSpPr>
          <a:xfrm>
            <a:off x="441963" y="6452279"/>
            <a:ext cx="11308074" cy="246221"/>
            <a:chOff x="441963" y="6452279"/>
            <a:chExt cx="11308074" cy="246221"/>
          </a:xfrm>
        </p:grpSpPr>
        <p:sp>
          <p:nvSpPr>
            <p:cNvPr id="13" name="TextBox 12">
              <a:extLst>
                <a:ext uri="{FF2B5EF4-FFF2-40B4-BE49-F238E27FC236}">
                  <a16:creationId xmlns:a16="http://schemas.microsoft.com/office/drawing/2014/main" id="{74248293-EBC1-BECF-0CF8-2BC8742FE698}"/>
                </a:ext>
              </a:extLst>
            </p:cNvPr>
            <p:cNvSpPr txBox="1"/>
            <p:nvPr/>
          </p:nvSpPr>
          <p:spPr>
            <a:xfrm>
              <a:off x="7705494" y="6452279"/>
              <a:ext cx="4044543" cy="246221"/>
            </a:xfrm>
            <a:prstGeom prst="rect">
              <a:avLst/>
            </a:prstGeom>
            <a:noFill/>
          </p:spPr>
          <p:txBody>
            <a:bodyPr wrap="square" lIns="0" rIns="0" rtlCol="0">
              <a:spAutoFit/>
            </a:bodyPr>
            <a:lstStyle/>
            <a:p>
              <a:pPr algn="r"/>
              <a:r>
                <a:rPr lang="en-US" sz="1000" dirty="0">
                  <a:solidFill>
                    <a:srgbClr val="7F2B63"/>
                  </a:solidFill>
                  <a:effectLst/>
                  <a:latin typeface="Arial Black" panose="020B0604020202020204" pitchFamily="34" charset="0"/>
                  <a:cs typeface="Arial Black" panose="020B0604020202020204" pitchFamily="34" charset="0"/>
                </a:rPr>
                <a:t> Making the Business Case for Activity-Friendly Places</a:t>
              </a:r>
            </a:p>
          </p:txBody>
        </p:sp>
        <p:cxnSp>
          <p:nvCxnSpPr>
            <p:cNvPr id="14" name="Straight Connector 13">
              <a:extLst>
                <a:ext uri="{FF2B5EF4-FFF2-40B4-BE49-F238E27FC236}">
                  <a16:creationId xmlns:a16="http://schemas.microsoft.com/office/drawing/2014/main" id="{E51142ED-1C61-CDD9-7D2A-041553E6DD0B}"/>
                </a:ext>
              </a:extLst>
            </p:cNvPr>
            <p:cNvCxnSpPr>
              <a:cxnSpLocks/>
            </p:cNvCxnSpPr>
            <p:nvPr/>
          </p:nvCxnSpPr>
          <p:spPr>
            <a:xfrm>
              <a:off x="441963" y="6575389"/>
              <a:ext cx="7438436" cy="0"/>
            </a:xfrm>
            <a:prstGeom prst="line">
              <a:avLst/>
            </a:prstGeom>
            <a:ln w="63500">
              <a:solidFill>
                <a:srgbClr val="7F2B63"/>
              </a:solidFill>
            </a:ln>
          </p:spPr>
          <p:style>
            <a:lnRef idx="1">
              <a:schemeClr val="accent1"/>
            </a:lnRef>
            <a:fillRef idx="0">
              <a:schemeClr val="accent1"/>
            </a:fillRef>
            <a:effectRef idx="0">
              <a:schemeClr val="accent1"/>
            </a:effectRef>
            <a:fontRef idx="minor">
              <a:schemeClr val="tx1"/>
            </a:fontRef>
          </p:style>
        </p:cxnSp>
      </p:grpSp>
      <p:pic>
        <p:nvPicPr>
          <p:cNvPr id="15" name="Picture 14" descr="A picture containing night sky&#10;&#10;Description automatically generated">
            <a:extLst>
              <a:ext uri="{FF2B5EF4-FFF2-40B4-BE49-F238E27FC236}">
                <a16:creationId xmlns:a16="http://schemas.microsoft.com/office/drawing/2014/main" id="{DD2F25E6-76D8-5AC1-6CE6-703E457ABCFF}"/>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rot="16200000" flipH="1">
            <a:off x="8635573" y="3301573"/>
            <a:ext cx="6855266" cy="257588"/>
          </a:xfrm>
          <a:prstGeom prst="rect">
            <a:avLst/>
          </a:prstGeom>
        </p:spPr>
      </p:pic>
    </p:spTree>
    <p:extLst>
      <p:ext uri="{BB962C8B-B14F-4D97-AF65-F5344CB8AC3E}">
        <p14:creationId xmlns:p14="http://schemas.microsoft.com/office/powerpoint/2010/main" val="33797545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AC6D7-5FB0-826F-BC81-1AE3E390C3FD}"/>
              </a:ext>
            </a:extLst>
          </p:cNvPr>
          <p:cNvSpPr>
            <a:spLocks noGrp="1"/>
          </p:cNvSpPr>
          <p:nvPr>
            <p:ph type="title"/>
          </p:nvPr>
        </p:nvSpPr>
        <p:spPr>
          <a:xfrm>
            <a:off x="441963" y="365125"/>
            <a:ext cx="11308074" cy="1325563"/>
          </a:xfrm>
        </p:spPr>
        <p:txBody>
          <a:bodyPr>
            <a:normAutofit/>
          </a:bodyPr>
          <a:lstStyle>
            <a:lvl1pPr>
              <a:defRPr sz="3600" b="1" i="0">
                <a:solidFill>
                  <a:srgbClr val="7F2B63"/>
                </a:solidFill>
                <a:latin typeface="Arial" panose="020B0604020202020204" pitchFamily="34" charset="0"/>
                <a:cs typeface="Arial" panose="020B0604020202020204" pitchFamily="34" charset="0"/>
              </a:defRPr>
            </a:lvl1pPr>
          </a:lstStyle>
          <a:p>
            <a:r>
              <a:rPr lang="en-US" dirty="0"/>
              <a:t>Click to edit Master title style</a:t>
            </a:r>
          </a:p>
        </p:txBody>
      </p:sp>
      <p:cxnSp>
        <p:nvCxnSpPr>
          <p:cNvPr id="7" name="Straight Connector 6">
            <a:extLst>
              <a:ext uri="{FF2B5EF4-FFF2-40B4-BE49-F238E27FC236}">
                <a16:creationId xmlns:a16="http://schemas.microsoft.com/office/drawing/2014/main" id="{F1FFF67C-854A-2319-28B2-FF7A5704FDA2}"/>
              </a:ext>
            </a:extLst>
          </p:cNvPr>
          <p:cNvCxnSpPr>
            <a:cxnSpLocks/>
          </p:cNvCxnSpPr>
          <p:nvPr userDrawn="1"/>
        </p:nvCxnSpPr>
        <p:spPr>
          <a:xfrm>
            <a:off x="0" y="72959"/>
            <a:ext cx="12192000" cy="0"/>
          </a:xfrm>
          <a:prstGeom prst="line">
            <a:avLst/>
          </a:prstGeom>
          <a:ln w="136525">
            <a:gradFill>
              <a:gsLst>
                <a:gs pos="0">
                  <a:srgbClr val="BB4091"/>
                </a:gs>
                <a:gs pos="60000">
                  <a:srgbClr val="0290B1"/>
                </a:gs>
                <a:gs pos="100000">
                  <a:srgbClr val="02A64D"/>
                </a:gs>
              </a:gsLst>
              <a:lin ang="0" scaled="0"/>
            </a:gra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52F10E06-7259-A0B7-74B6-59FC297FBA29}"/>
              </a:ext>
            </a:extLst>
          </p:cNvPr>
          <p:cNvGrpSpPr/>
          <p:nvPr userDrawn="1"/>
        </p:nvGrpSpPr>
        <p:grpSpPr>
          <a:xfrm>
            <a:off x="441963" y="6452279"/>
            <a:ext cx="11308074" cy="246221"/>
            <a:chOff x="441963" y="6452279"/>
            <a:chExt cx="11308074" cy="246221"/>
          </a:xfrm>
        </p:grpSpPr>
        <p:sp>
          <p:nvSpPr>
            <p:cNvPr id="9" name="TextBox 8">
              <a:extLst>
                <a:ext uri="{FF2B5EF4-FFF2-40B4-BE49-F238E27FC236}">
                  <a16:creationId xmlns:a16="http://schemas.microsoft.com/office/drawing/2014/main" id="{48FC5035-F68F-8DD0-074F-1F9E52E27EAF}"/>
                </a:ext>
              </a:extLst>
            </p:cNvPr>
            <p:cNvSpPr txBox="1"/>
            <p:nvPr/>
          </p:nvSpPr>
          <p:spPr>
            <a:xfrm>
              <a:off x="7705494" y="6452279"/>
              <a:ext cx="4044543" cy="246221"/>
            </a:xfrm>
            <a:prstGeom prst="rect">
              <a:avLst/>
            </a:prstGeom>
            <a:noFill/>
          </p:spPr>
          <p:txBody>
            <a:bodyPr wrap="square" lIns="0" rIns="0" rtlCol="0">
              <a:spAutoFit/>
            </a:bodyPr>
            <a:lstStyle/>
            <a:p>
              <a:pPr algn="r"/>
              <a:r>
                <a:rPr lang="en-US" sz="1000" dirty="0">
                  <a:solidFill>
                    <a:srgbClr val="7F2B63"/>
                  </a:solidFill>
                  <a:effectLst/>
                  <a:latin typeface="Arial Black" panose="020B0604020202020204" pitchFamily="34" charset="0"/>
                  <a:cs typeface="Arial Black" panose="020B0604020202020204" pitchFamily="34" charset="0"/>
                </a:rPr>
                <a:t> Making the Business Case for Activity-Friendly Places</a:t>
              </a:r>
            </a:p>
          </p:txBody>
        </p:sp>
        <p:cxnSp>
          <p:nvCxnSpPr>
            <p:cNvPr id="10" name="Straight Connector 9">
              <a:extLst>
                <a:ext uri="{FF2B5EF4-FFF2-40B4-BE49-F238E27FC236}">
                  <a16:creationId xmlns:a16="http://schemas.microsoft.com/office/drawing/2014/main" id="{23853229-4EEC-DEA5-800B-B4FE97C6C7EC}"/>
                </a:ext>
              </a:extLst>
            </p:cNvPr>
            <p:cNvCxnSpPr>
              <a:cxnSpLocks/>
            </p:cNvCxnSpPr>
            <p:nvPr/>
          </p:nvCxnSpPr>
          <p:spPr>
            <a:xfrm>
              <a:off x="441963" y="6575389"/>
              <a:ext cx="7438436" cy="0"/>
            </a:xfrm>
            <a:prstGeom prst="line">
              <a:avLst/>
            </a:prstGeom>
            <a:ln w="63500">
              <a:solidFill>
                <a:srgbClr val="7F2B63"/>
              </a:solidFill>
            </a:ln>
          </p:spPr>
          <p:style>
            <a:lnRef idx="1">
              <a:schemeClr val="accent1"/>
            </a:lnRef>
            <a:fillRef idx="0">
              <a:schemeClr val="accent1"/>
            </a:fillRef>
            <a:effectRef idx="0">
              <a:schemeClr val="accent1"/>
            </a:effectRef>
            <a:fontRef idx="minor">
              <a:schemeClr val="tx1"/>
            </a:fontRef>
          </p:style>
        </p:cxnSp>
      </p:grpSp>
      <p:pic>
        <p:nvPicPr>
          <p:cNvPr id="11" name="Picture 10" descr="A picture containing night sky&#10;&#10;Description automatically generated">
            <a:extLst>
              <a:ext uri="{FF2B5EF4-FFF2-40B4-BE49-F238E27FC236}">
                <a16:creationId xmlns:a16="http://schemas.microsoft.com/office/drawing/2014/main" id="{32D4A276-C597-AB4B-FE43-BBB3D130270B}"/>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rot="16200000" flipH="1">
            <a:off x="8635573" y="3301573"/>
            <a:ext cx="6855266" cy="257588"/>
          </a:xfrm>
          <a:prstGeom prst="rect">
            <a:avLst/>
          </a:prstGeom>
        </p:spPr>
      </p:pic>
    </p:spTree>
    <p:extLst>
      <p:ext uri="{BB962C8B-B14F-4D97-AF65-F5344CB8AC3E}">
        <p14:creationId xmlns:p14="http://schemas.microsoft.com/office/powerpoint/2010/main" val="23129886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4_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999959B-CED8-5253-3E02-A142AE7898E9}"/>
              </a:ext>
            </a:extLst>
          </p:cNvPr>
          <p:cNvSpPr/>
          <p:nvPr userDrawn="1"/>
        </p:nvSpPr>
        <p:spPr>
          <a:xfrm flipH="1">
            <a:off x="3048" y="3618410"/>
            <a:ext cx="12188952" cy="3239589"/>
          </a:xfrm>
          <a:prstGeom prst="rect">
            <a:avLst/>
          </a:prstGeom>
          <a:solidFill>
            <a:schemeClr val="bg2">
              <a:lumMod val="7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90000"/>
                </a:schemeClr>
              </a:solidFill>
            </a:endParaRPr>
          </a:p>
        </p:txBody>
      </p:sp>
      <p:sp>
        <p:nvSpPr>
          <p:cNvPr id="2" name="Title 1">
            <a:extLst>
              <a:ext uri="{FF2B5EF4-FFF2-40B4-BE49-F238E27FC236}">
                <a16:creationId xmlns:a16="http://schemas.microsoft.com/office/drawing/2014/main" id="{33AAC6D7-5FB0-826F-BC81-1AE3E390C3FD}"/>
              </a:ext>
            </a:extLst>
          </p:cNvPr>
          <p:cNvSpPr>
            <a:spLocks noGrp="1"/>
          </p:cNvSpPr>
          <p:nvPr>
            <p:ph type="title"/>
          </p:nvPr>
        </p:nvSpPr>
        <p:spPr>
          <a:xfrm>
            <a:off x="441963" y="365125"/>
            <a:ext cx="11308074" cy="1325563"/>
          </a:xfrm>
        </p:spPr>
        <p:txBody>
          <a:bodyPr>
            <a:normAutofit/>
          </a:bodyPr>
          <a:lstStyle>
            <a:lvl1pPr>
              <a:defRPr sz="3600" b="1" i="0">
                <a:solidFill>
                  <a:srgbClr val="7F2B63"/>
                </a:solidFill>
                <a:latin typeface="Arial" panose="020B0604020202020204" pitchFamily="34" charset="0"/>
                <a:cs typeface="Arial" panose="020B0604020202020204" pitchFamily="34" charset="0"/>
              </a:defRPr>
            </a:lvl1pPr>
          </a:lstStyle>
          <a:p>
            <a:r>
              <a:rPr lang="en-US" dirty="0"/>
              <a:t>Click to edit Master title style</a:t>
            </a:r>
          </a:p>
        </p:txBody>
      </p:sp>
      <p:cxnSp>
        <p:nvCxnSpPr>
          <p:cNvPr id="7" name="Straight Connector 6">
            <a:extLst>
              <a:ext uri="{FF2B5EF4-FFF2-40B4-BE49-F238E27FC236}">
                <a16:creationId xmlns:a16="http://schemas.microsoft.com/office/drawing/2014/main" id="{F1FFF67C-854A-2319-28B2-FF7A5704FDA2}"/>
              </a:ext>
            </a:extLst>
          </p:cNvPr>
          <p:cNvCxnSpPr>
            <a:cxnSpLocks/>
          </p:cNvCxnSpPr>
          <p:nvPr userDrawn="1"/>
        </p:nvCxnSpPr>
        <p:spPr>
          <a:xfrm>
            <a:off x="0" y="72959"/>
            <a:ext cx="12192000" cy="0"/>
          </a:xfrm>
          <a:prstGeom prst="line">
            <a:avLst/>
          </a:prstGeom>
          <a:ln w="136525">
            <a:gradFill>
              <a:gsLst>
                <a:gs pos="0">
                  <a:srgbClr val="BB4091"/>
                </a:gs>
                <a:gs pos="60000">
                  <a:srgbClr val="0290B1"/>
                </a:gs>
                <a:gs pos="100000">
                  <a:srgbClr val="02A64D"/>
                </a:gs>
              </a:gsLst>
              <a:lin ang="0" scaled="0"/>
            </a:gra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52F10E06-7259-A0B7-74B6-59FC297FBA29}"/>
              </a:ext>
            </a:extLst>
          </p:cNvPr>
          <p:cNvGrpSpPr/>
          <p:nvPr userDrawn="1"/>
        </p:nvGrpSpPr>
        <p:grpSpPr>
          <a:xfrm>
            <a:off x="441963" y="6452279"/>
            <a:ext cx="11308074" cy="246221"/>
            <a:chOff x="441963" y="6452279"/>
            <a:chExt cx="11308074" cy="246221"/>
          </a:xfrm>
        </p:grpSpPr>
        <p:sp>
          <p:nvSpPr>
            <p:cNvPr id="9" name="TextBox 8">
              <a:extLst>
                <a:ext uri="{FF2B5EF4-FFF2-40B4-BE49-F238E27FC236}">
                  <a16:creationId xmlns:a16="http://schemas.microsoft.com/office/drawing/2014/main" id="{48FC5035-F68F-8DD0-074F-1F9E52E27EAF}"/>
                </a:ext>
              </a:extLst>
            </p:cNvPr>
            <p:cNvSpPr txBox="1"/>
            <p:nvPr/>
          </p:nvSpPr>
          <p:spPr>
            <a:xfrm>
              <a:off x="7705494" y="6452279"/>
              <a:ext cx="4044543" cy="246221"/>
            </a:xfrm>
            <a:prstGeom prst="rect">
              <a:avLst/>
            </a:prstGeom>
            <a:noFill/>
          </p:spPr>
          <p:txBody>
            <a:bodyPr wrap="square" lIns="0" rIns="0" rtlCol="0">
              <a:spAutoFit/>
            </a:bodyPr>
            <a:lstStyle/>
            <a:p>
              <a:pPr algn="r"/>
              <a:r>
                <a:rPr lang="en-US" sz="1000" dirty="0">
                  <a:solidFill>
                    <a:srgbClr val="7F2B63"/>
                  </a:solidFill>
                  <a:effectLst/>
                  <a:latin typeface="Arial Black" panose="020B0604020202020204" pitchFamily="34" charset="0"/>
                  <a:cs typeface="Arial Black" panose="020B0604020202020204" pitchFamily="34" charset="0"/>
                </a:rPr>
                <a:t> Making the Business Case for Activity-Friendly Places</a:t>
              </a:r>
            </a:p>
          </p:txBody>
        </p:sp>
        <p:cxnSp>
          <p:nvCxnSpPr>
            <p:cNvPr id="10" name="Straight Connector 9">
              <a:extLst>
                <a:ext uri="{FF2B5EF4-FFF2-40B4-BE49-F238E27FC236}">
                  <a16:creationId xmlns:a16="http://schemas.microsoft.com/office/drawing/2014/main" id="{23853229-4EEC-DEA5-800B-B4FE97C6C7EC}"/>
                </a:ext>
              </a:extLst>
            </p:cNvPr>
            <p:cNvCxnSpPr>
              <a:cxnSpLocks/>
            </p:cNvCxnSpPr>
            <p:nvPr/>
          </p:nvCxnSpPr>
          <p:spPr>
            <a:xfrm>
              <a:off x="441963" y="6575389"/>
              <a:ext cx="7438436" cy="0"/>
            </a:xfrm>
            <a:prstGeom prst="line">
              <a:avLst/>
            </a:prstGeom>
            <a:ln w="63500">
              <a:solidFill>
                <a:srgbClr val="7F2B6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23581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bg2">
            <a:lumMod val="75000"/>
            <a:alpha val="2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A90CD44-E04A-3C9D-F5DA-E320FAD5191A}"/>
              </a:ext>
            </a:extLst>
          </p:cNvPr>
          <p:cNvSpPr/>
          <p:nvPr userDrawn="1"/>
        </p:nvSpPr>
        <p:spPr>
          <a:xfrm flipH="1">
            <a:off x="2696897" y="430454"/>
            <a:ext cx="9053139" cy="58063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90000"/>
                </a:schemeClr>
              </a:solidFill>
            </a:endParaRPr>
          </a:p>
        </p:txBody>
      </p:sp>
      <p:sp>
        <p:nvSpPr>
          <p:cNvPr id="9" name="Rectangle 8">
            <a:extLst>
              <a:ext uri="{FF2B5EF4-FFF2-40B4-BE49-F238E27FC236}">
                <a16:creationId xmlns:a16="http://schemas.microsoft.com/office/drawing/2014/main" id="{553D231D-521F-62F7-A0CA-1D059A646BE9}"/>
              </a:ext>
            </a:extLst>
          </p:cNvPr>
          <p:cNvSpPr/>
          <p:nvPr userDrawn="1"/>
        </p:nvSpPr>
        <p:spPr>
          <a:xfrm>
            <a:off x="0" y="0"/>
            <a:ext cx="4343400" cy="6858000"/>
          </a:xfrm>
          <a:prstGeom prst="rect">
            <a:avLst/>
          </a:prstGeom>
          <a:solidFill>
            <a:srgbClr val="7F2B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a:extLst>
              <a:ext uri="{FF2B5EF4-FFF2-40B4-BE49-F238E27FC236}">
                <a16:creationId xmlns:a16="http://schemas.microsoft.com/office/drawing/2014/main" id="{78A36F69-8B67-D8ED-AFB7-70493099064C}"/>
              </a:ext>
            </a:extLst>
          </p:cNvPr>
          <p:cNvSpPr>
            <a:spLocks noGrp="1"/>
          </p:cNvSpPr>
          <p:nvPr>
            <p:ph idx="10" hasCustomPrompt="1"/>
          </p:nvPr>
        </p:nvSpPr>
        <p:spPr>
          <a:xfrm>
            <a:off x="5342709" y="1246455"/>
            <a:ext cx="5839097" cy="507831"/>
          </a:xfrm>
        </p:spPr>
        <p:txBody>
          <a:bodyPr wrap="square">
            <a:spAutoFit/>
          </a:bodyPr>
          <a:lstStyle>
            <a:lvl1pPr>
              <a:defRPr>
                <a:solidFill>
                  <a:schemeClr val="bg2">
                    <a:lumMod val="25000"/>
                  </a:schemeClr>
                </a:solidFill>
              </a:defRPr>
            </a:lvl1pPr>
          </a:lstStyle>
          <a:p>
            <a:pPr marL="0" indent="0">
              <a:buNone/>
            </a:pPr>
            <a:r>
              <a:rPr lang="en-US" sz="3000" dirty="0">
                <a:solidFill>
                  <a:schemeClr val="bg2">
                    <a:lumMod val="25000"/>
                  </a:schemeClr>
                </a:solidFill>
                <a:latin typeface="Calibri" panose="020F0502020204030204" pitchFamily="34" charset="0"/>
                <a:cs typeface="Calibri" panose="020F0502020204030204" pitchFamily="34" charset="0"/>
              </a:rPr>
              <a:t>Click to add content</a:t>
            </a:r>
          </a:p>
        </p:txBody>
      </p:sp>
      <p:pic>
        <p:nvPicPr>
          <p:cNvPr id="12" name="Picture 11" descr="A picture containing night sky&#10;&#10;Description automatically generated">
            <a:extLst>
              <a:ext uri="{FF2B5EF4-FFF2-40B4-BE49-F238E27FC236}">
                <a16:creationId xmlns:a16="http://schemas.microsoft.com/office/drawing/2014/main" id="{0E0B41C6-F6FA-D5AC-2B75-58102892DB3E}"/>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rot="16200000" flipH="1">
            <a:off x="1261346" y="3521612"/>
            <a:ext cx="6415189" cy="257588"/>
          </a:xfrm>
          <a:prstGeom prst="rect">
            <a:avLst/>
          </a:prstGeom>
        </p:spPr>
      </p:pic>
      <p:cxnSp>
        <p:nvCxnSpPr>
          <p:cNvPr id="19" name="Straight Connector 18">
            <a:extLst>
              <a:ext uri="{FF2B5EF4-FFF2-40B4-BE49-F238E27FC236}">
                <a16:creationId xmlns:a16="http://schemas.microsoft.com/office/drawing/2014/main" id="{37107D28-1731-4206-3501-646ECB6574FF}"/>
              </a:ext>
            </a:extLst>
          </p:cNvPr>
          <p:cNvCxnSpPr>
            <a:cxnSpLocks/>
          </p:cNvCxnSpPr>
          <p:nvPr userDrawn="1"/>
        </p:nvCxnSpPr>
        <p:spPr>
          <a:xfrm flipV="1">
            <a:off x="4294833" y="0"/>
            <a:ext cx="7703" cy="6858000"/>
          </a:xfrm>
          <a:prstGeom prst="line">
            <a:avLst/>
          </a:prstGeom>
          <a:ln w="85725">
            <a:solidFill>
              <a:srgbClr val="BB4091">
                <a:alpha val="30000"/>
              </a:srgb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D6B389E-608D-BF82-14BB-820D67B78093}"/>
              </a:ext>
            </a:extLst>
          </p:cNvPr>
          <p:cNvSpPr>
            <a:spLocks noGrp="1"/>
          </p:cNvSpPr>
          <p:nvPr>
            <p:ph type="title" hasCustomPrompt="1"/>
          </p:nvPr>
        </p:nvSpPr>
        <p:spPr>
          <a:xfrm>
            <a:off x="628486" y="1187174"/>
            <a:ext cx="3221388" cy="2529923"/>
          </a:xfrm>
        </p:spPr>
        <p:txBody>
          <a:bodyPr lIns="0" anchor="t">
            <a:spAutoFit/>
          </a:bodyPr>
          <a:lstStyle>
            <a:lvl1pPr>
              <a:defRPr sz="4400" b="1" i="0" baseline="0">
                <a:solidFill>
                  <a:schemeClr val="bg1"/>
                </a:solidFill>
                <a:latin typeface="Arial" panose="020B0604020202020204" pitchFamily="34" charset="0"/>
                <a:cs typeface="Arial" panose="020B0604020202020204" pitchFamily="34" charset="0"/>
              </a:defRPr>
            </a:lvl1pPr>
          </a:lstStyle>
          <a:p>
            <a:r>
              <a:rPr lang="en-US" sz="4400" b="1" dirty="0">
                <a:solidFill>
                  <a:schemeClr val="bg1"/>
                </a:solidFill>
                <a:latin typeface="Arial" panose="020B0604020202020204" pitchFamily="34" charset="0"/>
                <a:ea typeface="ＭＳ Ｐゴシック" pitchFamily="-123" charset="-128"/>
                <a:cs typeface="Arial" panose="020B0604020202020204" pitchFamily="34" charset="0"/>
              </a:rPr>
              <a:t>Click to Add Outline Title</a:t>
            </a:r>
            <a:endParaRPr lang="en-US" sz="4400" b="1" dirty="0">
              <a:solidFill>
                <a:schemeClr val="bg1"/>
              </a:solidFill>
              <a:latin typeface="Arial" panose="020B0604020202020204" pitchFamily="34" charset="0"/>
              <a:cs typeface="Arial" panose="020B0604020202020204" pitchFamily="34" charset="0"/>
            </a:endParaRPr>
          </a:p>
        </p:txBody>
      </p:sp>
      <p:grpSp>
        <p:nvGrpSpPr>
          <p:cNvPr id="22" name="Group 21">
            <a:extLst>
              <a:ext uri="{FF2B5EF4-FFF2-40B4-BE49-F238E27FC236}">
                <a16:creationId xmlns:a16="http://schemas.microsoft.com/office/drawing/2014/main" id="{DDCEB222-71ED-AC36-5F10-9F6722F67ACF}"/>
              </a:ext>
            </a:extLst>
          </p:cNvPr>
          <p:cNvGrpSpPr/>
          <p:nvPr userDrawn="1"/>
        </p:nvGrpSpPr>
        <p:grpSpPr>
          <a:xfrm>
            <a:off x="441963" y="6452279"/>
            <a:ext cx="11308074" cy="246221"/>
            <a:chOff x="441963" y="6452279"/>
            <a:chExt cx="11308074" cy="246221"/>
          </a:xfrm>
        </p:grpSpPr>
        <p:sp>
          <p:nvSpPr>
            <p:cNvPr id="23" name="TextBox 22">
              <a:extLst>
                <a:ext uri="{FF2B5EF4-FFF2-40B4-BE49-F238E27FC236}">
                  <a16:creationId xmlns:a16="http://schemas.microsoft.com/office/drawing/2014/main" id="{CAE95F99-5677-F59F-BB1B-94B22F2BD2CC}"/>
                </a:ext>
              </a:extLst>
            </p:cNvPr>
            <p:cNvSpPr txBox="1"/>
            <p:nvPr/>
          </p:nvSpPr>
          <p:spPr>
            <a:xfrm>
              <a:off x="7705494" y="6452279"/>
              <a:ext cx="4044543" cy="246221"/>
            </a:xfrm>
            <a:prstGeom prst="rect">
              <a:avLst/>
            </a:prstGeom>
            <a:noFill/>
          </p:spPr>
          <p:txBody>
            <a:bodyPr wrap="square" lIns="0" rIns="0" rtlCol="0">
              <a:spAutoFit/>
            </a:bodyPr>
            <a:lstStyle/>
            <a:p>
              <a:pPr algn="r"/>
              <a:r>
                <a:rPr lang="en-US" sz="1000" dirty="0">
                  <a:solidFill>
                    <a:srgbClr val="7F2B63"/>
                  </a:solidFill>
                  <a:effectLst/>
                  <a:latin typeface="Arial Black" panose="020B0604020202020204" pitchFamily="34" charset="0"/>
                  <a:cs typeface="Arial Black" panose="020B0604020202020204" pitchFamily="34" charset="0"/>
                </a:rPr>
                <a:t> Making the Business Case for Activity-Friendly Places</a:t>
              </a:r>
            </a:p>
          </p:txBody>
        </p:sp>
        <p:cxnSp>
          <p:nvCxnSpPr>
            <p:cNvPr id="24" name="Straight Connector 23">
              <a:extLst>
                <a:ext uri="{FF2B5EF4-FFF2-40B4-BE49-F238E27FC236}">
                  <a16:creationId xmlns:a16="http://schemas.microsoft.com/office/drawing/2014/main" id="{D7A5997B-088F-907B-D3FB-0E806DE39987}"/>
                </a:ext>
              </a:extLst>
            </p:cNvPr>
            <p:cNvCxnSpPr>
              <a:cxnSpLocks/>
            </p:cNvCxnSpPr>
            <p:nvPr/>
          </p:nvCxnSpPr>
          <p:spPr>
            <a:xfrm>
              <a:off x="441963" y="6575389"/>
              <a:ext cx="7438436" cy="0"/>
            </a:xfrm>
            <a:prstGeom prst="line">
              <a:avLst/>
            </a:prstGeom>
            <a:ln w="63500">
              <a:solidFill>
                <a:srgbClr val="7F2B6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463143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9_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999959B-CED8-5253-3E02-A142AE7898E9}"/>
              </a:ext>
            </a:extLst>
          </p:cNvPr>
          <p:cNvSpPr/>
          <p:nvPr userDrawn="1"/>
        </p:nvSpPr>
        <p:spPr>
          <a:xfrm flipH="1">
            <a:off x="3048" y="1690688"/>
            <a:ext cx="12188952" cy="5167312"/>
          </a:xfrm>
          <a:prstGeom prst="rect">
            <a:avLst/>
          </a:prstGeom>
          <a:solidFill>
            <a:srgbClr val="0290B1">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90000"/>
                </a:schemeClr>
              </a:solidFill>
            </a:endParaRPr>
          </a:p>
        </p:txBody>
      </p:sp>
      <p:sp>
        <p:nvSpPr>
          <p:cNvPr id="2" name="Title 1">
            <a:extLst>
              <a:ext uri="{FF2B5EF4-FFF2-40B4-BE49-F238E27FC236}">
                <a16:creationId xmlns:a16="http://schemas.microsoft.com/office/drawing/2014/main" id="{33AAC6D7-5FB0-826F-BC81-1AE3E390C3FD}"/>
              </a:ext>
            </a:extLst>
          </p:cNvPr>
          <p:cNvSpPr>
            <a:spLocks noGrp="1"/>
          </p:cNvSpPr>
          <p:nvPr>
            <p:ph type="title"/>
          </p:nvPr>
        </p:nvSpPr>
        <p:spPr>
          <a:xfrm>
            <a:off x="441963" y="365125"/>
            <a:ext cx="11308074" cy="1325563"/>
          </a:xfrm>
        </p:spPr>
        <p:txBody>
          <a:bodyPr>
            <a:normAutofit/>
          </a:bodyPr>
          <a:lstStyle>
            <a:lvl1pPr>
              <a:defRPr sz="3600" b="1" i="0">
                <a:solidFill>
                  <a:srgbClr val="7F2B63"/>
                </a:solidFill>
                <a:latin typeface="Arial" panose="020B0604020202020204" pitchFamily="34" charset="0"/>
                <a:cs typeface="Arial" panose="020B0604020202020204" pitchFamily="34" charset="0"/>
              </a:defRPr>
            </a:lvl1pPr>
          </a:lstStyle>
          <a:p>
            <a:r>
              <a:rPr lang="en-US" dirty="0"/>
              <a:t>Click to edit Master title style</a:t>
            </a:r>
          </a:p>
        </p:txBody>
      </p:sp>
      <p:cxnSp>
        <p:nvCxnSpPr>
          <p:cNvPr id="7" name="Straight Connector 6">
            <a:extLst>
              <a:ext uri="{FF2B5EF4-FFF2-40B4-BE49-F238E27FC236}">
                <a16:creationId xmlns:a16="http://schemas.microsoft.com/office/drawing/2014/main" id="{F1FFF67C-854A-2319-28B2-FF7A5704FDA2}"/>
              </a:ext>
            </a:extLst>
          </p:cNvPr>
          <p:cNvCxnSpPr>
            <a:cxnSpLocks/>
          </p:cNvCxnSpPr>
          <p:nvPr userDrawn="1"/>
        </p:nvCxnSpPr>
        <p:spPr>
          <a:xfrm>
            <a:off x="0" y="72959"/>
            <a:ext cx="12192000" cy="0"/>
          </a:xfrm>
          <a:prstGeom prst="line">
            <a:avLst/>
          </a:prstGeom>
          <a:ln w="136525">
            <a:gradFill>
              <a:gsLst>
                <a:gs pos="0">
                  <a:srgbClr val="BB4091"/>
                </a:gs>
                <a:gs pos="60000">
                  <a:srgbClr val="0290B1"/>
                </a:gs>
                <a:gs pos="100000">
                  <a:srgbClr val="02A64D"/>
                </a:gs>
              </a:gsLst>
              <a:lin ang="0" scaled="0"/>
            </a:gra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52F10E06-7259-A0B7-74B6-59FC297FBA29}"/>
              </a:ext>
            </a:extLst>
          </p:cNvPr>
          <p:cNvGrpSpPr/>
          <p:nvPr userDrawn="1"/>
        </p:nvGrpSpPr>
        <p:grpSpPr>
          <a:xfrm>
            <a:off x="441963" y="6452279"/>
            <a:ext cx="11308074" cy="246221"/>
            <a:chOff x="441963" y="6452279"/>
            <a:chExt cx="11308074" cy="246221"/>
          </a:xfrm>
        </p:grpSpPr>
        <p:sp>
          <p:nvSpPr>
            <p:cNvPr id="9" name="TextBox 8">
              <a:extLst>
                <a:ext uri="{FF2B5EF4-FFF2-40B4-BE49-F238E27FC236}">
                  <a16:creationId xmlns:a16="http://schemas.microsoft.com/office/drawing/2014/main" id="{48FC5035-F68F-8DD0-074F-1F9E52E27EAF}"/>
                </a:ext>
              </a:extLst>
            </p:cNvPr>
            <p:cNvSpPr txBox="1"/>
            <p:nvPr/>
          </p:nvSpPr>
          <p:spPr>
            <a:xfrm>
              <a:off x="7705494" y="6452279"/>
              <a:ext cx="4044543" cy="246221"/>
            </a:xfrm>
            <a:prstGeom prst="rect">
              <a:avLst/>
            </a:prstGeom>
            <a:noFill/>
          </p:spPr>
          <p:txBody>
            <a:bodyPr wrap="square" lIns="0" rIns="0" rtlCol="0">
              <a:spAutoFit/>
            </a:bodyPr>
            <a:lstStyle/>
            <a:p>
              <a:pPr algn="r"/>
              <a:r>
                <a:rPr lang="en-US" sz="1000" dirty="0">
                  <a:solidFill>
                    <a:srgbClr val="7F2B63"/>
                  </a:solidFill>
                  <a:effectLst/>
                  <a:latin typeface="Arial Black" panose="020B0604020202020204" pitchFamily="34" charset="0"/>
                  <a:cs typeface="Arial Black" panose="020B0604020202020204" pitchFamily="34" charset="0"/>
                </a:rPr>
                <a:t> Making the Business Case for Activity-Friendly Places</a:t>
              </a:r>
            </a:p>
          </p:txBody>
        </p:sp>
        <p:cxnSp>
          <p:nvCxnSpPr>
            <p:cNvPr id="10" name="Straight Connector 9">
              <a:extLst>
                <a:ext uri="{FF2B5EF4-FFF2-40B4-BE49-F238E27FC236}">
                  <a16:creationId xmlns:a16="http://schemas.microsoft.com/office/drawing/2014/main" id="{23853229-4EEC-DEA5-800B-B4FE97C6C7EC}"/>
                </a:ext>
              </a:extLst>
            </p:cNvPr>
            <p:cNvCxnSpPr>
              <a:cxnSpLocks/>
            </p:cNvCxnSpPr>
            <p:nvPr/>
          </p:nvCxnSpPr>
          <p:spPr>
            <a:xfrm>
              <a:off x="441963" y="6575389"/>
              <a:ext cx="7438436" cy="0"/>
            </a:xfrm>
            <a:prstGeom prst="line">
              <a:avLst/>
            </a:prstGeom>
            <a:ln w="63500">
              <a:solidFill>
                <a:srgbClr val="7F2B6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209538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10_Title Only">
    <p:bg>
      <p:bgPr>
        <a:solidFill>
          <a:schemeClr val="bg1">
            <a:alpha val="5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999959B-CED8-5253-3E02-A142AE7898E9}"/>
              </a:ext>
            </a:extLst>
          </p:cNvPr>
          <p:cNvSpPr/>
          <p:nvPr userDrawn="1"/>
        </p:nvSpPr>
        <p:spPr>
          <a:xfrm flipH="1">
            <a:off x="3048" y="3618410"/>
            <a:ext cx="12188952" cy="3239589"/>
          </a:xfrm>
          <a:prstGeom prst="rect">
            <a:avLst/>
          </a:prstGeom>
          <a:solidFill>
            <a:srgbClr val="0290B1">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90000"/>
                </a:schemeClr>
              </a:solidFill>
            </a:endParaRPr>
          </a:p>
        </p:txBody>
      </p:sp>
      <p:sp>
        <p:nvSpPr>
          <p:cNvPr id="2" name="Title 1">
            <a:extLst>
              <a:ext uri="{FF2B5EF4-FFF2-40B4-BE49-F238E27FC236}">
                <a16:creationId xmlns:a16="http://schemas.microsoft.com/office/drawing/2014/main" id="{33AAC6D7-5FB0-826F-BC81-1AE3E390C3FD}"/>
              </a:ext>
            </a:extLst>
          </p:cNvPr>
          <p:cNvSpPr>
            <a:spLocks noGrp="1"/>
          </p:cNvSpPr>
          <p:nvPr>
            <p:ph type="title"/>
          </p:nvPr>
        </p:nvSpPr>
        <p:spPr>
          <a:xfrm>
            <a:off x="441963" y="365125"/>
            <a:ext cx="11308074" cy="1325563"/>
          </a:xfrm>
        </p:spPr>
        <p:txBody>
          <a:bodyPr>
            <a:normAutofit/>
          </a:bodyPr>
          <a:lstStyle>
            <a:lvl1pPr>
              <a:defRPr sz="3600" b="1" i="0">
                <a:solidFill>
                  <a:srgbClr val="7F2B63"/>
                </a:solidFill>
                <a:latin typeface="Arial" panose="020B0604020202020204" pitchFamily="34" charset="0"/>
                <a:cs typeface="Arial" panose="020B0604020202020204" pitchFamily="34" charset="0"/>
              </a:defRPr>
            </a:lvl1pPr>
          </a:lstStyle>
          <a:p>
            <a:r>
              <a:rPr lang="en-US" dirty="0"/>
              <a:t>Click to edit Master title style</a:t>
            </a:r>
          </a:p>
        </p:txBody>
      </p:sp>
      <p:cxnSp>
        <p:nvCxnSpPr>
          <p:cNvPr id="7" name="Straight Connector 6">
            <a:extLst>
              <a:ext uri="{FF2B5EF4-FFF2-40B4-BE49-F238E27FC236}">
                <a16:creationId xmlns:a16="http://schemas.microsoft.com/office/drawing/2014/main" id="{F1FFF67C-854A-2319-28B2-FF7A5704FDA2}"/>
              </a:ext>
            </a:extLst>
          </p:cNvPr>
          <p:cNvCxnSpPr>
            <a:cxnSpLocks/>
          </p:cNvCxnSpPr>
          <p:nvPr userDrawn="1"/>
        </p:nvCxnSpPr>
        <p:spPr>
          <a:xfrm>
            <a:off x="0" y="72959"/>
            <a:ext cx="12192000" cy="0"/>
          </a:xfrm>
          <a:prstGeom prst="line">
            <a:avLst/>
          </a:prstGeom>
          <a:ln w="136525">
            <a:gradFill>
              <a:gsLst>
                <a:gs pos="0">
                  <a:srgbClr val="BB4091"/>
                </a:gs>
                <a:gs pos="60000">
                  <a:srgbClr val="0290B1"/>
                </a:gs>
                <a:gs pos="100000">
                  <a:srgbClr val="02A64D"/>
                </a:gs>
              </a:gsLst>
              <a:lin ang="0" scaled="0"/>
            </a:gra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52F10E06-7259-A0B7-74B6-59FC297FBA29}"/>
              </a:ext>
            </a:extLst>
          </p:cNvPr>
          <p:cNvGrpSpPr/>
          <p:nvPr userDrawn="1"/>
        </p:nvGrpSpPr>
        <p:grpSpPr>
          <a:xfrm>
            <a:off x="441963" y="6452279"/>
            <a:ext cx="11308074" cy="246221"/>
            <a:chOff x="441963" y="6452279"/>
            <a:chExt cx="11308074" cy="246221"/>
          </a:xfrm>
        </p:grpSpPr>
        <p:sp>
          <p:nvSpPr>
            <p:cNvPr id="9" name="TextBox 8">
              <a:extLst>
                <a:ext uri="{FF2B5EF4-FFF2-40B4-BE49-F238E27FC236}">
                  <a16:creationId xmlns:a16="http://schemas.microsoft.com/office/drawing/2014/main" id="{48FC5035-F68F-8DD0-074F-1F9E52E27EAF}"/>
                </a:ext>
              </a:extLst>
            </p:cNvPr>
            <p:cNvSpPr txBox="1"/>
            <p:nvPr/>
          </p:nvSpPr>
          <p:spPr>
            <a:xfrm>
              <a:off x="7705494" y="6452279"/>
              <a:ext cx="4044543" cy="246221"/>
            </a:xfrm>
            <a:prstGeom prst="rect">
              <a:avLst/>
            </a:prstGeom>
            <a:noFill/>
          </p:spPr>
          <p:txBody>
            <a:bodyPr wrap="square" lIns="0" rIns="0" rtlCol="0">
              <a:spAutoFit/>
            </a:bodyPr>
            <a:lstStyle/>
            <a:p>
              <a:pPr algn="r"/>
              <a:r>
                <a:rPr lang="en-US" sz="1000" dirty="0">
                  <a:solidFill>
                    <a:srgbClr val="7F2B63"/>
                  </a:solidFill>
                  <a:effectLst/>
                  <a:latin typeface="Arial Black" panose="020B0604020202020204" pitchFamily="34" charset="0"/>
                  <a:cs typeface="Arial Black" panose="020B0604020202020204" pitchFamily="34" charset="0"/>
                </a:rPr>
                <a:t> Making the Business Case for Activity-Friendly Places</a:t>
              </a:r>
            </a:p>
          </p:txBody>
        </p:sp>
        <p:cxnSp>
          <p:nvCxnSpPr>
            <p:cNvPr id="10" name="Straight Connector 9">
              <a:extLst>
                <a:ext uri="{FF2B5EF4-FFF2-40B4-BE49-F238E27FC236}">
                  <a16:creationId xmlns:a16="http://schemas.microsoft.com/office/drawing/2014/main" id="{23853229-4EEC-DEA5-800B-B4FE97C6C7EC}"/>
                </a:ext>
              </a:extLst>
            </p:cNvPr>
            <p:cNvCxnSpPr>
              <a:cxnSpLocks/>
            </p:cNvCxnSpPr>
            <p:nvPr/>
          </p:nvCxnSpPr>
          <p:spPr>
            <a:xfrm>
              <a:off x="441963" y="6575389"/>
              <a:ext cx="7438436" cy="0"/>
            </a:xfrm>
            <a:prstGeom prst="line">
              <a:avLst/>
            </a:prstGeom>
            <a:ln w="63500">
              <a:solidFill>
                <a:srgbClr val="7F2B6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075871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11_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999959B-CED8-5253-3E02-A142AE7898E9}"/>
              </a:ext>
            </a:extLst>
          </p:cNvPr>
          <p:cNvSpPr/>
          <p:nvPr userDrawn="1"/>
        </p:nvSpPr>
        <p:spPr>
          <a:xfrm flipH="1">
            <a:off x="3048" y="1690688"/>
            <a:ext cx="12188952" cy="5167312"/>
          </a:xfrm>
          <a:prstGeom prst="rect">
            <a:avLst/>
          </a:prstGeom>
          <a:solidFill>
            <a:srgbClr val="BB4092">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90000"/>
                </a:schemeClr>
              </a:solidFill>
            </a:endParaRPr>
          </a:p>
        </p:txBody>
      </p:sp>
      <p:sp>
        <p:nvSpPr>
          <p:cNvPr id="2" name="Title 1">
            <a:extLst>
              <a:ext uri="{FF2B5EF4-FFF2-40B4-BE49-F238E27FC236}">
                <a16:creationId xmlns:a16="http://schemas.microsoft.com/office/drawing/2014/main" id="{33AAC6D7-5FB0-826F-BC81-1AE3E390C3FD}"/>
              </a:ext>
            </a:extLst>
          </p:cNvPr>
          <p:cNvSpPr>
            <a:spLocks noGrp="1"/>
          </p:cNvSpPr>
          <p:nvPr>
            <p:ph type="title"/>
          </p:nvPr>
        </p:nvSpPr>
        <p:spPr>
          <a:xfrm>
            <a:off x="441963" y="365125"/>
            <a:ext cx="11308074" cy="1325563"/>
          </a:xfrm>
        </p:spPr>
        <p:txBody>
          <a:bodyPr>
            <a:normAutofit/>
          </a:bodyPr>
          <a:lstStyle>
            <a:lvl1pPr>
              <a:defRPr sz="3600" b="1" i="0">
                <a:solidFill>
                  <a:srgbClr val="7F2B63"/>
                </a:solidFill>
                <a:latin typeface="Arial" panose="020B0604020202020204" pitchFamily="34" charset="0"/>
                <a:cs typeface="Arial" panose="020B0604020202020204" pitchFamily="34" charset="0"/>
              </a:defRPr>
            </a:lvl1pPr>
          </a:lstStyle>
          <a:p>
            <a:r>
              <a:rPr lang="en-US" dirty="0"/>
              <a:t>Click to edit Master title style</a:t>
            </a:r>
          </a:p>
        </p:txBody>
      </p:sp>
      <p:cxnSp>
        <p:nvCxnSpPr>
          <p:cNvPr id="7" name="Straight Connector 6">
            <a:extLst>
              <a:ext uri="{FF2B5EF4-FFF2-40B4-BE49-F238E27FC236}">
                <a16:creationId xmlns:a16="http://schemas.microsoft.com/office/drawing/2014/main" id="{F1FFF67C-854A-2319-28B2-FF7A5704FDA2}"/>
              </a:ext>
            </a:extLst>
          </p:cNvPr>
          <p:cNvCxnSpPr>
            <a:cxnSpLocks/>
          </p:cNvCxnSpPr>
          <p:nvPr userDrawn="1"/>
        </p:nvCxnSpPr>
        <p:spPr>
          <a:xfrm>
            <a:off x="0" y="72959"/>
            <a:ext cx="12192000" cy="0"/>
          </a:xfrm>
          <a:prstGeom prst="line">
            <a:avLst/>
          </a:prstGeom>
          <a:ln w="136525">
            <a:gradFill>
              <a:gsLst>
                <a:gs pos="0">
                  <a:srgbClr val="BB4091"/>
                </a:gs>
                <a:gs pos="60000">
                  <a:srgbClr val="0290B1"/>
                </a:gs>
                <a:gs pos="100000">
                  <a:srgbClr val="02A64D"/>
                </a:gs>
              </a:gsLst>
              <a:lin ang="0" scaled="0"/>
            </a:gra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52F10E06-7259-A0B7-74B6-59FC297FBA29}"/>
              </a:ext>
            </a:extLst>
          </p:cNvPr>
          <p:cNvGrpSpPr/>
          <p:nvPr userDrawn="1"/>
        </p:nvGrpSpPr>
        <p:grpSpPr>
          <a:xfrm>
            <a:off x="441963" y="6452279"/>
            <a:ext cx="11308074" cy="246221"/>
            <a:chOff x="441963" y="6452279"/>
            <a:chExt cx="11308074" cy="246221"/>
          </a:xfrm>
        </p:grpSpPr>
        <p:sp>
          <p:nvSpPr>
            <p:cNvPr id="9" name="TextBox 8">
              <a:extLst>
                <a:ext uri="{FF2B5EF4-FFF2-40B4-BE49-F238E27FC236}">
                  <a16:creationId xmlns:a16="http://schemas.microsoft.com/office/drawing/2014/main" id="{48FC5035-F68F-8DD0-074F-1F9E52E27EAF}"/>
                </a:ext>
              </a:extLst>
            </p:cNvPr>
            <p:cNvSpPr txBox="1"/>
            <p:nvPr/>
          </p:nvSpPr>
          <p:spPr>
            <a:xfrm>
              <a:off x="7705494" y="6452279"/>
              <a:ext cx="4044543" cy="246221"/>
            </a:xfrm>
            <a:prstGeom prst="rect">
              <a:avLst/>
            </a:prstGeom>
            <a:noFill/>
          </p:spPr>
          <p:txBody>
            <a:bodyPr wrap="square" lIns="0" rIns="0" rtlCol="0">
              <a:spAutoFit/>
            </a:bodyPr>
            <a:lstStyle/>
            <a:p>
              <a:pPr algn="r"/>
              <a:r>
                <a:rPr lang="en-US" sz="1000" dirty="0">
                  <a:solidFill>
                    <a:srgbClr val="7F2B63"/>
                  </a:solidFill>
                  <a:effectLst/>
                  <a:latin typeface="Arial Black" panose="020B0604020202020204" pitchFamily="34" charset="0"/>
                  <a:cs typeface="Arial Black" panose="020B0604020202020204" pitchFamily="34" charset="0"/>
                </a:rPr>
                <a:t> Making the Business Case for Activity-Friendly Places</a:t>
              </a:r>
            </a:p>
          </p:txBody>
        </p:sp>
        <p:cxnSp>
          <p:nvCxnSpPr>
            <p:cNvPr id="10" name="Straight Connector 9">
              <a:extLst>
                <a:ext uri="{FF2B5EF4-FFF2-40B4-BE49-F238E27FC236}">
                  <a16:creationId xmlns:a16="http://schemas.microsoft.com/office/drawing/2014/main" id="{23853229-4EEC-DEA5-800B-B4FE97C6C7EC}"/>
                </a:ext>
              </a:extLst>
            </p:cNvPr>
            <p:cNvCxnSpPr>
              <a:cxnSpLocks/>
            </p:cNvCxnSpPr>
            <p:nvPr/>
          </p:nvCxnSpPr>
          <p:spPr>
            <a:xfrm>
              <a:off x="441963" y="6575389"/>
              <a:ext cx="7438436" cy="0"/>
            </a:xfrm>
            <a:prstGeom prst="line">
              <a:avLst/>
            </a:prstGeom>
            <a:ln w="63500">
              <a:solidFill>
                <a:srgbClr val="7F2B6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283512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12_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999959B-CED8-5253-3E02-A142AE7898E9}"/>
              </a:ext>
            </a:extLst>
          </p:cNvPr>
          <p:cNvSpPr/>
          <p:nvPr userDrawn="1"/>
        </p:nvSpPr>
        <p:spPr>
          <a:xfrm flipH="1">
            <a:off x="3048" y="3618410"/>
            <a:ext cx="12188952" cy="3239589"/>
          </a:xfrm>
          <a:prstGeom prst="rect">
            <a:avLst/>
          </a:prstGeom>
          <a:solidFill>
            <a:srgbClr val="BB4092">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90000"/>
                </a:schemeClr>
              </a:solidFill>
            </a:endParaRPr>
          </a:p>
        </p:txBody>
      </p:sp>
      <p:sp>
        <p:nvSpPr>
          <p:cNvPr id="2" name="Title 1">
            <a:extLst>
              <a:ext uri="{FF2B5EF4-FFF2-40B4-BE49-F238E27FC236}">
                <a16:creationId xmlns:a16="http://schemas.microsoft.com/office/drawing/2014/main" id="{33AAC6D7-5FB0-826F-BC81-1AE3E390C3FD}"/>
              </a:ext>
            </a:extLst>
          </p:cNvPr>
          <p:cNvSpPr>
            <a:spLocks noGrp="1"/>
          </p:cNvSpPr>
          <p:nvPr>
            <p:ph type="title"/>
          </p:nvPr>
        </p:nvSpPr>
        <p:spPr>
          <a:xfrm>
            <a:off x="441963" y="365125"/>
            <a:ext cx="11308074" cy="1325563"/>
          </a:xfrm>
        </p:spPr>
        <p:txBody>
          <a:bodyPr>
            <a:normAutofit/>
          </a:bodyPr>
          <a:lstStyle>
            <a:lvl1pPr>
              <a:defRPr sz="3600" b="1" i="0">
                <a:solidFill>
                  <a:srgbClr val="7F2B63"/>
                </a:solidFill>
                <a:latin typeface="Arial" panose="020B0604020202020204" pitchFamily="34" charset="0"/>
                <a:cs typeface="Arial" panose="020B0604020202020204" pitchFamily="34" charset="0"/>
              </a:defRPr>
            </a:lvl1pPr>
          </a:lstStyle>
          <a:p>
            <a:r>
              <a:rPr lang="en-US" dirty="0"/>
              <a:t>Click to edit Master title style</a:t>
            </a:r>
          </a:p>
        </p:txBody>
      </p:sp>
      <p:cxnSp>
        <p:nvCxnSpPr>
          <p:cNvPr id="7" name="Straight Connector 6">
            <a:extLst>
              <a:ext uri="{FF2B5EF4-FFF2-40B4-BE49-F238E27FC236}">
                <a16:creationId xmlns:a16="http://schemas.microsoft.com/office/drawing/2014/main" id="{F1FFF67C-854A-2319-28B2-FF7A5704FDA2}"/>
              </a:ext>
            </a:extLst>
          </p:cNvPr>
          <p:cNvCxnSpPr>
            <a:cxnSpLocks/>
          </p:cNvCxnSpPr>
          <p:nvPr userDrawn="1"/>
        </p:nvCxnSpPr>
        <p:spPr>
          <a:xfrm>
            <a:off x="0" y="72959"/>
            <a:ext cx="12192000" cy="0"/>
          </a:xfrm>
          <a:prstGeom prst="line">
            <a:avLst/>
          </a:prstGeom>
          <a:ln w="136525">
            <a:gradFill>
              <a:gsLst>
                <a:gs pos="0">
                  <a:srgbClr val="BB4091"/>
                </a:gs>
                <a:gs pos="60000">
                  <a:srgbClr val="0290B1"/>
                </a:gs>
                <a:gs pos="100000">
                  <a:srgbClr val="02A64D"/>
                </a:gs>
              </a:gsLst>
              <a:lin ang="0" scaled="0"/>
            </a:gra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52F10E06-7259-A0B7-74B6-59FC297FBA29}"/>
              </a:ext>
            </a:extLst>
          </p:cNvPr>
          <p:cNvGrpSpPr/>
          <p:nvPr userDrawn="1"/>
        </p:nvGrpSpPr>
        <p:grpSpPr>
          <a:xfrm>
            <a:off x="441963" y="6452279"/>
            <a:ext cx="11308074" cy="246221"/>
            <a:chOff x="441963" y="6452279"/>
            <a:chExt cx="11308074" cy="246221"/>
          </a:xfrm>
        </p:grpSpPr>
        <p:sp>
          <p:nvSpPr>
            <p:cNvPr id="9" name="TextBox 8">
              <a:extLst>
                <a:ext uri="{FF2B5EF4-FFF2-40B4-BE49-F238E27FC236}">
                  <a16:creationId xmlns:a16="http://schemas.microsoft.com/office/drawing/2014/main" id="{48FC5035-F68F-8DD0-074F-1F9E52E27EAF}"/>
                </a:ext>
              </a:extLst>
            </p:cNvPr>
            <p:cNvSpPr txBox="1"/>
            <p:nvPr/>
          </p:nvSpPr>
          <p:spPr>
            <a:xfrm>
              <a:off x="7705494" y="6452279"/>
              <a:ext cx="4044543" cy="246221"/>
            </a:xfrm>
            <a:prstGeom prst="rect">
              <a:avLst/>
            </a:prstGeom>
            <a:noFill/>
          </p:spPr>
          <p:txBody>
            <a:bodyPr wrap="square" lIns="0" rIns="0" rtlCol="0">
              <a:spAutoFit/>
            </a:bodyPr>
            <a:lstStyle/>
            <a:p>
              <a:pPr algn="r"/>
              <a:r>
                <a:rPr lang="en-US" sz="1000" dirty="0">
                  <a:solidFill>
                    <a:srgbClr val="7F2B63"/>
                  </a:solidFill>
                  <a:effectLst/>
                  <a:latin typeface="Arial Black" panose="020B0604020202020204" pitchFamily="34" charset="0"/>
                  <a:cs typeface="Arial Black" panose="020B0604020202020204" pitchFamily="34" charset="0"/>
                </a:rPr>
                <a:t> Making the Business Case for Activity-Friendly Places</a:t>
              </a:r>
            </a:p>
          </p:txBody>
        </p:sp>
        <p:cxnSp>
          <p:nvCxnSpPr>
            <p:cNvPr id="10" name="Straight Connector 9">
              <a:extLst>
                <a:ext uri="{FF2B5EF4-FFF2-40B4-BE49-F238E27FC236}">
                  <a16:creationId xmlns:a16="http://schemas.microsoft.com/office/drawing/2014/main" id="{23853229-4EEC-DEA5-800B-B4FE97C6C7EC}"/>
                </a:ext>
              </a:extLst>
            </p:cNvPr>
            <p:cNvCxnSpPr>
              <a:cxnSpLocks/>
            </p:cNvCxnSpPr>
            <p:nvPr/>
          </p:nvCxnSpPr>
          <p:spPr>
            <a:xfrm>
              <a:off x="441963" y="6575389"/>
              <a:ext cx="7438436" cy="0"/>
            </a:xfrm>
            <a:prstGeom prst="line">
              <a:avLst/>
            </a:prstGeom>
            <a:ln w="63500">
              <a:solidFill>
                <a:srgbClr val="7F2B6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013438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999959B-CED8-5253-3E02-A142AE7898E9}"/>
              </a:ext>
            </a:extLst>
          </p:cNvPr>
          <p:cNvSpPr/>
          <p:nvPr userDrawn="1"/>
        </p:nvSpPr>
        <p:spPr>
          <a:xfrm flipH="1">
            <a:off x="3048" y="1690688"/>
            <a:ext cx="12188952" cy="5167312"/>
          </a:xfrm>
          <a:prstGeom prst="rect">
            <a:avLst/>
          </a:prstGeom>
          <a:solidFill>
            <a:srgbClr val="02A64C">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90000"/>
                </a:schemeClr>
              </a:solidFill>
            </a:endParaRPr>
          </a:p>
        </p:txBody>
      </p:sp>
      <p:sp>
        <p:nvSpPr>
          <p:cNvPr id="2" name="Title 1">
            <a:extLst>
              <a:ext uri="{FF2B5EF4-FFF2-40B4-BE49-F238E27FC236}">
                <a16:creationId xmlns:a16="http://schemas.microsoft.com/office/drawing/2014/main" id="{33AAC6D7-5FB0-826F-BC81-1AE3E390C3FD}"/>
              </a:ext>
            </a:extLst>
          </p:cNvPr>
          <p:cNvSpPr>
            <a:spLocks noGrp="1"/>
          </p:cNvSpPr>
          <p:nvPr>
            <p:ph type="title"/>
          </p:nvPr>
        </p:nvSpPr>
        <p:spPr>
          <a:xfrm>
            <a:off x="441963" y="365125"/>
            <a:ext cx="11308074" cy="1325563"/>
          </a:xfrm>
        </p:spPr>
        <p:txBody>
          <a:bodyPr>
            <a:normAutofit/>
          </a:bodyPr>
          <a:lstStyle>
            <a:lvl1pPr>
              <a:defRPr sz="3600" b="1" i="0">
                <a:solidFill>
                  <a:srgbClr val="7F2B63"/>
                </a:solidFill>
                <a:latin typeface="Arial" panose="020B0604020202020204" pitchFamily="34" charset="0"/>
                <a:cs typeface="Arial" panose="020B0604020202020204" pitchFamily="34" charset="0"/>
              </a:defRPr>
            </a:lvl1pPr>
          </a:lstStyle>
          <a:p>
            <a:r>
              <a:rPr lang="en-US" dirty="0"/>
              <a:t>Click to edit Master title style</a:t>
            </a:r>
          </a:p>
        </p:txBody>
      </p:sp>
      <p:cxnSp>
        <p:nvCxnSpPr>
          <p:cNvPr id="7" name="Straight Connector 6">
            <a:extLst>
              <a:ext uri="{FF2B5EF4-FFF2-40B4-BE49-F238E27FC236}">
                <a16:creationId xmlns:a16="http://schemas.microsoft.com/office/drawing/2014/main" id="{F1FFF67C-854A-2319-28B2-FF7A5704FDA2}"/>
              </a:ext>
            </a:extLst>
          </p:cNvPr>
          <p:cNvCxnSpPr>
            <a:cxnSpLocks/>
          </p:cNvCxnSpPr>
          <p:nvPr userDrawn="1"/>
        </p:nvCxnSpPr>
        <p:spPr>
          <a:xfrm>
            <a:off x="0" y="72959"/>
            <a:ext cx="12192000" cy="0"/>
          </a:xfrm>
          <a:prstGeom prst="line">
            <a:avLst/>
          </a:prstGeom>
          <a:ln w="136525">
            <a:gradFill>
              <a:gsLst>
                <a:gs pos="0">
                  <a:srgbClr val="BB4091"/>
                </a:gs>
                <a:gs pos="60000">
                  <a:srgbClr val="0290B1"/>
                </a:gs>
                <a:gs pos="100000">
                  <a:srgbClr val="02A64D"/>
                </a:gs>
              </a:gsLst>
              <a:lin ang="0" scaled="0"/>
            </a:gra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52F10E06-7259-A0B7-74B6-59FC297FBA29}"/>
              </a:ext>
            </a:extLst>
          </p:cNvPr>
          <p:cNvGrpSpPr/>
          <p:nvPr userDrawn="1"/>
        </p:nvGrpSpPr>
        <p:grpSpPr>
          <a:xfrm>
            <a:off x="441963" y="6452279"/>
            <a:ext cx="11308074" cy="246221"/>
            <a:chOff x="441963" y="6452279"/>
            <a:chExt cx="11308074" cy="246221"/>
          </a:xfrm>
        </p:grpSpPr>
        <p:sp>
          <p:nvSpPr>
            <p:cNvPr id="9" name="TextBox 8">
              <a:extLst>
                <a:ext uri="{FF2B5EF4-FFF2-40B4-BE49-F238E27FC236}">
                  <a16:creationId xmlns:a16="http://schemas.microsoft.com/office/drawing/2014/main" id="{48FC5035-F68F-8DD0-074F-1F9E52E27EAF}"/>
                </a:ext>
              </a:extLst>
            </p:cNvPr>
            <p:cNvSpPr txBox="1"/>
            <p:nvPr/>
          </p:nvSpPr>
          <p:spPr>
            <a:xfrm>
              <a:off x="7705494" y="6452279"/>
              <a:ext cx="4044543" cy="246221"/>
            </a:xfrm>
            <a:prstGeom prst="rect">
              <a:avLst/>
            </a:prstGeom>
            <a:noFill/>
          </p:spPr>
          <p:txBody>
            <a:bodyPr wrap="square" lIns="0" rIns="0" rtlCol="0">
              <a:spAutoFit/>
            </a:bodyPr>
            <a:lstStyle/>
            <a:p>
              <a:pPr algn="r"/>
              <a:r>
                <a:rPr lang="en-US" sz="1000" dirty="0">
                  <a:solidFill>
                    <a:srgbClr val="7F2B63"/>
                  </a:solidFill>
                  <a:effectLst/>
                  <a:latin typeface="Arial Black" panose="020B0604020202020204" pitchFamily="34" charset="0"/>
                  <a:cs typeface="Arial Black" panose="020B0604020202020204" pitchFamily="34" charset="0"/>
                </a:rPr>
                <a:t> Making the Business Case for Activity-Friendly Places</a:t>
              </a:r>
            </a:p>
          </p:txBody>
        </p:sp>
        <p:cxnSp>
          <p:nvCxnSpPr>
            <p:cNvPr id="10" name="Straight Connector 9">
              <a:extLst>
                <a:ext uri="{FF2B5EF4-FFF2-40B4-BE49-F238E27FC236}">
                  <a16:creationId xmlns:a16="http://schemas.microsoft.com/office/drawing/2014/main" id="{23853229-4EEC-DEA5-800B-B4FE97C6C7EC}"/>
                </a:ext>
              </a:extLst>
            </p:cNvPr>
            <p:cNvCxnSpPr>
              <a:cxnSpLocks/>
            </p:cNvCxnSpPr>
            <p:nvPr/>
          </p:nvCxnSpPr>
          <p:spPr>
            <a:xfrm>
              <a:off x="441963" y="6575389"/>
              <a:ext cx="7438436" cy="0"/>
            </a:xfrm>
            <a:prstGeom prst="line">
              <a:avLst/>
            </a:prstGeom>
            <a:ln w="63500">
              <a:solidFill>
                <a:srgbClr val="7F2B6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18374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6_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999959B-CED8-5253-3E02-A142AE7898E9}"/>
              </a:ext>
            </a:extLst>
          </p:cNvPr>
          <p:cNvSpPr/>
          <p:nvPr userDrawn="1"/>
        </p:nvSpPr>
        <p:spPr>
          <a:xfrm flipH="1">
            <a:off x="3048" y="3618410"/>
            <a:ext cx="12188952" cy="3239589"/>
          </a:xfrm>
          <a:prstGeom prst="rect">
            <a:avLst/>
          </a:prstGeom>
          <a:solidFill>
            <a:srgbClr val="02A64C">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90000"/>
                </a:schemeClr>
              </a:solidFill>
            </a:endParaRPr>
          </a:p>
        </p:txBody>
      </p:sp>
      <p:sp>
        <p:nvSpPr>
          <p:cNvPr id="2" name="Title 1">
            <a:extLst>
              <a:ext uri="{FF2B5EF4-FFF2-40B4-BE49-F238E27FC236}">
                <a16:creationId xmlns:a16="http://schemas.microsoft.com/office/drawing/2014/main" id="{33AAC6D7-5FB0-826F-BC81-1AE3E390C3FD}"/>
              </a:ext>
            </a:extLst>
          </p:cNvPr>
          <p:cNvSpPr>
            <a:spLocks noGrp="1"/>
          </p:cNvSpPr>
          <p:nvPr>
            <p:ph type="title"/>
          </p:nvPr>
        </p:nvSpPr>
        <p:spPr>
          <a:xfrm>
            <a:off x="441963" y="365125"/>
            <a:ext cx="11308074" cy="1325563"/>
          </a:xfrm>
        </p:spPr>
        <p:txBody>
          <a:bodyPr>
            <a:normAutofit/>
          </a:bodyPr>
          <a:lstStyle>
            <a:lvl1pPr>
              <a:defRPr sz="3600" b="1" i="0">
                <a:solidFill>
                  <a:srgbClr val="7F2B63"/>
                </a:solidFill>
                <a:latin typeface="Arial" panose="020B0604020202020204" pitchFamily="34" charset="0"/>
                <a:cs typeface="Arial" panose="020B0604020202020204" pitchFamily="34" charset="0"/>
              </a:defRPr>
            </a:lvl1pPr>
          </a:lstStyle>
          <a:p>
            <a:r>
              <a:rPr lang="en-US" dirty="0"/>
              <a:t>Click to edit Master title style</a:t>
            </a:r>
          </a:p>
        </p:txBody>
      </p:sp>
      <p:cxnSp>
        <p:nvCxnSpPr>
          <p:cNvPr id="7" name="Straight Connector 6">
            <a:extLst>
              <a:ext uri="{FF2B5EF4-FFF2-40B4-BE49-F238E27FC236}">
                <a16:creationId xmlns:a16="http://schemas.microsoft.com/office/drawing/2014/main" id="{F1FFF67C-854A-2319-28B2-FF7A5704FDA2}"/>
              </a:ext>
            </a:extLst>
          </p:cNvPr>
          <p:cNvCxnSpPr>
            <a:cxnSpLocks/>
          </p:cNvCxnSpPr>
          <p:nvPr userDrawn="1"/>
        </p:nvCxnSpPr>
        <p:spPr>
          <a:xfrm>
            <a:off x="0" y="72959"/>
            <a:ext cx="12192000" cy="0"/>
          </a:xfrm>
          <a:prstGeom prst="line">
            <a:avLst/>
          </a:prstGeom>
          <a:ln w="136525">
            <a:gradFill>
              <a:gsLst>
                <a:gs pos="0">
                  <a:srgbClr val="BB4091"/>
                </a:gs>
                <a:gs pos="60000">
                  <a:srgbClr val="0290B1"/>
                </a:gs>
                <a:gs pos="100000">
                  <a:srgbClr val="02A64D"/>
                </a:gs>
              </a:gsLst>
              <a:lin ang="0" scaled="0"/>
            </a:gra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52F10E06-7259-A0B7-74B6-59FC297FBA29}"/>
              </a:ext>
            </a:extLst>
          </p:cNvPr>
          <p:cNvGrpSpPr/>
          <p:nvPr userDrawn="1"/>
        </p:nvGrpSpPr>
        <p:grpSpPr>
          <a:xfrm>
            <a:off x="441963" y="6452279"/>
            <a:ext cx="11308074" cy="246221"/>
            <a:chOff x="441963" y="6452279"/>
            <a:chExt cx="11308074" cy="246221"/>
          </a:xfrm>
        </p:grpSpPr>
        <p:sp>
          <p:nvSpPr>
            <p:cNvPr id="9" name="TextBox 8">
              <a:extLst>
                <a:ext uri="{FF2B5EF4-FFF2-40B4-BE49-F238E27FC236}">
                  <a16:creationId xmlns:a16="http://schemas.microsoft.com/office/drawing/2014/main" id="{48FC5035-F68F-8DD0-074F-1F9E52E27EAF}"/>
                </a:ext>
              </a:extLst>
            </p:cNvPr>
            <p:cNvSpPr txBox="1"/>
            <p:nvPr/>
          </p:nvSpPr>
          <p:spPr>
            <a:xfrm>
              <a:off x="7705494" y="6452279"/>
              <a:ext cx="4044543" cy="246221"/>
            </a:xfrm>
            <a:prstGeom prst="rect">
              <a:avLst/>
            </a:prstGeom>
            <a:noFill/>
          </p:spPr>
          <p:txBody>
            <a:bodyPr wrap="square" lIns="0" rIns="0" rtlCol="0">
              <a:spAutoFit/>
            </a:bodyPr>
            <a:lstStyle/>
            <a:p>
              <a:pPr algn="r"/>
              <a:r>
                <a:rPr lang="en-US" sz="1000" dirty="0">
                  <a:solidFill>
                    <a:srgbClr val="7F2B63"/>
                  </a:solidFill>
                  <a:effectLst/>
                  <a:latin typeface="Arial Black" panose="020B0604020202020204" pitchFamily="34" charset="0"/>
                  <a:cs typeface="Arial Black" panose="020B0604020202020204" pitchFamily="34" charset="0"/>
                </a:rPr>
                <a:t> Making the Business Case for Activity-Friendly Places</a:t>
              </a:r>
            </a:p>
          </p:txBody>
        </p:sp>
        <p:cxnSp>
          <p:nvCxnSpPr>
            <p:cNvPr id="10" name="Straight Connector 9">
              <a:extLst>
                <a:ext uri="{FF2B5EF4-FFF2-40B4-BE49-F238E27FC236}">
                  <a16:creationId xmlns:a16="http://schemas.microsoft.com/office/drawing/2014/main" id="{23853229-4EEC-DEA5-800B-B4FE97C6C7EC}"/>
                </a:ext>
              </a:extLst>
            </p:cNvPr>
            <p:cNvCxnSpPr>
              <a:cxnSpLocks/>
            </p:cNvCxnSpPr>
            <p:nvPr/>
          </p:nvCxnSpPr>
          <p:spPr>
            <a:xfrm>
              <a:off x="441963" y="6575389"/>
              <a:ext cx="7438436" cy="0"/>
            </a:xfrm>
            <a:prstGeom prst="line">
              <a:avLst/>
            </a:prstGeom>
            <a:ln w="63500">
              <a:solidFill>
                <a:srgbClr val="7F2B6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730367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7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AC6D7-5FB0-826F-BC81-1AE3E390C3FD}"/>
              </a:ext>
            </a:extLst>
          </p:cNvPr>
          <p:cNvSpPr>
            <a:spLocks noGrp="1"/>
          </p:cNvSpPr>
          <p:nvPr>
            <p:ph type="title" hasCustomPrompt="1"/>
          </p:nvPr>
        </p:nvSpPr>
        <p:spPr>
          <a:xfrm>
            <a:off x="441963" y="365125"/>
            <a:ext cx="11308074" cy="1325563"/>
          </a:xfrm>
        </p:spPr>
        <p:txBody>
          <a:bodyPr>
            <a:normAutofit/>
          </a:bodyPr>
          <a:lstStyle>
            <a:lvl1pPr>
              <a:defRPr sz="3200" b="1" i="0">
                <a:solidFill>
                  <a:srgbClr val="0290B1"/>
                </a:solidFill>
                <a:latin typeface="Arial" panose="020B0604020202020204" pitchFamily="34" charset="0"/>
                <a:cs typeface="Arial" panose="020B0604020202020204" pitchFamily="34" charset="0"/>
              </a:defRPr>
            </a:lvl1pPr>
          </a:lstStyle>
          <a:p>
            <a:r>
              <a:rPr lang="en-US" dirty="0"/>
              <a:t>Click To Edit Master Title Style</a:t>
            </a:r>
          </a:p>
        </p:txBody>
      </p:sp>
      <p:cxnSp>
        <p:nvCxnSpPr>
          <p:cNvPr id="7" name="Straight Connector 6">
            <a:extLst>
              <a:ext uri="{FF2B5EF4-FFF2-40B4-BE49-F238E27FC236}">
                <a16:creationId xmlns:a16="http://schemas.microsoft.com/office/drawing/2014/main" id="{F1FFF67C-854A-2319-28B2-FF7A5704FDA2}"/>
              </a:ext>
            </a:extLst>
          </p:cNvPr>
          <p:cNvCxnSpPr>
            <a:cxnSpLocks/>
          </p:cNvCxnSpPr>
          <p:nvPr userDrawn="1"/>
        </p:nvCxnSpPr>
        <p:spPr>
          <a:xfrm>
            <a:off x="0" y="72959"/>
            <a:ext cx="12192000" cy="0"/>
          </a:xfrm>
          <a:prstGeom prst="line">
            <a:avLst/>
          </a:prstGeom>
          <a:ln w="136525">
            <a:solidFill>
              <a:srgbClr val="7F2B63"/>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6C9A20C2-BE09-CDB2-CFDC-BB9AB06E3CB9}"/>
              </a:ext>
            </a:extLst>
          </p:cNvPr>
          <p:cNvGrpSpPr/>
          <p:nvPr userDrawn="1"/>
        </p:nvGrpSpPr>
        <p:grpSpPr>
          <a:xfrm>
            <a:off x="441963" y="6452279"/>
            <a:ext cx="11308074" cy="246221"/>
            <a:chOff x="441963" y="6452279"/>
            <a:chExt cx="11308074" cy="246221"/>
          </a:xfrm>
        </p:grpSpPr>
        <p:sp>
          <p:nvSpPr>
            <p:cNvPr id="6" name="TextBox 5">
              <a:extLst>
                <a:ext uri="{FF2B5EF4-FFF2-40B4-BE49-F238E27FC236}">
                  <a16:creationId xmlns:a16="http://schemas.microsoft.com/office/drawing/2014/main" id="{EFFED562-F00C-36A2-3B74-5132AD8AA789}"/>
                </a:ext>
              </a:extLst>
            </p:cNvPr>
            <p:cNvSpPr txBox="1"/>
            <p:nvPr/>
          </p:nvSpPr>
          <p:spPr>
            <a:xfrm>
              <a:off x="7705494" y="6452279"/>
              <a:ext cx="4044543" cy="246221"/>
            </a:xfrm>
            <a:prstGeom prst="rect">
              <a:avLst/>
            </a:prstGeom>
            <a:noFill/>
          </p:spPr>
          <p:txBody>
            <a:bodyPr wrap="square" lIns="0" rIns="0" rtlCol="0">
              <a:spAutoFit/>
            </a:bodyPr>
            <a:lstStyle/>
            <a:p>
              <a:pPr algn="r"/>
              <a:r>
                <a:rPr lang="en-US" sz="1000" dirty="0">
                  <a:solidFill>
                    <a:srgbClr val="0290B1"/>
                  </a:solidFill>
                  <a:effectLst/>
                  <a:latin typeface="Arial Black" panose="020B0604020202020204" pitchFamily="34" charset="0"/>
                  <a:cs typeface="Arial Black" panose="020B0604020202020204" pitchFamily="34" charset="0"/>
                </a:rPr>
                <a:t>Instructions</a:t>
              </a:r>
            </a:p>
          </p:txBody>
        </p:sp>
        <p:cxnSp>
          <p:nvCxnSpPr>
            <p:cNvPr id="11" name="Straight Connector 10">
              <a:extLst>
                <a:ext uri="{FF2B5EF4-FFF2-40B4-BE49-F238E27FC236}">
                  <a16:creationId xmlns:a16="http://schemas.microsoft.com/office/drawing/2014/main" id="{03FBCF83-AEFA-FD8B-97BD-91C96F8E5C12}"/>
                </a:ext>
              </a:extLst>
            </p:cNvPr>
            <p:cNvCxnSpPr>
              <a:cxnSpLocks/>
            </p:cNvCxnSpPr>
            <p:nvPr/>
          </p:nvCxnSpPr>
          <p:spPr>
            <a:xfrm>
              <a:off x="441963" y="6575389"/>
              <a:ext cx="10312176" cy="0"/>
            </a:xfrm>
            <a:prstGeom prst="line">
              <a:avLst/>
            </a:prstGeom>
            <a:ln w="63500">
              <a:solidFill>
                <a:srgbClr val="0290B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525884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bg2">
            <a:lumMod val="75000"/>
            <a:alpha val="2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53D231D-521F-62F7-A0CA-1D059A646BE9}"/>
              </a:ext>
            </a:extLst>
          </p:cNvPr>
          <p:cNvSpPr/>
          <p:nvPr userDrawn="1"/>
        </p:nvSpPr>
        <p:spPr>
          <a:xfrm>
            <a:off x="0" y="0"/>
            <a:ext cx="3662072" cy="6858000"/>
          </a:xfrm>
          <a:prstGeom prst="rect">
            <a:avLst/>
          </a:prstGeom>
          <a:solidFill>
            <a:srgbClr val="7F2B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a:extLst>
              <a:ext uri="{FF2B5EF4-FFF2-40B4-BE49-F238E27FC236}">
                <a16:creationId xmlns:a16="http://schemas.microsoft.com/office/drawing/2014/main" id="{78A36F69-8B67-D8ED-AFB7-70493099064C}"/>
              </a:ext>
            </a:extLst>
          </p:cNvPr>
          <p:cNvSpPr>
            <a:spLocks noGrp="1"/>
          </p:cNvSpPr>
          <p:nvPr>
            <p:ph idx="10" hasCustomPrompt="1"/>
          </p:nvPr>
        </p:nvSpPr>
        <p:spPr>
          <a:xfrm>
            <a:off x="5342709" y="1246455"/>
            <a:ext cx="5839097" cy="507831"/>
          </a:xfrm>
        </p:spPr>
        <p:txBody>
          <a:bodyPr wrap="square">
            <a:spAutoFit/>
          </a:bodyPr>
          <a:lstStyle>
            <a:lvl1pPr>
              <a:defRPr>
                <a:solidFill>
                  <a:schemeClr val="bg2">
                    <a:lumMod val="25000"/>
                  </a:schemeClr>
                </a:solidFill>
              </a:defRPr>
            </a:lvl1pPr>
          </a:lstStyle>
          <a:p>
            <a:pPr marL="0" indent="0">
              <a:buNone/>
            </a:pPr>
            <a:r>
              <a:rPr lang="en-US" sz="3000" dirty="0">
                <a:solidFill>
                  <a:schemeClr val="bg2">
                    <a:lumMod val="25000"/>
                  </a:schemeClr>
                </a:solidFill>
                <a:latin typeface="Calibri" panose="020F0502020204030204" pitchFamily="34" charset="0"/>
                <a:cs typeface="Calibri" panose="020F0502020204030204" pitchFamily="34" charset="0"/>
              </a:rPr>
              <a:t>Click to add content</a:t>
            </a:r>
          </a:p>
        </p:txBody>
      </p:sp>
      <p:cxnSp>
        <p:nvCxnSpPr>
          <p:cNvPr id="19" name="Straight Connector 18">
            <a:extLst>
              <a:ext uri="{FF2B5EF4-FFF2-40B4-BE49-F238E27FC236}">
                <a16:creationId xmlns:a16="http://schemas.microsoft.com/office/drawing/2014/main" id="{37107D28-1731-4206-3501-646ECB6574FF}"/>
              </a:ext>
            </a:extLst>
          </p:cNvPr>
          <p:cNvCxnSpPr>
            <a:cxnSpLocks/>
          </p:cNvCxnSpPr>
          <p:nvPr userDrawn="1"/>
        </p:nvCxnSpPr>
        <p:spPr>
          <a:xfrm flipV="1">
            <a:off x="3677762" y="0"/>
            <a:ext cx="7703" cy="6858000"/>
          </a:xfrm>
          <a:prstGeom prst="line">
            <a:avLst/>
          </a:prstGeom>
          <a:ln w="85725">
            <a:gradFill>
              <a:gsLst>
                <a:gs pos="0">
                  <a:srgbClr val="BB4091"/>
                </a:gs>
                <a:gs pos="59000">
                  <a:srgbClr val="0290B1"/>
                </a:gs>
                <a:gs pos="100000">
                  <a:srgbClr val="02A64C"/>
                </a:gs>
              </a:gsLst>
              <a:lin ang="5400000" scaled="1"/>
            </a:gra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D6B389E-608D-BF82-14BB-820D67B78093}"/>
              </a:ext>
            </a:extLst>
          </p:cNvPr>
          <p:cNvSpPr>
            <a:spLocks noGrp="1"/>
          </p:cNvSpPr>
          <p:nvPr>
            <p:ph type="title" hasCustomPrompt="1"/>
          </p:nvPr>
        </p:nvSpPr>
        <p:spPr>
          <a:xfrm>
            <a:off x="628486" y="1187174"/>
            <a:ext cx="3221388" cy="2529923"/>
          </a:xfrm>
        </p:spPr>
        <p:txBody>
          <a:bodyPr lIns="0" anchor="t">
            <a:spAutoFit/>
          </a:bodyPr>
          <a:lstStyle>
            <a:lvl1pPr>
              <a:defRPr sz="4400" b="1" i="0" baseline="0">
                <a:solidFill>
                  <a:schemeClr val="bg1"/>
                </a:solidFill>
                <a:latin typeface="Arial" panose="020B0604020202020204" pitchFamily="34" charset="0"/>
                <a:cs typeface="Arial" panose="020B0604020202020204" pitchFamily="34" charset="0"/>
              </a:defRPr>
            </a:lvl1pPr>
          </a:lstStyle>
          <a:p>
            <a:r>
              <a:rPr lang="en-US" sz="4400" b="1" dirty="0">
                <a:solidFill>
                  <a:schemeClr val="bg1"/>
                </a:solidFill>
                <a:latin typeface="Arial" panose="020B0604020202020204" pitchFamily="34" charset="0"/>
                <a:ea typeface="ＭＳ Ｐゴシック" pitchFamily="-123" charset="-128"/>
                <a:cs typeface="Arial" panose="020B0604020202020204" pitchFamily="34" charset="0"/>
              </a:rPr>
              <a:t>Click to Add Outline Title</a:t>
            </a:r>
            <a:endParaRPr lang="en-US" sz="4400" b="1" dirty="0">
              <a:solidFill>
                <a:schemeClr val="bg1"/>
              </a:solidFill>
              <a:latin typeface="Arial" panose="020B0604020202020204" pitchFamily="34" charset="0"/>
              <a:cs typeface="Arial" panose="020B0604020202020204" pitchFamily="34" charset="0"/>
            </a:endParaRPr>
          </a:p>
        </p:txBody>
      </p:sp>
      <p:pic>
        <p:nvPicPr>
          <p:cNvPr id="3" name="Picture 2" descr="A picture containing night sky&#10;&#10;Description automatically generated">
            <a:extLst>
              <a:ext uri="{FF2B5EF4-FFF2-40B4-BE49-F238E27FC236}">
                <a16:creationId xmlns:a16="http://schemas.microsoft.com/office/drawing/2014/main" id="{C2B9981B-3F9A-970C-267D-2E5E79AECA3C}"/>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rot="16200000" flipH="1">
            <a:off x="427490" y="3298839"/>
            <a:ext cx="6855266" cy="257588"/>
          </a:xfrm>
          <a:prstGeom prst="rect">
            <a:avLst/>
          </a:prstGeom>
        </p:spPr>
      </p:pic>
    </p:spTree>
    <p:extLst>
      <p:ext uri="{BB962C8B-B14F-4D97-AF65-F5344CB8AC3E}">
        <p14:creationId xmlns:p14="http://schemas.microsoft.com/office/powerpoint/2010/main" val="13982656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CF2B8B-458D-B6CF-A2B3-8B2570104B03}"/>
              </a:ext>
            </a:extLst>
          </p:cNvPr>
          <p:cNvSpPr>
            <a:spLocks noGrp="1"/>
          </p:cNvSpPr>
          <p:nvPr>
            <p:ph type="dt" sz="half" idx="10"/>
          </p:nvPr>
        </p:nvSpPr>
        <p:spPr/>
        <p:txBody>
          <a:bodyPr/>
          <a:lstStyle/>
          <a:p>
            <a:fld id="{7668BBDA-544C-E845-B5F2-8A6990EA27CF}" type="datetimeFigureOut">
              <a:rPr lang="en-US" smtClean="0"/>
              <a:t>1/24/2023</a:t>
            </a:fld>
            <a:endParaRPr lang="en-US"/>
          </a:p>
        </p:txBody>
      </p:sp>
      <p:sp>
        <p:nvSpPr>
          <p:cNvPr id="3" name="Footer Placeholder 2">
            <a:extLst>
              <a:ext uri="{FF2B5EF4-FFF2-40B4-BE49-F238E27FC236}">
                <a16:creationId xmlns:a16="http://schemas.microsoft.com/office/drawing/2014/main" id="{3C874B27-CF1D-5051-004D-BBC7D932E36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CC3B0CD-0A37-973F-7A13-80A6AF1FEE98}"/>
              </a:ext>
            </a:extLst>
          </p:cNvPr>
          <p:cNvSpPr>
            <a:spLocks noGrp="1"/>
          </p:cNvSpPr>
          <p:nvPr>
            <p:ph type="sldNum" sz="quarter" idx="12"/>
          </p:nvPr>
        </p:nvSpPr>
        <p:spPr/>
        <p:txBody>
          <a:bodyPr/>
          <a:lstStyle/>
          <a:p>
            <a:fld id="{B982C3F9-59F9-D449-A7D4-51F8C44450E1}" type="slidenum">
              <a:rPr lang="en-US" smtClean="0"/>
              <a:t>‹#›</a:t>
            </a:fld>
            <a:endParaRPr lang="en-US"/>
          </a:p>
        </p:txBody>
      </p:sp>
    </p:spTree>
    <p:extLst>
      <p:ext uri="{BB962C8B-B14F-4D97-AF65-F5344CB8AC3E}">
        <p14:creationId xmlns:p14="http://schemas.microsoft.com/office/powerpoint/2010/main" val="22026076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658BF-3509-B790-DBF3-E58B3E5DB1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83A0EC7-1EE2-3C71-B7BD-AB81EBC495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575306F-519A-0679-B5BE-920E14EB41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933529-85A7-5CD5-FBE1-A1C3A17DF364}"/>
              </a:ext>
            </a:extLst>
          </p:cNvPr>
          <p:cNvSpPr>
            <a:spLocks noGrp="1"/>
          </p:cNvSpPr>
          <p:nvPr>
            <p:ph type="dt" sz="half" idx="10"/>
          </p:nvPr>
        </p:nvSpPr>
        <p:spPr/>
        <p:txBody>
          <a:bodyPr/>
          <a:lstStyle/>
          <a:p>
            <a:fld id="{7668BBDA-544C-E845-B5F2-8A6990EA27CF}" type="datetimeFigureOut">
              <a:rPr lang="en-US" smtClean="0"/>
              <a:t>1/24/2023</a:t>
            </a:fld>
            <a:endParaRPr lang="en-US"/>
          </a:p>
        </p:txBody>
      </p:sp>
      <p:sp>
        <p:nvSpPr>
          <p:cNvPr id="6" name="Footer Placeholder 5">
            <a:extLst>
              <a:ext uri="{FF2B5EF4-FFF2-40B4-BE49-F238E27FC236}">
                <a16:creationId xmlns:a16="http://schemas.microsoft.com/office/drawing/2014/main" id="{4922C50D-3565-A021-5562-FF0A0124F3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611FF0-A67B-5D45-7CE8-3A3963601D41}"/>
              </a:ext>
            </a:extLst>
          </p:cNvPr>
          <p:cNvSpPr>
            <a:spLocks noGrp="1"/>
          </p:cNvSpPr>
          <p:nvPr>
            <p:ph type="sldNum" sz="quarter" idx="12"/>
          </p:nvPr>
        </p:nvSpPr>
        <p:spPr/>
        <p:txBody>
          <a:bodyPr/>
          <a:lstStyle/>
          <a:p>
            <a:fld id="{B982C3F9-59F9-D449-A7D4-51F8C44450E1}" type="slidenum">
              <a:rPr lang="en-US" smtClean="0"/>
              <a:t>‹#›</a:t>
            </a:fld>
            <a:endParaRPr lang="en-US"/>
          </a:p>
        </p:txBody>
      </p:sp>
    </p:spTree>
    <p:extLst>
      <p:ext uri="{BB962C8B-B14F-4D97-AF65-F5344CB8AC3E}">
        <p14:creationId xmlns:p14="http://schemas.microsoft.com/office/powerpoint/2010/main" val="2597942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chemeClr val="bg2">
            <a:lumMod val="75000"/>
            <a:alpha val="20000"/>
          </a:schemeClr>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48995D0-D9DB-04C5-AFA7-8EDF07370BD1}"/>
              </a:ext>
            </a:extLst>
          </p:cNvPr>
          <p:cNvGrpSpPr/>
          <p:nvPr userDrawn="1"/>
        </p:nvGrpSpPr>
        <p:grpSpPr>
          <a:xfrm>
            <a:off x="0" y="0"/>
            <a:ext cx="9601200" cy="6858000"/>
            <a:chOff x="0" y="0"/>
            <a:chExt cx="9601200" cy="6858000"/>
          </a:xfrm>
        </p:grpSpPr>
        <p:sp>
          <p:nvSpPr>
            <p:cNvPr id="4" name="Rectangle 3">
              <a:extLst>
                <a:ext uri="{FF2B5EF4-FFF2-40B4-BE49-F238E27FC236}">
                  <a16:creationId xmlns:a16="http://schemas.microsoft.com/office/drawing/2014/main" id="{33EE47C9-81E4-DB12-3B01-55EC45DC1816}"/>
                </a:ext>
              </a:extLst>
            </p:cNvPr>
            <p:cNvSpPr/>
            <p:nvPr/>
          </p:nvSpPr>
          <p:spPr>
            <a:xfrm>
              <a:off x="0" y="0"/>
              <a:ext cx="9601200" cy="6858000"/>
            </a:xfrm>
            <a:prstGeom prst="rect">
              <a:avLst/>
            </a:prstGeom>
            <a:gradFill>
              <a:gsLst>
                <a:gs pos="0">
                  <a:srgbClr val="BB4091"/>
                </a:gs>
                <a:gs pos="72000">
                  <a:srgbClr val="0290B1"/>
                </a:gs>
                <a:gs pos="100000">
                  <a:srgbClr val="02A64D"/>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944FCB39-D596-259F-D36F-7FD6C33DB7E6}"/>
                </a:ext>
              </a:extLst>
            </p:cNvPr>
            <p:cNvCxnSpPr>
              <a:cxnSpLocks/>
            </p:cNvCxnSpPr>
            <p:nvPr/>
          </p:nvCxnSpPr>
          <p:spPr>
            <a:xfrm flipV="1">
              <a:off x="9548820" y="0"/>
              <a:ext cx="7703" cy="6858000"/>
            </a:xfrm>
            <a:prstGeom prst="line">
              <a:avLst/>
            </a:prstGeom>
            <a:ln w="85725">
              <a:solidFill>
                <a:srgbClr val="BB4091">
                  <a:alpha val="30000"/>
                </a:srgbClr>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3D6B389E-608D-BF82-14BB-820D67B78093}"/>
              </a:ext>
            </a:extLst>
          </p:cNvPr>
          <p:cNvSpPr>
            <a:spLocks noGrp="1"/>
          </p:cNvSpPr>
          <p:nvPr>
            <p:ph type="title" hasCustomPrompt="1"/>
          </p:nvPr>
        </p:nvSpPr>
        <p:spPr>
          <a:xfrm>
            <a:off x="1143584" y="1592127"/>
            <a:ext cx="3221388" cy="1920526"/>
          </a:xfrm>
        </p:spPr>
        <p:txBody>
          <a:bodyPr lIns="0" anchor="t">
            <a:spAutoFit/>
          </a:bodyPr>
          <a:lstStyle>
            <a:lvl1pPr>
              <a:defRPr sz="4400" b="1" i="0" baseline="0">
                <a:solidFill>
                  <a:schemeClr val="bg1"/>
                </a:solidFill>
                <a:latin typeface="Arial" panose="020B0604020202020204" pitchFamily="34" charset="0"/>
                <a:cs typeface="Arial" panose="020B0604020202020204" pitchFamily="34" charset="0"/>
              </a:defRPr>
            </a:lvl1pPr>
          </a:lstStyle>
          <a:p>
            <a:r>
              <a:rPr lang="en-US" sz="4400" b="1" dirty="0">
                <a:solidFill>
                  <a:schemeClr val="bg1"/>
                </a:solidFill>
                <a:latin typeface="Arial" panose="020B0604020202020204" pitchFamily="34" charset="0"/>
                <a:ea typeface="ＭＳ Ｐゴシック" pitchFamily="-123" charset="-128"/>
                <a:cs typeface="Arial" panose="020B0604020202020204" pitchFamily="34" charset="0"/>
              </a:rPr>
              <a:t>Click to add Master title style</a:t>
            </a:r>
            <a:endParaRPr lang="en-US" sz="4400" b="1" dirty="0">
              <a:solidFill>
                <a:schemeClr val="bg1"/>
              </a:solidFill>
              <a:latin typeface="Arial" panose="020B0604020202020204" pitchFamily="34" charset="0"/>
              <a:cs typeface="Arial" panose="020B0604020202020204" pitchFamily="34" charset="0"/>
            </a:endParaRPr>
          </a:p>
        </p:txBody>
      </p:sp>
      <p:pic>
        <p:nvPicPr>
          <p:cNvPr id="16" name="Picture 15" descr="A picture containing night sky&#10;&#10;Description automatically generated">
            <a:extLst>
              <a:ext uri="{FF2B5EF4-FFF2-40B4-BE49-F238E27FC236}">
                <a16:creationId xmlns:a16="http://schemas.microsoft.com/office/drawing/2014/main" id="{2C438A3F-E56B-7A2C-D7C4-A669F3CC34C7}"/>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rot="16200000" flipH="1">
            <a:off x="6302361" y="3298838"/>
            <a:ext cx="6855266" cy="257588"/>
          </a:xfrm>
          <a:prstGeom prst="rect">
            <a:avLst/>
          </a:prstGeom>
        </p:spPr>
      </p:pic>
    </p:spTree>
    <p:extLst>
      <p:ext uri="{BB962C8B-B14F-4D97-AF65-F5344CB8AC3E}">
        <p14:creationId xmlns:p14="http://schemas.microsoft.com/office/powerpoint/2010/main" val="14809581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FE6A5-B020-FC8B-7215-E93451DDA3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B745C5C-5191-4920-9F7D-BA9B8D345B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B4EDD45-CBAC-32C6-B787-BD601BED50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E1FF6B-A6B7-127F-0ABA-0403932380EB}"/>
              </a:ext>
            </a:extLst>
          </p:cNvPr>
          <p:cNvSpPr>
            <a:spLocks noGrp="1"/>
          </p:cNvSpPr>
          <p:nvPr>
            <p:ph type="dt" sz="half" idx="10"/>
          </p:nvPr>
        </p:nvSpPr>
        <p:spPr/>
        <p:txBody>
          <a:bodyPr/>
          <a:lstStyle/>
          <a:p>
            <a:fld id="{7668BBDA-544C-E845-B5F2-8A6990EA27CF}" type="datetimeFigureOut">
              <a:rPr lang="en-US" smtClean="0"/>
              <a:t>1/24/2023</a:t>
            </a:fld>
            <a:endParaRPr lang="en-US"/>
          </a:p>
        </p:txBody>
      </p:sp>
      <p:sp>
        <p:nvSpPr>
          <p:cNvPr id="6" name="Footer Placeholder 5">
            <a:extLst>
              <a:ext uri="{FF2B5EF4-FFF2-40B4-BE49-F238E27FC236}">
                <a16:creationId xmlns:a16="http://schemas.microsoft.com/office/drawing/2014/main" id="{5B806054-BC61-4517-FB66-D9E189D9AA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880600-E80E-D975-9DE5-72F42FC8BF59}"/>
              </a:ext>
            </a:extLst>
          </p:cNvPr>
          <p:cNvSpPr>
            <a:spLocks noGrp="1"/>
          </p:cNvSpPr>
          <p:nvPr>
            <p:ph type="sldNum" sz="quarter" idx="12"/>
          </p:nvPr>
        </p:nvSpPr>
        <p:spPr/>
        <p:txBody>
          <a:bodyPr/>
          <a:lstStyle/>
          <a:p>
            <a:fld id="{B982C3F9-59F9-D449-A7D4-51F8C44450E1}" type="slidenum">
              <a:rPr lang="en-US" smtClean="0"/>
              <a:t>‹#›</a:t>
            </a:fld>
            <a:endParaRPr lang="en-US"/>
          </a:p>
        </p:txBody>
      </p:sp>
    </p:spTree>
    <p:extLst>
      <p:ext uri="{BB962C8B-B14F-4D97-AF65-F5344CB8AC3E}">
        <p14:creationId xmlns:p14="http://schemas.microsoft.com/office/powerpoint/2010/main" val="34874831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8A93D-5109-2635-FF1E-DB00167C3B3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8C8F182-E83D-AD23-297C-5397B9526AF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4B59FA-63D1-E18B-0719-FABE4FE726B1}"/>
              </a:ext>
            </a:extLst>
          </p:cNvPr>
          <p:cNvSpPr>
            <a:spLocks noGrp="1"/>
          </p:cNvSpPr>
          <p:nvPr>
            <p:ph type="dt" sz="half" idx="10"/>
          </p:nvPr>
        </p:nvSpPr>
        <p:spPr/>
        <p:txBody>
          <a:bodyPr/>
          <a:lstStyle/>
          <a:p>
            <a:fld id="{7668BBDA-544C-E845-B5F2-8A6990EA27CF}" type="datetimeFigureOut">
              <a:rPr lang="en-US" smtClean="0"/>
              <a:t>1/24/2023</a:t>
            </a:fld>
            <a:endParaRPr lang="en-US"/>
          </a:p>
        </p:txBody>
      </p:sp>
      <p:sp>
        <p:nvSpPr>
          <p:cNvPr id="5" name="Footer Placeholder 4">
            <a:extLst>
              <a:ext uri="{FF2B5EF4-FFF2-40B4-BE49-F238E27FC236}">
                <a16:creationId xmlns:a16="http://schemas.microsoft.com/office/drawing/2014/main" id="{C103C563-2E08-67E3-27B6-BC9A14FA94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E56FE4-00CC-CE2B-6125-4113EE71BAA1}"/>
              </a:ext>
            </a:extLst>
          </p:cNvPr>
          <p:cNvSpPr>
            <a:spLocks noGrp="1"/>
          </p:cNvSpPr>
          <p:nvPr>
            <p:ph type="sldNum" sz="quarter" idx="12"/>
          </p:nvPr>
        </p:nvSpPr>
        <p:spPr/>
        <p:txBody>
          <a:bodyPr/>
          <a:lstStyle/>
          <a:p>
            <a:fld id="{B982C3F9-59F9-D449-A7D4-51F8C44450E1}" type="slidenum">
              <a:rPr lang="en-US" smtClean="0"/>
              <a:t>‹#›</a:t>
            </a:fld>
            <a:endParaRPr lang="en-US"/>
          </a:p>
        </p:txBody>
      </p:sp>
    </p:spTree>
    <p:extLst>
      <p:ext uri="{BB962C8B-B14F-4D97-AF65-F5344CB8AC3E}">
        <p14:creationId xmlns:p14="http://schemas.microsoft.com/office/powerpoint/2010/main" val="23197087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012033-4E84-1E9E-3D27-39D95494D68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33544D3-67AC-46E4-C84B-22F0EFC5C4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A1FD77-81E7-8F65-B5A4-6DE8BC4D13DA}"/>
              </a:ext>
            </a:extLst>
          </p:cNvPr>
          <p:cNvSpPr>
            <a:spLocks noGrp="1"/>
          </p:cNvSpPr>
          <p:nvPr>
            <p:ph type="dt" sz="half" idx="10"/>
          </p:nvPr>
        </p:nvSpPr>
        <p:spPr/>
        <p:txBody>
          <a:bodyPr/>
          <a:lstStyle/>
          <a:p>
            <a:fld id="{7668BBDA-544C-E845-B5F2-8A6990EA27CF}" type="datetimeFigureOut">
              <a:rPr lang="en-US" smtClean="0"/>
              <a:t>1/24/2023</a:t>
            </a:fld>
            <a:endParaRPr lang="en-US"/>
          </a:p>
        </p:txBody>
      </p:sp>
      <p:sp>
        <p:nvSpPr>
          <p:cNvPr id="5" name="Footer Placeholder 4">
            <a:extLst>
              <a:ext uri="{FF2B5EF4-FFF2-40B4-BE49-F238E27FC236}">
                <a16:creationId xmlns:a16="http://schemas.microsoft.com/office/drawing/2014/main" id="{A0623C04-17E2-B9B6-3B11-EDEBDC6EA4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21BE56-E6F1-BC54-C983-DEC504C4B0CE}"/>
              </a:ext>
            </a:extLst>
          </p:cNvPr>
          <p:cNvSpPr>
            <a:spLocks noGrp="1"/>
          </p:cNvSpPr>
          <p:nvPr>
            <p:ph type="sldNum" sz="quarter" idx="12"/>
          </p:nvPr>
        </p:nvSpPr>
        <p:spPr/>
        <p:txBody>
          <a:bodyPr/>
          <a:lstStyle/>
          <a:p>
            <a:fld id="{B982C3F9-59F9-D449-A7D4-51F8C44450E1}" type="slidenum">
              <a:rPr lang="en-US" smtClean="0"/>
              <a:t>‹#›</a:t>
            </a:fld>
            <a:endParaRPr lang="en-US"/>
          </a:p>
        </p:txBody>
      </p:sp>
    </p:spTree>
    <p:extLst>
      <p:ext uri="{BB962C8B-B14F-4D97-AF65-F5344CB8AC3E}">
        <p14:creationId xmlns:p14="http://schemas.microsoft.com/office/powerpoint/2010/main" val="2273588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chemeClr val="bg2">
            <a:lumMod val="75000"/>
            <a:alpha val="20000"/>
          </a:schemeClr>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48995D0-D9DB-04C5-AFA7-8EDF07370BD1}"/>
              </a:ext>
            </a:extLst>
          </p:cNvPr>
          <p:cNvGrpSpPr/>
          <p:nvPr userDrawn="1"/>
        </p:nvGrpSpPr>
        <p:grpSpPr>
          <a:xfrm>
            <a:off x="0" y="0"/>
            <a:ext cx="9601200" cy="6858000"/>
            <a:chOff x="0" y="0"/>
            <a:chExt cx="9601200" cy="6858000"/>
          </a:xfrm>
          <a:solidFill>
            <a:srgbClr val="7F2B63"/>
          </a:solidFill>
        </p:grpSpPr>
        <p:sp>
          <p:nvSpPr>
            <p:cNvPr id="4" name="Rectangle 3">
              <a:extLst>
                <a:ext uri="{FF2B5EF4-FFF2-40B4-BE49-F238E27FC236}">
                  <a16:creationId xmlns:a16="http://schemas.microsoft.com/office/drawing/2014/main" id="{33EE47C9-81E4-DB12-3B01-55EC45DC1816}"/>
                </a:ext>
              </a:extLst>
            </p:cNvPr>
            <p:cNvSpPr/>
            <p:nvPr/>
          </p:nvSpPr>
          <p:spPr>
            <a:xfrm>
              <a:off x="0" y="0"/>
              <a:ext cx="96012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944FCB39-D596-259F-D36F-7FD6C33DB7E6}"/>
                </a:ext>
              </a:extLst>
            </p:cNvPr>
            <p:cNvCxnSpPr>
              <a:cxnSpLocks/>
            </p:cNvCxnSpPr>
            <p:nvPr/>
          </p:nvCxnSpPr>
          <p:spPr>
            <a:xfrm flipV="1">
              <a:off x="9548820" y="0"/>
              <a:ext cx="7703" cy="6858000"/>
            </a:xfrm>
            <a:prstGeom prst="line">
              <a:avLst/>
            </a:prstGeom>
            <a:grpFill/>
            <a:ln w="85725">
              <a:solidFill>
                <a:srgbClr val="BB4091">
                  <a:alpha val="30000"/>
                </a:srgbClr>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3D6B389E-608D-BF82-14BB-820D67B78093}"/>
              </a:ext>
            </a:extLst>
          </p:cNvPr>
          <p:cNvSpPr>
            <a:spLocks noGrp="1"/>
          </p:cNvSpPr>
          <p:nvPr>
            <p:ph type="title" hasCustomPrompt="1"/>
          </p:nvPr>
        </p:nvSpPr>
        <p:spPr>
          <a:xfrm>
            <a:off x="1143584" y="1592127"/>
            <a:ext cx="3221388" cy="1920526"/>
          </a:xfrm>
        </p:spPr>
        <p:txBody>
          <a:bodyPr lIns="0" anchor="t">
            <a:spAutoFit/>
          </a:bodyPr>
          <a:lstStyle>
            <a:lvl1pPr>
              <a:defRPr sz="4400" b="1" i="0" baseline="0">
                <a:solidFill>
                  <a:schemeClr val="bg1"/>
                </a:solidFill>
                <a:latin typeface="Arial" panose="020B0604020202020204" pitchFamily="34" charset="0"/>
                <a:cs typeface="Arial" panose="020B0604020202020204" pitchFamily="34" charset="0"/>
              </a:defRPr>
            </a:lvl1pPr>
          </a:lstStyle>
          <a:p>
            <a:r>
              <a:rPr lang="en-US" sz="4400" b="1" dirty="0">
                <a:solidFill>
                  <a:schemeClr val="bg1"/>
                </a:solidFill>
                <a:latin typeface="Arial" panose="020B0604020202020204" pitchFamily="34" charset="0"/>
                <a:ea typeface="ＭＳ Ｐゴシック" pitchFamily="-123" charset="-128"/>
                <a:cs typeface="Arial" panose="020B0604020202020204" pitchFamily="34" charset="0"/>
              </a:rPr>
              <a:t>Click to add Master title style</a:t>
            </a:r>
            <a:endParaRPr lang="en-US" sz="4400" b="1" dirty="0">
              <a:solidFill>
                <a:schemeClr val="bg1"/>
              </a:solidFill>
              <a:latin typeface="Arial" panose="020B0604020202020204" pitchFamily="34" charset="0"/>
              <a:cs typeface="Arial" panose="020B0604020202020204" pitchFamily="34" charset="0"/>
            </a:endParaRPr>
          </a:p>
        </p:txBody>
      </p:sp>
      <p:pic>
        <p:nvPicPr>
          <p:cNvPr id="16" name="Picture 15" descr="A picture containing night sky&#10;&#10;Description automatically generated">
            <a:extLst>
              <a:ext uri="{FF2B5EF4-FFF2-40B4-BE49-F238E27FC236}">
                <a16:creationId xmlns:a16="http://schemas.microsoft.com/office/drawing/2014/main" id="{2C438A3F-E56B-7A2C-D7C4-A669F3CC34C7}"/>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rot="16200000" flipH="1">
            <a:off x="6302361" y="3298838"/>
            <a:ext cx="6855266" cy="257588"/>
          </a:xfrm>
          <a:prstGeom prst="rect">
            <a:avLst/>
          </a:prstGeom>
        </p:spPr>
      </p:pic>
    </p:spTree>
    <p:extLst>
      <p:ext uri="{BB962C8B-B14F-4D97-AF65-F5344CB8AC3E}">
        <p14:creationId xmlns:p14="http://schemas.microsoft.com/office/powerpoint/2010/main" val="2140523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bg2">
            <a:lumMod val="75000"/>
            <a:alpha val="20000"/>
          </a:schemeClr>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48995D0-D9DB-04C5-AFA7-8EDF07370BD1}"/>
              </a:ext>
            </a:extLst>
          </p:cNvPr>
          <p:cNvGrpSpPr/>
          <p:nvPr userDrawn="1"/>
        </p:nvGrpSpPr>
        <p:grpSpPr>
          <a:xfrm flipH="1">
            <a:off x="2590800" y="0"/>
            <a:ext cx="9601200" cy="6858000"/>
            <a:chOff x="0" y="0"/>
            <a:chExt cx="9601200" cy="6858000"/>
          </a:xfrm>
          <a:solidFill>
            <a:srgbClr val="7F2B63"/>
          </a:solidFill>
        </p:grpSpPr>
        <p:sp>
          <p:nvSpPr>
            <p:cNvPr id="4" name="Rectangle 3">
              <a:extLst>
                <a:ext uri="{FF2B5EF4-FFF2-40B4-BE49-F238E27FC236}">
                  <a16:creationId xmlns:a16="http://schemas.microsoft.com/office/drawing/2014/main" id="{33EE47C9-81E4-DB12-3B01-55EC45DC1816}"/>
                </a:ext>
              </a:extLst>
            </p:cNvPr>
            <p:cNvSpPr/>
            <p:nvPr/>
          </p:nvSpPr>
          <p:spPr>
            <a:xfrm>
              <a:off x="0" y="0"/>
              <a:ext cx="96012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944FCB39-D596-259F-D36F-7FD6C33DB7E6}"/>
                </a:ext>
              </a:extLst>
            </p:cNvPr>
            <p:cNvCxnSpPr>
              <a:cxnSpLocks/>
            </p:cNvCxnSpPr>
            <p:nvPr/>
          </p:nvCxnSpPr>
          <p:spPr>
            <a:xfrm flipV="1">
              <a:off x="9548820" y="0"/>
              <a:ext cx="7703" cy="6858000"/>
            </a:xfrm>
            <a:prstGeom prst="line">
              <a:avLst/>
            </a:prstGeom>
            <a:grpFill/>
            <a:ln w="85725">
              <a:solidFill>
                <a:srgbClr val="BB4091">
                  <a:alpha val="30000"/>
                </a:srgbClr>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3D6B389E-608D-BF82-14BB-820D67B78093}"/>
              </a:ext>
            </a:extLst>
          </p:cNvPr>
          <p:cNvSpPr>
            <a:spLocks noGrp="1"/>
          </p:cNvSpPr>
          <p:nvPr>
            <p:ph type="title" hasCustomPrompt="1"/>
          </p:nvPr>
        </p:nvSpPr>
        <p:spPr>
          <a:xfrm>
            <a:off x="8349454" y="1592127"/>
            <a:ext cx="3221388" cy="1920526"/>
          </a:xfrm>
        </p:spPr>
        <p:txBody>
          <a:bodyPr lIns="0" anchor="t">
            <a:spAutoFit/>
          </a:bodyPr>
          <a:lstStyle>
            <a:lvl1pPr>
              <a:defRPr sz="4400" b="1" i="0" baseline="0">
                <a:solidFill>
                  <a:schemeClr val="bg1"/>
                </a:solidFill>
                <a:latin typeface="Arial" panose="020B0604020202020204" pitchFamily="34" charset="0"/>
                <a:cs typeface="Arial" panose="020B0604020202020204" pitchFamily="34" charset="0"/>
              </a:defRPr>
            </a:lvl1pPr>
          </a:lstStyle>
          <a:p>
            <a:r>
              <a:rPr lang="en-US" sz="4400" b="1" dirty="0">
                <a:solidFill>
                  <a:schemeClr val="bg1"/>
                </a:solidFill>
                <a:latin typeface="Arial" panose="020B0604020202020204" pitchFamily="34" charset="0"/>
                <a:ea typeface="ＭＳ Ｐゴシック" pitchFamily="-123" charset="-128"/>
                <a:cs typeface="Arial" panose="020B0604020202020204" pitchFamily="34" charset="0"/>
              </a:rPr>
              <a:t>Click to add Master title style</a:t>
            </a:r>
            <a:endParaRPr lang="en-US" sz="4400" b="1" dirty="0">
              <a:solidFill>
                <a:schemeClr val="bg1"/>
              </a:solidFill>
              <a:latin typeface="Arial" panose="020B0604020202020204" pitchFamily="34" charset="0"/>
              <a:cs typeface="Arial" panose="020B0604020202020204" pitchFamily="34" charset="0"/>
            </a:endParaRPr>
          </a:p>
        </p:txBody>
      </p:sp>
      <p:pic>
        <p:nvPicPr>
          <p:cNvPr id="16" name="Picture 15" descr="A picture containing night sky&#10;&#10;Description automatically generated">
            <a:extLst>
              <a:ext uri="{FF2B5EF4-FFF2-40B4-BE49-F238E27FC236}">
                <a16:creationId xmlns:a16="http://schemas.microsoft.com/office/drawing/2014/main" id="{2C438A3F-E56B-7A2C-D7C4-A669F3CC34C7}"/>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rot="16200000" flipH="1">
            <a:off x="-987965" y="3298838"/>
            <a:ext cx="6855266" cy="257588"/>
          </a:xfrm>
          <a:prstGeom prst="rect">
            <a:avLst/>
          </a:prstGeom>
        </p:spPr>
      </p:pic>
    </p:spTree>
    <p:extLst>
      <p:ext uri="{BB962C8B-B14F-4D97-AF65-F5344CB8AC3E}">
        <p14:creationId xmlns:p14="http://schemas.microsoft.com/office/powerpoint/2010/main" val="183060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chemeClr val="bg1">
            <a:alpha val="20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DEE564D-EE0C-2C60-87C3-2741A288F14A}"/>
              </a:ext>
            </a:extLst>
          </p:cNvPr>
          <p:cNvSpPr/>
          <p:nvPr userDrawn="1"/>
        </p:nvSpPr>
        <p:spPr>
          <a:xfrm>
            <a:off x="0" y="2733"/>
            <a:ext cx="5029200" cy="6855267"/>
          </a:xfrm>
          <a:prstGeom prst="rect">
            <a:avLst/>
          </a:prstGeom>
          <a:solidFill>
            <a:schemeClr val="bg2">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90000"/>
                </a:schemeClr>
              </a:solidFill>
            </a:endParaRPr>
          </a:p>
        </p:txBody>
      </p:sp>
      <p:sp>
        <p:nvSpPr>
          <p:cNvPr id="11" name="Content Placeholder 2">
            <a:extLst>
              <a:ext uri="{FF2B5EF4-FFF2-40B4-BE49-F238E27FC236}">
                <a16:creationId xmlns:a16="http://schemas.microsoft.com/office/drawing/2014/main" id="{78A36F69-8B67-D8ED-AFB7-70493099064C}"/>
              </a:ext>
            </a:extLst>
          </p:cNvPr>
          <p:cNvSpPr>
            <a:spLocks noGrp="1"/>
          </p:cNvSpPr>
          <p:nvPr>
            <p:ph idx="10" hasCustomPrompt="1"/>
          </p:nvPr>
        </p:nvSpPr>
        <p:spPr>
          <a:xfrm>
            <a:off x="5342709" y="1246455"/>
            <a:ext cx="5839097" cy="507831"/>
          </a:xfrm>
        </p:spPr>
        <p:txBody>
          <a:bodyPr wrap="square">
            <a:spAutoFit/>
          </a:bodyPr>
          <a:lstStyle>
            <a:lvl1pPr>
              <a:defRPr>
                <a:solidFill>
                  <a:schemeClr val="bg2">
                    <a:lumMod val="25000"/>
                  </a:schemeClr>
                </a:solidFill>
              </a:defRPr>
            </a:lvl1pPr>
          </a:lstStyle>
          <a:p>
            <a:pPr marL="0" indent="0">
              <a:buNone/>
            </a:pPr>
            <a:r>
              <a:rPr lang="en-US" sz="3000" dirty="0">
                <a:solidFill>
                  <a:schemeClr val="bg2">
                    <a:lumMod val="25000"/>
                  </a:schemeClr>
                </a:solidFill>
                <a:latin typeface="Calibri" panose="020F0502020204030204" pitchFamily="34" charset="0"/>
                <a:cs typeface="Calibri" panose="020F0502020204030204" pitchFamily="34" charset="0"/>
              </a:rPr>
              <a:t>Click to add content</a:t>
            </a:r>
          </a:p>
        </p:txBody>
      </p:sp>
      <p:pic>
        <p:nvPicPr>
          <p:cNvPr id="15" name="Picture 14">
            <a:extLst>
              <a:ext uri="{FF2B5EF4-FFF2-40B4-BE49-F238E27FC236}">
                <a16:creationId xmlns:a16="http://schemas.microsoft.com/office/drawing/2014/main" id="{E6E6F3E0-2667-A977-F2A6-07A6B5CC07C8}"/>
              </a:ext>
            </a:extLst>
          </p:cNvPr>
          <p:cNvPicPr>
            <a:picLocks noChangeAspect="1"/>
          </p:cNvPicPr>
          <p:nvPr userDrawn="1"/>
        </p:nvPicPr>
        <p:blipFill>
          <a:blip r:embed="rId2" cstate="email">
            <a:alphaModFix amt="70000"/>
            <a:extLst>
              <a:ext uri="{28A0092B-C50C-407E-A947-70E740481C1C}">
                <a14:useLocalDpi xmlns:a14="http://schemas.microsoft.com/office/drawing/2010/main"/>
              </a:ext>
            </a:extLst>
          </a:blip>
          <a:stretch>
            <a:fillRect/>
          </a:stretch>
        </p:blipFill>
        <p:spPr>
          <a:xfrm>
            <a:off x="9656133" y="4440924"/>
            <a:ext cx="1769999" cy="1460417"/>
          </a:xfrm>
          <a:prstGeom prst="rect">
            <a:avLst/>
          </a:prstGeom>
        </p:spPr>
      </p:pic>
      <p:sp>
        <p:nvSpPr>
          <p:cNvPr id="2" name="Title 1">
            <a:extLst>
              <a:ext uri="{FF2B5EF4-FFF2-40B4-BE49-F238E27FC236}">
                <a16:creationId xmlns:a16="http://schemas.microsoft.com/office/drawing/2014/main" id="{3D6B389E-608D-BF82-14BB-820D67B78093}"/>
              </a:ext>
            </a:extLst>
          </p:cNvPr>
          <p:cNvSpPr>
            <a:spLocks noGrp="1"/>
          </p:cNvSpPr>
          <p:nvPr>
            <p:ph type="title" hasCustomPrompt="1"/>
          </p:nvPr>
        </p:nvSpPr>
        <p:spPr>
          <a:xfrm>
            <a:off x="628486" y="1187174"/>
            <a:ext cx="3221388" cy="1920526"/>
          </a:xfrm>
        </p:spPr>
        <p:txBody>
          <a:bodyPr lIns="0" anchor="t">
            <a:spAutoFit/>
          </a:bodyPr>
          <a:lstStyle>
            <a:lvl1pPr>
              <a:defRPr sz="3600" b="1" i="0" baseline="0">
                <a:solidFill>
                  <a:srgbClr val="7F2B63"/>
                </a:solidFill>
                <a:latin typeface="Arial" panose="020B0604020202020204" pitchFamily="34" charset="0"/>
                <a:cs typeface="Arial" panose="020B0604020202020204" pitchFamily="34" charset="0"/>
              </a:defRPr>
            </a:lvl1pPr>
          </a:lstStyle>
          <a:p>
            <a:r>
              <a:rPr lang="en-US" sz="4400" b="1" dirty="0">
                <a:solidFill>
                  <a:srgbClr val="7F2B63"/>
                </a:solidFill>
                <a:latin typeface="Arial" panose="020B0604020202020204" pitchFamily="34" charset="0"/>
                <a:cs typeface="Arial" panose="020B0604020202020204" pitchFamily="34" charset="0"/>
              </a:rPr>
              <a:t>Click to add Master title style</a:t>
            </a:r>
            <a:endParaRPr lang="en-US" sz="4400" b="1" dirty="0">
              <a:solidFill>
                <a:schemeClr val="bg1"/>
              </a:solidFill>
              <a:latin typeface="Arial" panose="020B0604020202020204" pitchFamily="34" charset="0"/>
              <a:cs typeface="Arial" panose="020B0604020202020204" pitchFamily="34" charset="0"/>
            </a:endParaRPr>
          </a:p>
        </p:txBody>
      </p:sp>
      <p:grpSp>
        <p:nvGrpSpPr>
          <p:cNvPr id="22" name="Group 21">
            <a:extLst>
              <a:ext uri="{FF2B5EF4-FFF2-40B4-BE49-F238E27FC236}">
                <a16:creationId xmlns:a16="http://schemas.microsoft.com/office/drawing/2014/main" id="{DDCEB222-71ED-AC36-5F10-9F6722F67ACF}"/>
              </a:ext>
            </a:extLst>
          </p:cNvPr>
          <p:cNvGrpSpPr/>
          <p:nvPr userDrawn="1"/>
        </p:nvGrpSpPr>
        <p:grpSpPr>
          <a:xfrm>
            <a:off x="441963" y="6452279"/>
            <a:ext cx="11308074" cy="246221"/>
            <a:chOff x="441963" y="6452279"/>
            <a:chExt cx="11308074" cy="246221"/>
          </a:xfrm>
        </p:grpSpPr>
        <p:sp>
          <p:nvSpPr>
            <p:cNvPr id="23" name="TextBox 22">
              <a:extLst>
                <a:ext uri="{FF2B5EF4-FFF2-40B4-BE49-F238E27FC236}">
                  <a16:creationId xmlns:a16="http://schemas.microsoft.com/office/drawing/2014/main" id="{CAE95F99-5677-F59F-BB1B-94B22F2BD2CC}"/>
                </a:ext>
              </a:extLst>
            </p:cNvPr>
            <p:cNvSpPr txBox="1"/>
            <p:nvPr/>
          </p:nvSpPr>
          <p:spPr>
            <a:xfrm>
              <a:off x="7705494" y="6452279"/>
              <a:ext cx="4044543" cy="246221"/>
            </a:xfrm>
            <a:prstGeom prst="rect">
              <a:avLst/>
            </a:prstGeom>
            <a:noFill/>
          </p:spPr>
          <p:txBody>
            <a:bodyPr wrap="square" lIns="0" rIns="0" rtlCol="0">
              <a:spAutoFit/>
            </a:bodyPr>
            <a:lstStyle/>
            <a:p>
              <a:pPr algn="r"/>
              <a:r>
                <a:rPr lang="en-US" sz="1000" dirty="0">
                  <a:solidFill>
                    <a:srgbClr val="7F2B63"/>
                  </a:solidFill>
                  <a:effectLst/>
                  <a:latin typeface="Arial Black" panose="020B0604020202020204" pitchFamily="34" charset="0"/>
                  <a:cs typeface="Arial Black" panose="020B0604020202020204" pitchFamily="34" charset="0"/>
                </a:rPr>
                <a:t> Making the Business Case for Activity-Friendly Places</a:t>
              </a:r>
            </a:p>
          </p:txBody>
        </p:sp>
        <p:cxnSp>
          <p:nvCxnSpPr>
            <p:cNvPr id="24" name="Straight Connector 23">
              <a:extLst>
                <a:ext uri="{FF2B5EF4-FFF2-40B4-BE49-F238E27FC236}">
                  <a16:creationId xmlns:a16="http://schemas.microsoft.com/office/drawing/2014/main" id="{D7A5997B-088F-907B-D3FB-0E806DE39987}"/>
                </a:ext>
              </a:extLst>
            </p:cNvPr>
            <p:cNvCxnSpPr>
              <a:cxnSpLocks/>
            </p:cNvCxnSpPr>
            <p:nvPr/>
          </p:nvCxnSpPr>
          <p:spPr>
            <a:xfrm>
              <a:off x="441963" y="6575389"/>
              <a:ext cx="7438436" cy="0"/>
            </a:xfrm>
            <a:prstGeom prst="line">
              <a:avLst/>
            </a:prstGeom>
            <a:ln w="63500">
              <a:solidFill>
                <a:srgbClr val="7F2B63"/>
              </a:solidFill>
            </a:ln>
          </p:spPr>
          <p:style>
            <a:lnRef idx="1">
              <a:schemeClr val="accent1"/>
            </a:lnRef>
            <a:fillRef idx="0">
              <a:schemeClr val="accent1"/>
            </a:fillRef>
            <a:effectRef idx="0">
              <a:schemeClr val="accent1"/>
            </a:effectRef>
            <a:fontRef idx="minor">
              <a:schemeClr val="tx1"/>
            </a:fontRef>
          </p:style>
        </p:cxnSp>
      </p:grpSp>
      <p:pic>
        <p:nvPicPr>
          <p:cNvPr id="4" name="Picture 3" descr="A picture containing night sky&#10;&#10;Description automatically generated">
            <a:extLst>
              <a:ext uri="{FF2B5EF4-FFF2-40B4-BE49-F238E27FC236}">
                <a16:creationId xmlns:a16="http://schemas.microsoft.com/office/drawing/2014/main" id="{B00D6090-F7DE-A149-1FFB-FCE8C7967C75}"/>
              </a:ext>
            </a:extLst>
          </p:cNvPr>
          <p:cNvPicPr>
            <a:picLocks/>
          </p:cNvPicPr>
          <p:nvPr userDrawn="1"/>
        </p:nvPicPr>
        <p:blipFill rotWithShape="1">
          <a:blip r:embed="rId3" cstate="email">
            <a:extLst>
              <a:ext uri="{28A0092B-C50C-407E-A947-70E740481C1C}">
                <a14:useLocalDpi xmlns:a14="http://schemas.microsoft.com/office/drawing/2010/main"/>
              </a:ext>
            </a:extLst>
          </a:blip>
          <a:srcRect/>
          <a:stretch/>
        </p:blipFill>
        <p:spPr>
          <a:xfrm rot="16200000" flipH="1">
            <a:off x="8635573" y="3301573"/>
            <a:ext cx="6855266" cy="257588"/>
          </a:xfrm>
          <a:prstGeom prst="rect">
            <a:avLst/>
          </a:prstGeom>
        </p:spPr>
      </p:pic>
      <p:cxnSp>
        <p:nvCxnSpPr>
          <p:cNvPr id="5" name="Straight Connector 4">
            <a:extLst>
              <a:ext uri="{FF2B5EF4-FFF2-40B4-BE49-F238E27FC236}">
                <a16:creationId xmlns:a16="http://schemas.microsoft.com/office/drawing/2014/main" id="{2BEB7891-7045-F6B3-A1F7-BBC8A85683A4}"/>
              </a:ext>
            </a:extLst>
          </p:cNvPr>
          <p:cNvCxnSpPr>
            <a:cxnSpLocks/>
          </p:cNvCxnSpPr>
          <p:nvPr userDrawn="1"/>
        </p:nvCxnSpPr>
        <p:spPr>
          <a:xfrm>
            <a:off x="0" y="72959"/>
            <a:ext cx="12192000" cy="0"/>
          </a:xfrm>
          <a:prstGeom prst="line">
            <a:avLst/>
          </a:prstGeom>
          <a:ln w="136525">
            <a:gradFill>
              <a:gsLst>
                <a:gs pos="0">
                  <a:srgbClr val="BB4091"/>
                </a:gs>
                <a:gs pos="60000">
                  <a:srgbClr val="0290B1"/>
                </a:gs>
                <a:gs pos="100000">
                  <a:srgbClr val="02A64D"/>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2114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2">
            <a:lumMod val="75000"/>
            <a:alpha val="2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A90CD44-E04A-3C9D-F5DA-E320FAD5191A}"/>
              </a:ext>
            </a:extLst>
          </p:cNvPr>
          <p:cNvSpPr/>
          <p:nvPr userDrawn="1"/>
        </p:nvSpPr>
        <p:spPr>
          <a:xfrm flipH="1">
            <a:off x="2696897" y="430454"/>
            <a:ext cx="9053139" cy="58063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90000"/>
                </a:schemeClr>
              </a:solidFill>
            </a:endParaRPr>
          </a:p>
        </p:txBody>
      </p:sp>
      <p:sp>
        <p:nvSpPr>
          <p:cNvPr id="9" name="Rectangle 8">
            <a:extLst>
              <a:ext uri="{FF2B5EF4-FFF2-40B4-BE49-F238E27FC236}">
                <a16:creationId xmlns:a16="http://schemas.microsoft.com/office/drawing/2014/main" id="{553D231D-521F-62F7-A0CA-1D059A646BE9}"/>
              </a:ext>
            </a:extLst>
          </p:cNvPr>
          <p:cNvSpPr/>
          <p:nvPr userDrawn="1"/>
        </p:nvSpPr>
        <p:spPr>
          <a:xfrm>
            <a:off x="0" y="0"/>
            <a:ext cx="4343400" cy="6858000"/>
          </a:xfrm>
          <a:prstGeom prst="rect">
            <a:avLst/>
          </a:prstGeom>
          <a:gradFill>
            <a:gsLst>
              <a:gs pos="0">
                <a:srgbClr val="BB4091"/>
              </a:gs>
              <a:gs pos="70000">
                <a:srgbClr val="0290B1"/>
              </a:gs>
              <a:gs pos="100000">
                <a:srgbClr val="02A64D"/>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icture containing night sky&#10;&#10;Description automatically generated">
            <a:extLst>
              <a:ext uri="{FF2B5EF4-FFF2-40B4-BE49-F238E27FC236}">
                <a16:creationId xmlns:a16="http://schemas.microsoft.com/office/drawing/2014/main" id="{0E0B41C6-F6FA-D5AC-2B75-58102892DB3E}"/>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rot="16200000" flipH="1">
            <a:off x="1261346" y="3521612"/>
            <a:ext cx="6415189" cy="257588"/>
          </a:xfrm>
          <a:prstGeom prst="rect">
            <a:avLst/>
          </a:prstGeom>
        </p:spPr>
      </p:pic>
      <p:pic>
        <p:nvPicPr>
          <p:cNvPr id="15" name="Picture 14">
            <a:extLst>
              <a:ext uri="{FF2B5EF4-FFF2-40B4-BE49-F238E27FC236}">
                <a16:creationId xmlns:a16="http://schemas.microsoft.com/office/drawing/2014/main" id="{E6E6F3E0-2667-A977-F2A6-07A6B5CC07C8}"/>
              </a:ext>
            </a:extLst>
          </p:cNvPr>
          <p:cNvPicPr>
            <a:picLocks noChangeAspect="1"/>
          </p:cNvPicPr>
          <p:nvPr userDrawn="1"/>
        </p:nvPicPr>
        <p:blipFill>
          <a:blip r:embed="rId3" cstate="email">
            <a:alphaModFix amt="70000"/>
            <a:extLst>
              <a:ext uri="{28A0092B-C50C-407E-A947-70E740481C1C}">
                <a14:useLocalDpi xmlns:a14="http://schemas.microsoft.com/office/drawing/2010/main"/>
              </a:ext>
            </a:extLst>
          </a:blip>
          <a:stretch>
            <a:fillRect/>
          </a:stretch>
        </p:blipFill>
        <p:spPr>
          <a:xfrm>
            <a:off x="9656133" y="4440924"/>
            <a:ext cx="1769999" cy="1460417"/>
          </a:xfrm>
          <a:prstGeom prst="rect">
            <a:avLst/>
          </a:prstGeom>
        </p:spPr>
      </p:pic>
      <p:cxnSp>
        <p:nvCxnSpPr>
          <p:cNvPr id="19" name="Straight Connector 18">
            <a:extLst>
              <a:ext uri="{FF2B5EF4-FFF2-40B4-BE49-F238E27FC236}">
                <a16:creationId xmlns:a16="http://schemas.microsoft.com/office/drawing/2014/main" id="{37107D28-1731-4206-3501-646ECB6574FF}"/>
              </a:ext>
            </a:extLst>
          </p:cNvPr>
          <p:cNvCxnSpPr>
            <a:cxnSpLocks/>
          </p:cNvCxnSpPr>
          <p:nvPr userDrawn="1"/>
        </p:nvCxnSpPr>
        <p:spPr>
          <a:xfrm flipV="1">
            <a:off x="4294833" y="0"/>
            <a:ext cx="7703" cy="6858000"/>
          </a:xfrm>
          <a:prstGeom prst="line">
            <a:avLst/>
          </a:prstGeom>
          <a:ln w="85725">
            <a:solidFill>
              <a:srgbClr val="BB4091">
                <a:alpha val="30000"/>
              </a:srgbClr>
            </a:solidFill>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DDCEB222-71ED-AC36-5F10-9F6722F67ACF}"/>
              </a:ext>
            </a:extLst>
          </p:cNvPr>
          <p:cNvGrpSpPr/>
          <p:nvPr userDrawn="1"/>
        </p:nvGrpSpPr>
        <p:grpSpPr>
          <a:xfrm>
            <a:off x="441963" y="6452279"/>
            <a:ext cx="11308074" cy="246221"/>
            <a:chOff x="441963" y="6452279"/>
            <a:chExt cx="11308074" cy="246221"/>
          </a:xfrm>
        </p:grpSpPr>
        <p:sp>
          <p:nvSpPr>
            <p:cNvPr id="23" name="TextBox 22">
              <a:extLst>
                <a:ext uri="{FF2B5EF4-FFF2-40B4-BE49-F238E27FC236}">
                  <a16:creationId xmlns:a16="http://schemas.microsoft.com/office/drawing/2014/main" id="{CAE95F99-5677-F59F-BB1B-94B22F2BD2CC}"/>
                </a:ext>
              </a:extLst>
            </p:cNvPr>
            <p:cNvSpPr txBox="1"/>
            <p:nvPr/>
          </p:nvSpPr>
          <p:spPr>
            <a:xfrm>
              <a:off x="7705494" y="6452279"/>
              <a:ext cx="4044543" cy="246221"/>
            </a:xfrm>
            <a:prstGeom prst="rect">
              <a:avLst/>
            </a:prstGeom>
            <a:noFill/>
          </p:spPr>
          <p:txBody>
            <a:bodyPr wrap="square" lIns="0" rIns="0" rtlCol="0">
              <a:spAutoFit/>
            </a:bodyPr>
            <a:lstStyle/>
            <a:p>
              <a:pPr algn="r"/>
              <a:r>
                <a:rPr lang="en-US" sz="1000" dirty="0">
                  <a:solidFill>
                    <a:srgbClr val="7F2B63"/>
                  </a:solidFill>
                  <a:effectLst/>
                  <a:latin typeface="Arial Black" panose="020B0604020202020204" pitchFamily="34" charset="0"/>
                  <a:cs typeface="Arial Black" panose="020B0604020202020204" pitchFamily="34" charset="0"/>
                </a:rPr>
                <a:t> Making the Business Case for Activity-Friendly Places</a:t>
              </a:r>
            </a:p>
          </p:txBody>
        </p:sp>
        <p:cxnSp>
          <p:nvCxnSpPr>
            <p:cNvPr id="24" name="Straight Connector 23">
              <a:extLst>
                <a:ext uri="{FF2B5EF4-FFF2-40B4-BE49-F238E27FC236}">
                  <a16:creationId xmlns:a16="http://schemas.microsoft.com/office/drawing/2014/main" id="{D7A5997B-088F-907B-D3FB-0E806DE39987}"/>
                </a:ext>
              </a:extLst>
            </p:cNvPr>
            <p:cNvCxnSpPr>
              <a:cxnSpLocks/>
            </p:cNvCxnSpPr>
            <p:nvPr/>
          </p:nvCxnSpPr>
          <p:spPr>
            <a:xfrm>
              <a:off x="441963" y="6575389"/>
              <a:ext cx="7438436" cy="0"/>
            </a:xfrm>
            <a:prstGeom prst="line">
              <a:avLst/>
            </a:prstGeom>
            <a:ln w="63500">
              <a:solidFill>
                <a:srgbClr val="7F2B6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57967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BE491CF-D405-1736-9132-ECDD0611641A}"/>
              </a:ext>
            </a:extLst>
          </p:cNvPr>
          <p:cNvSpPr/>
          <p:nvPr/>
        </p:nvSpPr>
        <p:spPr>
          <a:xfrm>
            <a:off x="0" y="0"/>
            <a:ext cx="12192000" cy="6858000"/>
          </a:xfrm>
          <a:prstGeom prst="rect">
            <a:avLst/>
          </a:prstGeom>
          <a:gradFill>
            <a:gsLst>
              <a:gs pos="0">
                <a:srgbClr val="BB4091"/>
              </a:gs>
              <a:gs pos="72000">
                <a:srgbClr val="0290B1"/>
              </a:gs>
              <a:gs pos="100000">
                <a:srgbClr val="02A64D"/>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641980A-EC25-5452-2452-D40FAA2591F5}"/>
              </a:ext>
            </a:extLst>
          </p:cNvPr>
          <p:cNvSpPr>
            <a:spLocks noGrp="1"/>
          </p:cNvSpPr>
          <p:nvPr>
            <p:ph sz="half" idx="1" hasCustomPrompt="1"/>
          </p:nvPr>
        </p:nvSpPr>
        <p:spPr>
          <a:xfrm>
            <a:off x="2648419" y="1690688"/>
            <a:ext cx="9543581" cy="4486275"/>
          </a:xfrm>
          <a:effectLst>
            <a:outerShdw dist="571500" dir="2700000" algn="tl" rotWithShape="0">
              <a:prstClr val="black">
                <a:alpha val="10000"/>
              </a:prstClr>
            </a:outerShdw>
          </a:effectLst>
        </p:spPr>
        <p:txBody>
          <a:bodyPr>
            <a:normAutofit/>
          </a:bodyPr>
          <a:lstStyle>
            <a:lvl1pPr marL="0" indent="0">
              <a:buNone/>
              <a:defRPr sz="1400">
                <a:solidFill>
                  <a:schemeClr val="bg1"/>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dirty="0"/>
              <a:t>Insert Picture</a:t>
            </a:r>
          </a:p>
        </p:txBody>
      </p:sp>
      <p:sp>
        <p:nvSpPr>
          <p:cNvPr id="8" name="Title 1">
            <a:extLst>
              <a:ext uri="{FF2B5EF4-FFF2-40B4-BE49-F238E27FC236}">
                <a16:creationId xmlns:a16="http://schemas.microsoft.com/office/drawing/2014/main" id="{C264F6C0-921E-02B7-656E-E690A9995622}"/>
              </a:ext>
            </a:extLst>
          </p:cNvPr>
          <p:cNvSpPr>
            <a:spLocks noGrp="1"/>
          </p:cNvSpPr>
          <p:nvPr>
            <p:ph type="title"/>
          </p:nvPr>
        </p:nvSpPr>
        <p:spPr>
          <a:xfrm>
            <a:off x="441963" y="365125"/>
            <a:ext cx="11308074" cy="1325563"/>
          </a:xfrm>
        </p:spPr>
        <p:txBody>
          <a:bodyPr>
            <a:normAutofit/>
          </a:bodyPr>
          <a:lstStyle>
            <a:lvl1pPr>
              <a:defRPr sz="3600" b="1" i="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grpSp>
        <p:nvGrpSpPr>
          <p:cNvPr id="10" name="Group 9">
            <a:extLst>
              <a:ext uri="{FF2B5EF4-FFF2-40B4-BE49-F238E27FC236}">
                <a16:creationId xmlns:a16="http://schemas.microsoft.com/office/drawing/2014/main" id="{8690EBA6-7D73-EFCD-FB15-B12D741F0112}"/>
              </a:ext>
            </a:extLst>
          </p:cNvPr>
          <p:cNvGrpSpPr/>
          <p:nvPr userDrawn="1"/>
        </p:nvGrpSpPr>
        <p:grpSpPr>
          <a:xfrm>
            <a:off x="441963" y="6452279"/>
            <a:ext cx="11308074" cy="246221"/>
            <a:chOff x="441963" y="6452279"/>
            <a:chExt cx="11308074" cy="246221"/>
          </a:xfrm>
        </p:grpSpPr>
        <p:sp>
          <p:nvSpPr>
            <p:cNvPr id="11" name="TextBox 10">
              <a:extLst>
                <a:ext uri="{FF2B5EF4-FFF2-40B4-BE49-F238E27FC236}">
                  <a16:creationId xmlns:a16="http://schemas.microsoft.com/office/drawing/2014/main" id="{AA69A323-43FA-8BD7-C184-43772B46349B}"/>
                </a:ext>
              </a:extLst>
            </p:cNvPr>
            <p:cNvSpPr txBox="1"/>
            <p:nvPr/>
          </p:nvSpPr>
          <p:spPr>
            <a:xfrm>
              <a:off x="7705494" y="6452279"/>
              <a:ext cx="4044543" cy="246221"/>
            </a:xfrm>
            <a:prstGeom prst="rect">
              <a:avLst/>
            </a:prstGeom>
            <a:noFill/>
          </p:spPr>
          <p:txBody>
            <a:bodyPr wrap="square" lIns="0" rIns="0" rtlCol="0">
              <a:spAutoFit/>
            </a:bodyPr>
            <a:lstStyle/>
            <a:p>
              <a:pPr algn="r"/>
              <a:r>
                <a:rPr lang="en-US" sz="1000" dirty="0">
                  <a:solidFill>
                    <a:schemeClr val="bg1"/>
                  </a:solidFill>
                  <a:effectLst/>
                  <a:latin typeface="Arial Black" panose="020B0604020202020204" pitchFamily="34" charset="0"/>
                  <a:cs typeface="Arial Black" panose="020B0604020202020204" pitchFamily="34" charset="0"/>
                </a:rPr>
                <a:t> Making the Business Case for Activity-Friendly Places</a:t>
              </a:r>
            </a:p>
          </p:txBody>
        </p:sp>
        <p:cxnSp>
          <p:nvCxnSpPr>
            <p:cNvPr id="12" name="Straight Connector 11">
              <a:extLst>
                <a:ext uri="{FF2B5EF4-FFF2-40B4-BE49-F238E27FC236}">
                  <a16:creationId xmlns:a16="http://schemas.microsoft.com/office/drawing/2014/main" id="{6B9E9406-62A0-1FBC-3620-1191B6AF2439}"/>
                </a:ext>
              </a:extLst>
            </p:cNvPr>
            <p:cNvCxnSpPr>
              <a:cxnSpLocks/>
            </p:cNvCxnSpPr>
            <p:nvPr/>
          </p:nvCxnSpPr>
          <p:spPr>
            <a:xfrm>
              <a:off x="441963" y="6575389"/>
              <a:ext cx="7438436" cy="0"/>
            </a:xfrm>
            <a:prstGeom prst="line">
              <a:avLst/>
            </a:prstGeom>
            <a:ln w="63500">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2564944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863CCE-888C-23CA-CC33-E834D93152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DEF38FE-C9DE-A72C-5685-B6A44B9499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D95838-ED96-306E-89E3-769BE59329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68BBDA-544C-E845-B5F2-8A6990EA27CF}" type="datetimeFigureOut">
              <a:rPr lang="en-US" smtClean="0"/>
              <a:t>1/24/2023</a:t>
            </a:fld>
            <a:endParaRPr lang="en-US"/>
          </a:p>
        </p:txBody>
      </p:sp>
      <p:sp>
        <p:nvSpPr>
          <p:cNvPr id="5" name="Footer Placeholder 4">
            <a:extLst>
              <a:ext uri="{FF2B5EF4-FFF2-40B4-BE49-F238E27FC236}">
                <a16:creationId xmlns:a16="http://schemas.microsoft.com/office/drawing/2014/main" id="{917CF32A-253F-8080-0D76-05B9E7F0CB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62FCB2B-7F34-A920-04AB-31F9BB7A5B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82C3F9-59F9-D449-A7D4-51F8C44450E1}" type="slidenum">
              <a:rPr lang="en-US" smtClean="0"/>
              <a:t>‹#›</a:t>
            </a:fld>
            <a:endParaRPr lang="en-US"/>
          </a:p>
        </p:txBody>
      </p:sp>
    </p:spTree>
    <p:extLst>
      <p:ext uri="{BB962C8B-B14F-4D97-AF65-F5344CB8AC3E}">
        <p14:creationId xmlns:p14="http://schemas.microsoft.com/office/powerpoint/2010/main" val="103278926"/>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73" r:id="rId3"/>
    <p:sldLayoutId id="2147483687" r:id="rId4"/>
    <p:sldLayoutId id="2147483688" r:id="rId5"/>
    <p:sldLayoutId id="2147483699" r:id="rId6"/>
    <p:sldLayoutId id="2147483674" r:id="rId7"/>
    <p:sldLayoutId id="2147483650" r:id="rId8"/>
    <p:sldLayoutId id="2147483690" r:id="rId9"/>
    <p:sldLayoutId id="2147483691" r:id="rId10"/>
    <p:sldLayoutId id="2147483692" r:id="rId11"/>
    <p:sldLayoutId id="2147483694" r:id="rId12"/>
    <p:sldLayoutId id="2147483698" r:id="rId13"/>
    <p:sldLayoutId id="2147483651" r:id="rId14"/>
    <p:sldLayoutId id="2147483678" r:id="rId15"/>
    <p:sldLayoutId id="2147483662" r:id="rId16"/>
    <p:sldLayoutId id="2147483665" r:id="rId17"/>
    <p:sldLayoutId id="2147483671" r:id="rId18"/>
    <p:sldLayoutId id="2147483681" r:id="rId19"/>
    <p:sldLayoutId id="2147483682" r:id="rId20"/>
    <p:sldLayoutId id="2147483683" r:id="rId21"/>
    <p:sldLayoutId id="2147483672" r:id="rId22"/>
    <p:sldLayoutId id="2147483684" r:id="rId23"/>
    <p:sldLayoutId id="2147483685" r:id="rId24"/>
    <p:sldLayoutId id="2147483686" r:id="rId25"/>
    <p:sldLayoutId id="2147483652" r:id="rId26"/>
    <p:sldLayoutId id="2147483653" r:id="rId27"/>
    <p:sldLayoutId id="2147483654" r:id="rId28"/>
    <p:sldLayoutId id="2147483664" r:id="rId29"/>
    <p:sldLayoutId id="2147483676" r:id="rId30"/>
    <p:sldLayoutId id="2147483677" r:id="rId31"/>
    <p:sldLayoutId id="2147483679" r:id="rId32"/>
    <p:sldLayoutId id="2147483680" r:id="rId33"/>
    <p:sldLayoutId id="2147483663" r:id="rId34"/>
    <p:sldLayoutId id="2147483666" r:id="rId35"/>
    <p:sldLayoutId id="2147483667" r:id="rId36"/>
    <p:sldLayoutId id="2147483700" r:id="rId37"/>
    <p:sldLayoutId id="2147483655" r:id="rId38"/>
    <p:sldLayoutId id="2147483656" r:id="rId39"/>
    <p:sldLayoutId id="2147483657" r:id="rId40"/>
    <p:sldLayoutId id="2147483658" r:id="rId41"/>
    <p:sldLayoutId id="2147483659" r:id="rId4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3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35.jpe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36.jpe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37.jpe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38.jpe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2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29.xml"/><Relationship Id="rId5" Type="http://schemas.openxmlformats.org/officeDocument/2006/relationships/image" Target="../media/image41.png"/><Relationship Id="rId4" Type="http://schemas.openxmlformats.org/officeDocument/2006/relationships/image" Target="../media/image40.png"/></Relationships>
</file>

<file path=ppt/slides/_rels/slide1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7.xml"/><Relationship Id="rId1" Type="http://schemas.openxmlformats.org/officeDocument/2006/relationships/slideLayout" Target="../slideLayouts/slideLayout28.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9.xml"/><Relationship Id="rId1" Type="http://schemas.openxmlformats.org/officeDocument/2006/relationships/slideLayout" Target="../slideLayouts/slideLayout1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36.xml"/><Relationship Id="rId4" Type="http://schemas.openxmlformats.org/officeDocument/2006/relationships/image" Target="../media/image19.png"/></Relationships>
</file>

<file path=ppt/slides/_rels/slide2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0.xml"/><Relationship Id="rId1" Type="http://schemas.openxmlformats.org/officeDocument/2006/relationships/slideLayout" Target="../slideLayouts/slideLayout16.xml"/><Relationship Id="rId4" Type="http://schemas.openxmlformats.org/officeDocument/2006/relationships/image" Target="../media/image51.jpeg"/></Relationships>
</file>

<file path=ppt/slides/_rels/slide2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1.xml"/><Relationship Id="rId1" Type="http://schemas.openxmlformats.org/officeDocument/2006/relationships/slideLayout" Target="../slideLayouts/slideLayout16.xml"/><Relationship Id="rId4" Type="http://schemas.openxmlformats.org/officeDocument/2006/relationships/image" Target="../media/image53.jpeg"/></Relationships>
</file>

<file path=ppt/slides/_rels/slide2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2.xml"/><Relationship Id="rId1" Type="http://schemas.openxmlformats.org/officeDocument/2006/relationships/slideLayout" Target="../slideLayouts/slideLayout16.xml"/><Relationship Id="rId4" Type="http://schemas.openxmlformats.org/officeDocument/2006/relationships/image" Target="../media/image55.jpeg"/></Relationships>
</file>

<file path=ppt/slides/_rels/slide2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4.xml"/><Relationship Id="rId1" Type="http://schemas.openxmlformats.org/officeDocument/2006/relationships/slideLayout" Target="../slideLayouts/slideLayout1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7.xml"/><Relationship Id="rId1" Type="http://schemas.openxmlformats.org/officeDocument/2006/relationships/slideLayout" Target="../slideLayouts/slideLayout20.xml"/><Relationship Id="rId5" Type="http://schemas.openxmlformats.org/officeDocument/2006/relationships/image" Target="../media/image23.emf"/><Relationship Id="rId4" Type="http://schemas.openxmlformats.org/officeDocument/2006/relationships/image" Target="../media/image60.jpeg"/></Relationships>
</file>

<file path=ppt/slides/_rels/slide2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8.xml"/><Relationship Id="rId1" Type="http://schemas.openxmlformats.org/officeDocument/2006/relationships/slideLayout" Target="../slideLayouts/slideLayout20.xml"/><Relationship Id="rId5" Type="http://schemas.openxmlformats.org/officeDocument/2006/relationships/image" Target="../media/image62.emf"/><Relationship Id="rId4" Type="http://schemas.openxmlformats.org/officeDocument/2006/relationships/image" Target="../media/image61.emf"/></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36.xml"/><Relationship Id="rId4" Type="http://schemas.openxmlformats.org/officeDocument/2006/relationships/image" Target="../media/image21.png"/></Relationships>
</file>

<file path=ppt/slides/_rels/slide3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9.xml"/><Relationship Id="rId1" Type="http://schemas.openxmlformats.org/officeDocument/2006/relationships/slideLayout" Target="../slideLayouts/slideLayout20.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31.xml"/><Relationship Id="rId1" Type="http://schemas.openxmlformats.org/officeDocument/2006/relationships/slideLayout" Target="../slideLayouts/slideLayout25.xml"/><Relationship Id="rId4" Type="http://schemas.openxmlformats.org/officeDocument/2006/relationships/image" Target="../media/image67.png"/></Relationships>
</file>

<file path=ppt/slides/_rels/slide33.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2.xml"/><Relationship Id="rId1" Type="http://schemas.openxmlformats.org/officeDocument/2006/relationships/slideLayout" Target="../slideLayouts/slideLayout1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image" Target="../media/image23.emf"/></Relationships>
</file>

<file path=ppt/slides/_rels/slide3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69.jpeg"/></Relationships>
</file>

<file path=ppt/slides/_rels/slide36.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35.xml"/><Relationship Id="rId1" Type="http://schemas.openxmlformats.org/officeDocument/2006/relationships/slideLayout" Target="../slideLayouts/slideLayout5.xml"/><Relationship Id="rId4" Type="http://schemas.openxmlformats.org/officeDocument/2006/relationships/image" Target="../media/image23.emf"/></Relationships>
</file>

<file path=ppt/slides/_rels/slide37.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36.xml"/><Relationship Id="rId1" Type="http://schemas.openxmlformats.org/officeDocument/2006/relationships/slideLayout" Target="../slideLayouts/slideLayout29.xml"/><Relationship Id="rId5" Type="http://schemas.openxmlformats.org/officeDocument/2006/relationships/image" Target="../media/image73.jpeg"/><Relationship Id="rId4" Type="http://schemas.openxmlformats.org/officeDocument/2006/relationships/image" Target="../media/image72.jpeg"/></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4.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8.emf"/><Relationship Id="rId5" Type="http://schemas.openxmlformats.org/officeDocument/2006/relationships/image" Target="../media/image27.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23.emf"/><Relationship Id="rId4" Type="http://schemas.openxmlformats.org/officeDocument/2006/relationships/image" Target="../media/image3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0EC522-B6D0-DEE9-66AD-EEB02F96DE8C}"/>
              </a:ext>
            </a:extLst>
          </p:cNvPr>
          <p:cNvSpPr>
            <a:spLocks noGrp="1"/>
          </p:cNvSpPr>
          <p:nvPr>
            <p:ph type="title"/>
          </p:nvPr>
        </p:nvSpPr>
        <p:spPr/>
        <p:txBody>
          <a:bodyPr>
            <a:normAutofit/>
          </a:bodyPr>
          <a:lstStyle/>
          <a:p>
            <a:pPr algn="ctr"/>
            <a:r>
              <a:rPr lang="en-US" b="0" dirty="0"/>
              <a:t>Instructions for how to use this presentation</a:t>
            </a:r>
          </a:p>
        </p:txBody>
      </p:sp>
      <p:grpSp>
        <p:nvGrpSpPr>
          <p:cNvPr id="29" name="Group 28">
            <a:extLst>
              <a:ext uri="{FF2B5EF4-FFF2-40B4-BE49-F238E27FC236}">
                <a16:creationId xmlns:a16="http://schemas.microsoft.com/office/drawing/2014/main" id="{FC5EC688-4D9F-455B-0E8B-A380D6064135}"/>
              </a:ext>
            </a:extLst>
          </p:cNvPr>
          <p:cNvGrpSpPr/>
          <p:nvPr/>
        </p:nvGrpSpPr>
        <p:grpSpPr>
          <a:xfrm>
            <a:off x="995238" y="1988809"/>
            <a:ext cx="5690642" cy="3421046"/>
            <a:chOff x="5068390" y="2016727"/>
            <a:chExt cx="4527422" cy="2721753"/>
          </a:xfrm>
        </p:grpSpPr>
        <p:pic>
          <p:nvPicPr>
            <p:cNvPr id="28" name="Picture 27" descr="Graphical user interface&#10;&#10;Description automatically generated">
              <a:extLst>
                <a:ext uri="{FF2B5EF4-FFF2-40B4-BE49-F238E27FC236}">
                  <a16:creationId xmlns:a16="http://schemas.microsoft.com/office/drawing/2014/main" id="{8AC18F83-D61B-622B-F635-308EED64FE73}"/>
                </a:ext>
              </a:extLst>
            </p:cNvPr>
            <p:cNvPicPr>
              <a:picLocks noChangeAspect="1"/>
            </p:cNvPicPr>
            <p:nvPr/>
          </p:nvPicPr>
          <p:blipFill>
            <a:blip r:embed="rId3" cstate="email">
              <a:alphaModFix amt="20000"/>
              <a:extLst>
                <a:ext uri="{28A0092B-C50C-407E-A947-70E740481C1C}">
                  <a14:useLocalDpi xmlns:a14="http://schemas.microsoft.com/office/drawing/2010/main"/>
                </a:ext>
              </a:extLst>
            </a:blip>
            <a:stretch>
              <a:fillRect/>
            </a:stretch>
          </p:blipFill>
          <p:spPr>
            <a:xfrm>
              <a:off x="6846193" y="3197145"/>
              <a:ext cx="2749619" cy="1541335"/>
            </a:xfrm>
            <a:prstGeom prst="rect">
              <a:avLst/>
            </a:prstGeom>
            <a:ln w="19050">
              <a:solidFill>
                <a:srgbClr val="3B3838">
                  <a:alpha val="20000"/>
                </a:srgbClr>
              </a:solidFill>
            </a:ln>
          </p:spPr>
        </p:pic>
        <p:pic>
          <p:nvPicPr>
            <p:cNvPr id="21" name="Picture 20" descr="Graphical user interface&#10;&#10;Description automatically generated">
              <a:extLst>
                <a:ext uri="{FF2B5EF4-FFF2-40B4-BE49-F238E27FC236}">
                  <a16:creationId xmlns:a16="http://schemas.microsoft.com/office/drawing/2014/main" id="{9A3095BC-34F4-8C41-076F-7FA513109E7D}"/>
                </a:ext>
              </a:extLst>
            </p:cNvPr>
            <p:cNvPicPr>
              <a:picLocks noChangeAspect="1"/>
            </p:cNvPicPr>
            <p:nvPr/>
          </p:nvPicPr>
          <p:blipFill>
            <a:blip r:embed="rId4" cstate="email">
              <a:alphaModFix amt="20000"/>
              <a:extLst>
                <a:ext uri="{28A0092B-C50C-407E-A947-70E740481C1C}">
                  <a14:useLocalDpi xmlns:a14="http://schemas.microsoft.com/office/drawing/2010/main"/>
                </a:ext>
              </a:extLst>
            </a:blip>
            <a:stretch>
              <a:fillRect/>
            </a:stretch>
          </p:blipFill>
          <p:spPr>
            <a:xfrm>
              <a:off x="6351199" y="2895287"/>
              <a:ext cx="3199889" cy="1793740"/>
            </a:xfrm>
            <a:prstGeom prst="rect">
              <a:avLst/>
            </a:prstGeom>
            <a:ln w="19050">
              <a:solidFill>
                <a:srgbClr val="3B3838">
                  <a:alpha val="20000"/>
                </a:srgbClr>
              </a:solidFill>
            </a:ln>
          </p:spPr>
        </p:pic>
        <p:pic>
          <p:nvPicPr>
            <p:cNvPr id="23" name="Picture 22" descr="A group of people walking on a street&#10;&#10;Description automatically generated with low confidence">
              <a:extLst>
                <a:ext uri="{FF2B5EF4-FFF2-40B4-BE49-F238E27FC236}">
                  <a16:creationId xmlns:a16="http://schemas.microsoft.com/office/drawing/2014/main" id="{EB770A9D-B13F-3E06-5A91-126B02C553F0}"/>
                </a:ext>
              </a:extLst>
            </p:cNvPr>
            <p:cNvPicPr>
              <a:picLocks noChangeAspect="1"/>
            </p:cNvPicPr>
            <p:nvPr/>
          </p:nvPicPr>
          <p:blipFill>
            <a:blip r:embed="rId5" cstate="email">
              <a:alphaModFix amt="50000"/>
              <a:extLst>
                <a:ext uri="{28A0092B-C50C-407E-A947-70E740481C1C}">
                  <a14:useLocalDpi xmlns:a14="http://schemas.microsoft.com/office/drawing/2010/main"/>
                </a:ext>
              </a:extLst>
            </a:blip>
            <a:stretch>
              <a:fillRect/>
            </a:stretch>
          </p:blipFill>
          <p:spPr>
            <a:xfrm>
              <a:off x="6096000" y="2718945"/>
              <a:ext cx="3367565" cy="1889895"/>
            </a:xfrm>
            <a:prstGeom prst="rect">
              <a:avLst/>
            </a:prstGeom>
            <a:ln w="19050">
              <a:solidFill>
                <a:srgbClr val="3B3838">
                  <a:alpha val="50000"/>
                </a:srgbClr>
              </a:solidFill>
            </a:ln>
          </p:spPr>
        </p:pic>
        <p:pic>
          <p:nvPicPr>
            <p:cNvPr id="25" name="Picture 24" descr="Graphical user interface&#10;&#10;Description automatically generated">
              <a:extLst>
                <a:ext uri="{FF2B5EF4-FFF2-40B4-BE49-F238E27FC236}">
                  <a16:creationId xmlns:a16="http://schemas.microsoft.com/office/drawing/2014/main" id="{3120B155-04E5-E976-B44D-F87CA2490CAB}"/>
                </a:ext>
              </a:extLst>
            </p:cNvPr>
            <p:cNvPicPr>
              <a:picLocks noChangeAspect="1"/>
            </p:cNvPicPr>
            <p:nvPr/>
          </p:nvPicPr>
          <p:blipFill>
            <a:blip r:embed="rId6" cstate="email">
              <a:alphaModFix amt="80000"/>
              <a:extLst>
                <a:ext uri="{28A0092B-C50C-407E-A947-70E740481C1C}">
                  <a14:useLocalDpi xmlns:a14="http://schemas.microsoft.com/office/drawing/2010/main"/>
                </a:ext>
              </a:extLst>
            </a:blip>
            <a:stretch>
              <a:fillRect/>
            </a:stretch>
          </p:blipFill>
          <p:spPr>
            <a:xfrm>
              <a:off x="5492515" y="2340888"/>
              <a:ext cx="3882207" cy="2176223"/>
            </a:xfrm>
            <a:prstGeom prst="rect">
              <a:avLst/>
            </a:prstGeom>
            <a:ln w="19050">
              <a:solidFill>
                <a:srgbClr val="3B3838">
                  <a:alpha val="70000"/>
                </a:srgbClr>
              </a:solidFill>
            </a:ln>
          </p:spPr>
        </p:pic>
        <p:pic>
          <p:nvPicPr>
            <p:cNvPr id="27" name="Picture 26" descr="A picture containing text, person, sign&#10;&#10;Description automatically generated">
              <a:extLst>
                <a:ext uri="{FF2B5EF4-FFF2-40B4-BE49-F238E27FC236}">
                  <a16:creationId xmlns:a16="http://schemas.microsoft.com/office/drawing/2014/main" id="{2F0E3818-CEA5-458D-5BDB-B81C63BB8D3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068390" y="2016727"/>
              <a:ext cx="4180966" cy="2343696"/>
            </a:xfrm>
            <a:prstGeom prst="rect">
              <a:avLst/>
            </a:prstGeom>
            <a:ln w="19050">
              <a:solidFill>
                <a:srgbClr val="3B3838"/>
              </a:solidFill>
            </a:ln>
          </p:spPr>
        </p:pic>
      </p:grpSp>
      <p:sp>
        <p:nvSpPr>
          <p:cNvPr id="30" name="Explosion: 8 Points 1">
            <a:extLst>
              <a:ext uri="{FF2B5EF4-FFF2-40B4-BE49-F238E27FC236}">
                <a16:creationId xmlns:a16="http://schemas.microsoft.com/office/drawing/2014/main" id="{2D463E80-AC6D-8809-41FD-B87FF90D955D}"/>
              </a:ext>
            </a:extLst>
          </p:cNvPr>
          <p:cNvSpPr/>
          <p:nvPr/>
        </p:nvSpPr>
        <p:spPr>
          <a:xfrm>
            <a:off x="7278192" y="2100861"/>
            <a:ext cx="4344762" cy="3164471"/>
          </a:xfrm>
          <a:prstGeom prst="irregularSeal1">
            <a:avLst/>
          </a:prstGeom>
          <a:gradFill>
            <a:gsLst>
              <a:gs pos="0">
                <a:srgbClr val="BB4091"/>
              </a:gs>
              <a:gs pos="59000">
                <a:srgbClr val="0290B1"/>
              </a:gs>
              <a:gs pos="100000">
                <a:srgbClr val="02A64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7500" lnSpcReduction="20000"/>
          </a:bodyPr>
          <a:lstStyle/>
          <a:p>
            <a:pPr algn="ctr"/>
            <a:r>
              <a:rPr lang="en-US" sz="3200" dirty="0"/>
              <a:t>Presentation begins on Slide 6.  </a:t>
            </a:r>
            <a:r>
              <a:rPr lang="en-US" dirty="0"/>
              <a:t>Instructions for use on </a:t>
            </a:r>
            <a:br>
              <a:rPr lang="en-US" dirty="0"/>
            </a:br>
            <a:r>
              <a:rPr lang="en-US" dirty="0"/>
              <a:t>slides 1-5.</a:t>
            </a:r>
          </a:p>
        </p:txBody>
      </p:sp>
    </p:spTree>
    <p:extLst>
      <p:ext uri="{BB962C8B-B14F-4D97-AF65-F5344CB8AC3E}">
        <p14:creationId xmlns:p14="http://schemas.microsoft.com/office/powerpoint/2010/main" val="39689076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9128CB-6D21-7323-1867-F760AEB6A5B1}"/>
              </a:ext>
            </a:extLst>
          </p:cNvPr>
          <p:cNvSpPr>
            <a:spLocks noGrp="1"/>
          </p:cNvSpPr>
          <p:nvPr>
            <p:ph type="title"/>
          </p:nvPr>
        </p:nvSpPr>
        <p:spPr/>
        <p:txBody>
          <a:bodyPr>
            <a:normAutofit/>
          </a:bodyPr>
          <a:lstStyle/>
          <a:p>
            <a:pPr algn="ctr"/>
            <a:r>
              <a:rPr lang="en-US" b="1" dirty="0">
                <a:solidFill>
                  <a:srgbClr val="7F2B63"/>
                </a:solidFill>
                <a:latin typeface="Arial" panose="020B0604020202020204" pitchFamily="34" charset="0"/>
                <a:cs typeface="Arial" panose="020B0604020202020204" pitchFamily="34" charset="0"/>
              </a:rPr>
              <a:t>What does an activity-friendly </a:t>
            </a:r>
            <a:br>
              <a:rPr lang="en-US" b="1" dirty="0">
                <a:solidFill>
                  <a:srgbClr val="7F2B63"/>
                </a:solidFill>
                <a:latin typeface="Arial" panose="020B0604020202020204" pitchFamily="34" charset="0"/>
                <a:cs typeface="Arial" panose="020B0604020202020204" pitchFamily="34" charset="0"/>
              </a:rPr>
            </a:br>
            <a:r>
              <a:rPr lang="en-US" b="1" dirty="0">
                <a:solidFill>
                  <a:srgbClr val="7F2B63"/>
                </a:solidFill>
                <a:latin typeface="Arial" panose="020B0604020202020204" pitchFamily="34" charset="0"/>
                <a:cs typeface="Arial" panose="020B0604020202020204" pitchFamily="34" charset="0"/>
              </a:rPr>
              <a:t>community look like?</a:t>
            </a:r>
            <a:endParaRPr lang="en-US" dirty="0"/>
          </a:p>
        </p:txBody>
      </p:sp>
      <p:grpSp>
        <p:nvGrpSpPr>
          <p:cNvPr id="10" name="Group 9">
            <a:extLst>
              <a:ext uri="{FF2B5EF4-FFF2-40B4-BE49-F238E27FC236}">
                <a16:creationId xmlns:a16="http://schemas.microsoft.com/office/drawing/2014/main" id="{5AC634EC-2DB3-843C-506A-937442397F7D}"/>
              </a:ext>
            </a:extLst>
          </p:cNvPr>
          <p:cNvGrpSpPr/>
          <p:nvPr/>
        </p:nvGrpSpPr>
        <p:grpSpPr>
          <a:xfrm>
            <a:off x="838200" y="2048165"/>
            <a:ext cx="10515600" cy="4045801"/>
            <a:chOff x="838200" y="2048165"/>
            <a:chExt cx="10515600" cy="4045801"/>
          </a:xfrm>
        </p:grpSpPr>
        <p:graphicFrame>
          <p:nvGraphicFramePr>
            <p:cNvPr id="8" name="Content Placeholder 29">
              <a:extLst>
                <a:ext uri="{FF2B5EF4-FFF2-40B4-BE49-F238E27FC236}">
                  <a16:creationId xmlns:a16="http://schemas.microsoft.com/office/drawing/2014/main" id="{E2714208-EDF1-800F-2F5D-B74FDECFB20E}"/>
                </a:ext>
              </a:extLst>
            </p:cNvPr>
            <p:cNvGraphicFramePr>
              <a:graphicFrameLocks/>
            </p:cNvGraphicFramePr>
            <p:nvPr>
              <p:extLst>
                <p:ext uri="{D42A27DB-BD31-4B8C-83A1-F6EECF244321}">
                  <p14:modId xmlns:p14="http://schemas.microsoft.com/office/powerpoint/2010/main" val="3509763834"/>
                </p:ext>
              </p:extLst>
            </p:nvPr>
          </p:nvGraphicFramePr>
          <p:xfrm>
            <a:off x="838200" y="2048165"/>
            <a:ext cx="10515600" cy="40458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2" name="Straight Connector 1">
              <a:extLst>
                <a:ext uri="{FF2B5EF4-FFF2-40B4-BE49-F238E27FC236}">
                  <a16:creationId xmlns:a16="http://schemas.microsoft.com/office/drawing/2014/main" id="{5D4FC4A9-8C40-506D-8B38-5BF4A1ABD6CD}"/>
                </a:ext>
              </a:extLst>
            </p:cNvPr>
            <p:cNvCxnSpPr>
              <a:cxnSpLocks/>
            </p:cNvCxnSpPr>
            <p:nvPr/>
          </p:nvCxnSpPr>
          <p:spPr>
            <a:xfrm>
              <a:off x="838200" y="5901555"/>
              <a:ext cx="2556510" cy="0"/>
            </a:xfrm>
            <a:prstGeom prst="line">
              <a:avLst/>
            </a:prstGeom>
            <a:ln w="127000">
              <a:solidFill>
                <a:srgbClr val="14784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228B90F5-CB17-2595-0763-453D74B80487}"/>
                </a:ext>
              </a:extLst>
            </p:cNvPr>
            <p:cNvCxnSpPr>
              <a:cxnSpLocks/>
            </p:cNvCxnSpPr>
            <p:nvPr/>
          </p:nvCxnSpPr>
          <p:spPr>
            <a:xfrm>
              <a:off x="3489960" y="5901555"/>
              <a:ext cx="2556510" cy="0"/>
            </a:xfrm>
            <a:prstGeom prst="line">
              <a:avLst/>
            </a:prstGeom>
            <a:ln w="127000">
              <a:solidFill>
                <a:srgbClr val="14784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F8DE13E-D171-C3C5-6EBB-BF3B849A828C}"/>
                </a:ext>
              </a:extLst>
            </p:cNvPr>
            <p:cNvCxnSpPr>
              <a:cxnSpLocks/>
            </p:cNvCxnSpPr>
            <p:nvPr/>
          </p:nvCxnSpPr>
          <p:spPr>
            <a:xfrm>
              <a:off x="6141720" y="5901555"/>
              <a:ext cx="2556510" cy="0"/>
            </a:xfrm>
            <a:prstGeom prst="line">
              <a:avLst/>
            </a:prstGeom>
            <a:ln w="127000">
              <a:solidFill>
                <a:srgbClr val="14784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6075618-5AC9-E807-1C7A-0F8EA754050C}"/>
                </a:ext>
              </a:extLst>
            </p:cNvPr>
            <p:cNvCxnSpPr>
              <a:cxnSpLocks/>
            </p:cNvCxnSpPr>
            <p:nvPr/>
          </p:nvCxnSpPr>
          <p:spPr>
            <a:xfrm>
              <a:off x="8782050" y="5901555"/>
              <a:ext cx="2556510" cy="0"/>
            </a:xfrm>
            <a:prstGeom prst="line">
              <a:avLst/>
            </a:prstGeom>
            <a:ln w="127000">
              <a:solidFill>
                <a:srgbClr val="14784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461597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6B83"/>
        </a:solidFill>
        <a:effectLst/>
      </p:bgPr>
    </p:bg>
    <p:spTree>
      <p:nvGrpSpPr>
        <p:cNvPr id="1" name=""/>
        <p:cNvGrpSpPr/>
        <p:nvPr/>
      </p:nvGrpSpPr>
      <p:grpSpPr>
        <a:xfrm>
          <a:off x="0" y="0"/>
          <a:ext cx="0" cy="0"/>
          <a:chOff x="0" y="0"/>
          <a:chExt cx="0" cy="0"/>
        </a:xfrm>
      </p:grpSpPr>
      <p:pic>
        <p:nvPicPr>
          <p:cNvPr id="11" name="Picture 10" descr="A picture containing night sky&#10;&#10;Description automatically generated">
            <a:extLst>
              <a:ext uri="{FF2B5EF4-FFF2-40B4-BE49-F238E27FC236}">
                <a16:creationId xmlns:a16="http://schemas.microsoft.com/office/drawing/2014/main" id="{12C241D6-F5CC-64A0-B820-4D0CB809F03F}"/>
              </a:ext>
            </a:extLst>
          </p:cNvPr>
          <p:cNvPicPr>
            <a:picLocks/>
          </p:cNvPicPr>
          <p:nvPr/>
        </p:nvPicPr>
        <p:blipFill rotWithShape="1">
          <a:blip r:embed="rId3" cstate="email">
            <a:extLst>
              <a:ext uri="{28A0092B-C50C-407E-A947-70E740481C1C}">
                <a14:useLocalDpi xmlns:a14="http://schemas.microsoft.com/office/drawing/2010/main"/>
              </a:ext>
            </a:extLst>
          </a:blip>
          <a:srcRect/>
          <a:stretch/>
        </p:blipFill>
        <p:spPr>
          <a:xfrm flipH="1">
            <a:off x="628486" y="3667388"/>
            <a:ext cx="6855266" cy="257588"/>
          </a:xfrm>
          <a:prstGeom prst="rect">
            <a:avLst/>
          </a:prstGeom>
        </p:spPr>
      </p:pic>
      <p:sp>
        <p:nvSpPr>
          <p:cNvPr id="7" name="Title 2">
            <a:extLst>
              <a:ext uri="{FF2B5EF4-FFF2-40B4-BE49-F238E27FC236}">
                <a16:creationId xmlns:a16="http://schemas.microsoft.com/office/drawing/2014/main" id="{95B8E2CB-E743-A780-9E0C-D45AC8F177A8}"/>
              </a:ext>
            </a:extLst>
          </p:cNvPr>
          <p:cNvSpPr txBox="1">
            <a:spLocks/>
          </p:cNvSpPr>
          <p:nvPr/>
        </p:nvSpPr>
        <p:spPr>
          <a:xfrm>
            <a:off x="628486" y="2166020"/>
            <a:ext cx="3773697" cy="1200329"/>
          </a:xfrm>
          <a:prstGeom prst="rect">
            <a:avLst/>
          </a:prstGeom>
        </p:spPr>
        <p:txBody>
          <a:bodyPr vert="horz" lIns="0" tIns="45720" rIns="91440" bIns="45720" rtlCol="0" anchor="t">
            <a:spAutoFit/>
          </a:bodyPr>
          <a:lstStyle>
            <a:lvl1pPr algn="l" defTabSz="914400" rtl="0" eaLnBrk="1" latinLnBrk="0" hangingPunct="1">
              <a:lnSpc>
                <a:spcPct val="90000"/>
              </a:lnSpc>
              <a:spcBef>
                <a:spcPct val="0"/>
              </a:spcBef>
              <a:buNone/>
              <a:defRPr sz="4400" b="1" i="0" kern="1200" baseline="0">
                <a:solidFill>
                  <a:schemeClr val="bg1"/>
                </a:solidFill>
                <a:latin typeface="Arial" panose="020B0604020202020204" pitchFamily="34" charset="0"/>
                <a:ea typeface="+mj-ea"/>
                <a:cs typeface="Arial" panose="020B0604020202020204" pitchFamily="34" charset="0"/>
              </a:defRPr>
            </a:lvl1pPr>
          </a:lstStyle>
          <a:p>
            <a:pPr algn="r"/>
            <a:r>
              <a:rPr lang="en-US" sz="4000" b="0" dirty="0"/>
              <a:t>Mix of nearby destinations</a:t>
            </a:r>
          </a:p>
        </p:txBody>
      </p:sp>
      <p:cxnSp>
        <p:nvCxnSpPr>
          <p:cNvPr id="9" name="Straight Connector 8">
            <a:extLst>
              <a:ext uri="{FF2B5EF4-FFF2-40B4-BE49-F238E27FC236}">
                <a16:creationId xmlns:a16="http://schemas.microsoft.com/office/drawing/2014/main" id="{52922B07-87E9-4DA6-3F7C-B2AD7F30903C}"/>
              </a:ext>
            </a:extLst>
          </p:cNvPr>
          <p:cNvCxnSpPr>
            <a:cxnSpLocks/>
          </p:cNvCxnSpPr>
          <p:nvPr/>
        </p:nvCxnSpPr>
        <p:spPr>
          <a:xfrm>
            <a:off x="0" y="72959"/>
            <a:ext cx="12192000" cy="0"/>
          </a:xfrm>
          <a:prstGeom prst="line">
            <a:avLst/>
          </a:prstGeom>
          <a:ln w="136525">
            <a:gradFill>
              <a:gsLst>
                <a:gs pos="0">
                  <a:srgbClr val="BB4091"/>
                </a:gs>
                <a:gs pos="60000">
                  <a:srgbClr val="0290B1"/>
                </a:gs>
                <a:gs pos="100000">
                  <a:srgbClr val="02A64D"/>
                </a:gs>
              </a:gsLst>
              <a:lin ang="0" scaled="0"/>
            </a:gra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E1E674E-122D-1D6C-7009-822BD658EB93}"/>
              </a:ext>
            </a:extLst>
          </p:cNvPr>
          <p:cNvCxnSpPr>
            <a:cxnSpLocks/>
          </p:cNvCxnSpPr>
          <p:nvPr/>
        </p:nvCxnSpPr>
        <p:spPr>
          <a:xfrm>
            <a:off x="642075" y="3581265"/>
            <a:ext cx="7237162" cy="0"/>
          </a:xfrm>
          <a:prstGeom prst="line">
            <a:avLst/>
          </a:prstGeom>
          <a:ln w="127000">
            <a:solidFill>
              <a:srgbClr val="02A64C"/>
            </a:solidFill>
          </a:ln>
        </p:spPr>
        <p:style>
          <a:lnRef idx="1">
            <a:schemeClr val="accent1"/>
          </a:lnRef>
          <a:fillRef idx="0">
            <a:schemeClr val="accent1"/>
          </a:fillRef>
          <a:effectRef idx="0">
            <a:schemeClr val="accent1"/>
          </a:effectRef>
          <a:fontRef idx="minor">
            <a:schemeClr val="tx1"/>
          </a:fontRef>
        </p:style>
      </p:cxnSp>
      <p:pic>
        <p:nvPicPr>
          <p:cNvPr id="4" name="Content Placeholder 3">
            <a:extLst>
              <a:ext uri="{FF2B5EF4-FFF2-40B4-BE49-F238E27FC236}">
                <a16:creationId xmlns:a16="http://schemas.microsoft.com/office/drawing/2014/main" id="{F5B90B34-BBF8-B752-9C1E-0D56582DC464}"/>
              </a:ext>
            </a:extLst>
          </p:cNvPr>
          <p:cNvPicPr>
            <a:picLocks noGrp="1" noChangeAspect="1"/>
          </p:cNvPicPr>
          <p:nvPr>
            <p:ph sz="half" idx="1"/>
          </p:nvPr>
        </p:nvPicPr>
        <p:blipFill rotWithShape="1">
          <a:blip r:embed="rId4" cstate="email">
            <a:extLst>
              <a:ext uri="{28A0092B-C50C-407E-A947-70E740481C1C}">
                <a14:useLocalDpi xmlns:a14="http://schemas.microsoft.com/office/drawing/2010/main"/>
              </a:ext>
            </a:extLst>
          </a:blip>
          <a:stretch/>
        </p:blipFill>
        <p:spPr>
          <a:prstGeom prst="rect">
            <a:avLst/>
          </a:prstGeom>
        </p:spPr>
      </p:pic>
    </p:spTree>
    <p:extLst>
      <p:ext uri="{BB962C8B-B14F-4D97-AF65-F5344CB8AC3E}">
        <p14:creationId xmlns:p14="http://schemas.microsoft.com/office/powerpoint/2010/main" val="42527087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6B83"/>
        </a:solidFill>
        <a:effectLst/>
      </p:bgPr>
    </p:bg>
    <p:spTree>
      <p:nvGrpSpPr>
        <p:cNvPr id="1" name=""/>
        <p:cNvGrpSpPr/>
        <p:nvPr/>
      </p:nvGrpSpPr>
      <p:grpSpPr>
        <a:xfrm>
          <a:off x="0" y="0"/>
          <a:ext cx="0" cy="0"/>
          <a:chOff x="0" y="0"/>
          <a:chExt cx="0" cy="0"/>
        </a:xfrm>
      </p:grpSpPr>
      <p:pic>
        <p:nvPicPr>
          <p:cNvPr id="12" name="Picture 11" descr="A picture containing night sky&#10;&#10;Description automatically generated">
            <a:extLst>
              <a:ext uri="{FF2B5EF4-FFF2-40B4-BE49-F238E27FC236}">
                <a16:creationId xmlns:a16="http://schemas.microsoft.com/office/drawing/2014/main" id="{B0BE09EA-8CE0-8CE8-FD9C-24810D83F692}"/>
              </a:ext>
            </a:extLst>
          </p:cNvPr>
          <p:cNvPicPr>
            <a:picLocks/>
          </p:cNvPicPr>
          <p:nvPr/>
        </p:nvPicPr>
        <p:blipFill rotWithShape="1">
          <a:blip r:embed="rId3" cstate="email">
            <a:extLst>
              <a:ext uri="{28A0092B-C50C-407E-A947-70E740481C1C}">
                <a14:useLocalDpi xmlns:a14="http://schemas.microsoft.com/office/drawing/2010/main"/>
              </a:ext>
            </a:extLst>
          </a:blip>
          <a:srcRect/>
          <a:stretch/>
        </p:blipFill>
        <p:spPr>
          <a:xfrm flipH="1">
            <a:off x="642075" y="4240936"/>
            <a:ext cx="6855266" cy="257588"/>
          </a:xfrm>
          <a:prstGeom prst="rect">
            <a:avLst/>
          </a:prstGeom>
        </p:spPr>
      </p:pic>
      <p:sp>
        <p:nvSpPr>
          <p:cNvPr id="3" name="Title 2">
            <a:extLst>
              <a:ext uri="{FF2B5EF4-FFF2-40B4-BE49-F238E27FC236}">
                <a16:creationId xmlns:a16="http://schemas.microsoft.com/office/drawing/2014/main" id="{490CD077-3865-310C-10C9-DD353EF288F3}"/>
              </a:ext>
            </a:extLst>
          </p:cNvPr>
          <p:cNvSpPr>
            <a:spLocks noGrp="1"/>
          </p:cNvSpPr>
          <p:nvPr>
            <p:ph type="title"/>
          </p:nvPr>
        </p:nvSpPr>
        <p:spPr>
          <a:xfrm>
            <a:off x="642075" y="1711234"/>
            <a:ext cx="3773697" cy="2123428"/>
          </a:xfrm>
        </p:spPr>
        <p:txBody>
          <a:bodyPr/>
          <a:lstStyle/>
          <a:p>
            <a:pPr algn="r"/>
            <a:r>
              <a:rPr lang="en-US" sz="4000" b="0" dirty="0"/>
              <a:t>Quality Networks for Walk, Bike &amp; Transit</a:t>
            </a:r>
          </a:p>
        </p:txBody>
      </p:sp>
      <p:cxnSp>
        <p:nvCxnSpPr>
          <p:cNvPr id="2" name="Straight Connector 1">
            <a:extLst>
              <a:ext uri="{FF2B5EF4-FFF2-40B4-BE49-F238E27FC236}">
                <a16:creationId xmlns:a16="http://schemas.microsoft.com/office/drawing/2014/main" id="{DD63102F-EFBC-A178-355D-B4EE13645DEE}"/>
              </a:ext>
            </a:extLst>
          </p:cNvPr>
          <p:cNvCxnSpPr>
            <a:cxnSpLocks/>
          </p:cNvCxnSpPr>
          <p:nvPr/>
        </p:nvCxnSpPr>
        <p:spPr>
          <a:xfrm>
            <a:off x="642075" y="4195216"/>
            <a:ext cx="7237162" cy="0"/>
          </a:xfrm>
          <a:prstGeom prst="line">
            <a:avLst/>
          </a:prstGeom>
          <a:ln w="127000">
            <a:solidFill>
              <a:srgbClr val="02A64C"/>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D237876-AC7A-A9F6-C220-FB9300D04639}"/>
              </a:ext>
            </a:extLst>
          </p:cNvPr>
          <p:cNvCxnSpPr>
            <a:cxnSpLocks/>
          </p:cNvCxnSpPr>
          <p:nvPr/>
        </p:nvCxnSpPr>
        <p:spPr>
          <a:xfrm>
            <a:off x="0" y="72959"/>
            <a:ext cx="12192000" cy="0"/>
          </a:xfrm>
          <a:prstGeom prst="line">
            <a:avLst/>
          </a:prstGeom>
          <a:ln w="136525">
            <a:gradFill>
              <a:gsLst>
                <a:gs pos="0">
                  <a:srgbClr val="BB4091"/>
                </a:gs>
                <a:gs pos="60000">
                  <a:srgbClr val="0290B1"/>
                </a:gs>
                <a:gs pos="100000">
                  <a:srgbClr val="02A64D"/>
                </a:gs>
              </a:gsLst>
              <a:lin ang="0" scaled="0"/>
            </a:gradFill>
          </a:ln>
        </p:spPr>
        <p:style>
          <a:lnRef idx="1">
            <a:schemeClr val="accent1"/>
          </a:lnRef>
          <a:fillRef idx="0">
            <a:schemeClr val="accent1"/>
          </a:fillRef>
          <a:effectRef idx="0">
            <a:schemeClr val="accent1"/>
          </a:effectRef>
          <a:fontRef idx="minor">
            <a:schemeClr val="tx1"/>
          </a:fontRef>
        </p:style>
      </p:cxnSp>
      <p:pic>
        <p:nvPicPr>
          <p:cNvPr id="9" name="Picture 6" descr="A picture containing outdoor, tree, road, sky&#10;&#10;Description automatically generated">
            <a:extLst>
              <a:ext uri="{FF2B5EF4-FFF2-40B4-BE49-F238E27FC236}">
                <a16:creationId xmlns:a16="http://schemas.microsoft.com/office/drawing/2014/main" id="{D086DEE6-B198-BD84-3847-FE5F1B131E3B}"/>
              </a:ext>
            </a:extLst>
          </p:cNvPr>
          <p:cNvPicPr>
            <a:picLocks noGrp="1" noChangeAspect="1"/>
          </p:cNvPicPr>
          <p:nvPr>
            <p:ph sz="half" idx="1"/>
          </p:nvPr>
        </p:nvPicPr>
        <p:blipFill rotWithShape="1">
          <a:blip r:embed="rId4" cstate="email">
            <a:extLst>
              <a:ext uri="{28A0092B-C50C-407E-A947-70E740481C1C}">
                <a14:useLocalDpi xmlns:a14="http://schemas.microsoft.com/office/drawing/2010/main"/>
              </a:ext>
            </a:extLst>
          </a:blip>
          <a:stretch/>
        </p:blipFill>
        <p:spPr>
          <a:prstGeom prst="rect">
            <a:avLst/>
          </a:prstGeom>
          <a:effectLst>
            <a:outerShdw dist="571500" dir="2700000" algn="tl" rotWithShape="0">
              <a:prstClr val="black">
                <a:alpha val="10000"/>
              </a:prstClr>
            </a:outerShdw>
          </a:effectLst>
        </p:spPr>
      </p:pic>
    </p:spTree>
    <p:extLst>
      <p:ext uri="{BB962C8B-B14F-4D97-AF65-F5344CB8AC3E}">
        <p14:creationId xmlns:p14="http://schemas.microsoft.com/office/powerpoint/2010/main" val="39830480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6B83"/>
        </a:solidFill>
        <a:effectLst/>
      </p:bgPr>
    </p:bg>
    <p:spTree>
      <p:nvGrpSpPr>
        <p:cNvPr id="1" name=""/>
        <p:cNvGrpSpPr/>
        <p:nvPr/>
      </p:nvGrpSpPr>
      <p:grpSpPr>
        <a:xfrm>
          <a:off x="0" y="0"/>
          <a:ext cx="0" cy="0"/>
          <a:chOff x="0" y="0"/>
          <a:chExt cx="0" cy="0"/>
        </a:xfrm>
      </p:grpSpPr>
      <p:pic>
        <p:nvPicPr>
          <p:cNvPr id="11" name="Picture 10" descr="A picture containing night sky&#10;&#10;Description automatically generated">
            <a:extLst>
              <a:ext uri="{FF2B5EF4-FFF2-40B4-BE49-F238E27FC236}">
                <a16:creationId xmlns:a16="http://schemas.microsoft.com/office/drawing/2014/main" id="{49654096-B3F9-E8EB-3E6E-5BCA311E9A56}"/>
              </a:ext>
            </a:extLst>
          </p:cNvPr>
          <p:cNvPicPr>
            <a:picLocks/>
          </p:cNvPicPr>
          <p:nvPr/>
        </p:nvPicPr>
        <p:blipFill rotWithShape="1">
          <a:blip r:embed="rId3" cstate="email">
            <a:extLst>
              <a:ext uri="{28A0092B-C50C-407E-A947-70E740481C1C}">
                <a14:useLocalDpi xmlns:a14="http://schemas.microsoft.com/office/drawing/2010/main"/>
              </a:ext>
            </a:extLst>
          </a:blip>
          <a:srcRect/>
          <a:stretch/>
        </p:blipFill>
        <p:spPr>
          <a:xfrm flipH="1">
            <a:off x="642075" y="4240936"/>
            <a:ext cx="6855266" cy="257588"/>
          </a:xfrm>
          <a:prstGeom prst="rect">
            <a:avLst/>
          </a:prstGeom>
        </p:spPr>
      </p:pic>
      <p:sp>
        <p:nvSpPr>
          <p:cNvPr id="3" name="Title 2">
            <a:extLst>
              <a:ext uri="{FF2B5EF4-FFF2-40B4-BE49-F238E27FC236}">
                <a16:creationId xmlns:a16="http://schemas.microsoft.com/office/drawing/2014/main" id="{490CD077-3865-310C-10C9-DD353EF288F3}"/>
              </a:ext>
            </a:extLst>
          </p:cNvPr>
          <p:cNvSpPr>
            <a:spLocks noGrp="1"/>
          </p:cNvSpPr>
          <p:nvPr>
            <p:ph type="title"/>
          </p:nvPr>
        </p:nvSpPr>
        <p:spPr>
          <a:xfrm>
            <a:off x="642075" y="1707920"/>
            <a:ext cx="3773696" cy="2175677"/>
          </a:xfrm>
        </p:spPr>
        <p:txBody>
          <a:bodyPr/>
          <a:lstStyle/>
          <a:p>
            <a:pPr algn="r"/>
            <a:r>
              <a:rPr lang="en-US" sz="4000" b="0" dirty="0"/>
              <a:t>Accessible and safe for all ages, incomes &amp; abilities</a:t>
            </a:r>
          </a:p>
        </p:txBody>
      </p:sp>
      <p:cxnSp>
        <p:nvCxnSpPr>
          <p:cNvPr id="8" name="Straight Connector 7">
            <a:extLst>
              <a:ext uri="{FF2B5EF4-FFF2-40B4-BE49-F238E27FC236}">
                <a16:creationId xmlns:a16="http://schemas.microsoft.com/office/drawing/2014/main" id="{4C14B15A-A2BA-FBD1-3693-D56B0EE6E978}"/>
              </a:ext>
            </a:extLst>
          </p:cNvPr>
          <p:cNvCxnSpPr>
            <a:cxnSpLocks/>
          </p:cNvCxnSpPr>
          <p:nvPr/>
        </p:nvCxnSpPr>
        <p:spPr>
          <a:xfrm>
            <a:off x="0" y="72959"/>
            <a:ext cx="12192000" cy="0"/>
          </a:xfrm>
          <a:prstGeom prst="line">
            <a:avLst/>
          </a:prstGeom>
          <a:ln w="136525">
            <a:gradFill>
              <a:gsLst>
                <a:gs pos="0">
                  <a:srgbClr val="BB4091"/>
                </a:gs>
                <a:gs pos="60000">
                  <a:srgbClr val="0290B1"/>
                </a:gs>
                <a:gs pos="100000">
                  <a:srgbClr val="02A64D"/>
                </a:gs>
              </a:gsLst>
              <a:lin ang="0" scaled="0"/>
            </a:gra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55B0B43-0E5C-330C-9B15-185D7F9E5DAD}"/>
              </a:ext>
            </a:extLst>
          </p:cNvPr>
          <p:cNvCxnSpPr>
            <a:cxnSpLocks/>
          </p:cNvCxnSpPr>
          <p:nvPr/>
        </p:nvCxnSpPr>
        <p:spPr>
          <a:xfrm>
            <a:off x="642075" y="4195216"/>
            <a:ext cx="7237162" cy="0"/>
          </a:xfrm>
          <a:prstGeom prst="line">
            <a:avLst/>
          </a:prstGeom>
          <a:ln w="127000">
            <a:solidFill>
              <a:srgbClr val="02A64C"/>
            </a:solidFill>
          </a:ln>
        </p:spPr>
        <p:style>
          <a:lnRef idx="1">
            <a:schemeClr val="accent1"/>
          </a:lnRef>
          <a:fillRef idx="0">
            <a:schemeClr val="accent1"/>
          </a:fillRef>
          <a:effectRef idx="0">
            <a:schemeClr val="accent1"/>
          </a:effectRef>
          <a:fontRef idx="minor">
            <a:schemeClr val="tx1"/>
          </a:fontRef>
        </p:style>
      </p:cxnSp>
      <p:pic>
        <p:nvPicPr>
          <p:cNvPr id="7" name="Picture 9">
            <a:extLst>
              <a:ext uri="{FF2B5EF4-FFF2-40B4-BE49-F238E27FC236}">
                <a16:creationId xmlns:a16="http://schemas.microsoft.com/office/drawing/2014/main" id="{4E0C8EBF-F345-5A45-5E7C-0EDC649E9953}"/>
              </a:ext>
            </a:extLst>
          </p:cNvPr>
          <p:cNvPicPr>
            <a:picLocks noGrp="1" noChangeAspect="1"/>
          </p:cNvPicPr>
          <p:nvPr>
            <p:ph sz="half" idx="1"/>
          </p:nvPr>
        </p:nvPicPr>
        <p:blipFill rotWithShape="1">
          <a:blip r:embed="rId4" cstate="email">
            <a:extLst>
              <a:ext uri="{28A0092B-C50C-407E-A947-70E740481C1C}">
                <a14:useLocalDpi xmlns:a14="http://schemas.microsoft.com/office/drawing/2010/main"/>
              </a:ext>
            </a:extLst>
          </a:blip>
          <a:stretch/>
        </p:blipFill>
        <p:spPr/>
      </p:pic>
    </p:spTree>
    <p:extLst>
      <p:ext uri="{BB962C8B-B14F-4D97-AF65-F5344CB8AC3E}">
        <p14:creationId xmlns:p14="http://schemas.microsoft.com/office/powerpoint/2010/main" val="20912052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6B83"/>
        </a:solidFill>
        <a:effectLst/>
      </p:bgPr>
    </p:bg>
    <p:spTree>
      <p:nvGrpSpPr>
        <p:cNvPr id="1" name=""/>
        <p:cNvGrpSpPr/>
        <p:nvPr/>
      </p:nvGrpSpPr>
      <p:grpSpPr>
        <a:xfrm>
          <a:off x="0" y="0"/>
          <a:ext cx="0" cy="0"/>
          <a:chOff x="0" y="0"/>
          <a:chExt cx="0" cy="0"/>
        </a:xfrm>
      </p:grpSpPr>
      <p:pic>
        <p:nvPicPr>
          <p:cNvPr id="7" name="Picture 6" descr="A picture containing night sky&#10;&#10;Description automatically generated">
            <a:extLst>
              <a:ext uri="{FF2B5EF4-FFF2-40B4-BE49-F238E27FC236}">
                <a16:creationId xmlns:a16="http://schemas.microsoft.com/office/drawing/2014/main" id="{1BAD6EF1-45ED-1BC9-71BD-0CD87500DE8D}"/>
              </a:ext>
            </a:extLst>
          </p:cNvPr>
          <p:cNvPicPr>
            <a:picLocks/>
          </p:cNvPicPr>
          <p:nvPr/>
        </p:nvPicPr>
        <p:blipFill rotWithShape="1">
          <a:blip r:embed="rId3" cstate="email">
            <a:extLst>
              <a:ext uri="{28A0092B-C50C-407E-A947-70E740481C1C}">
                <a14:useLocalDpi xmlns:a14="http://schemas.microsoft.com/office/drawing/2010/main"/>
              </a:ext>
            </a:extLst>
          </a:blip>
          <a:srcRect/>
          <a:stretch/>
        </p:blipFill>
        <p:spPr>
          <a:xfrm flipH="1">
            <a:off x="642075" y="3579637"/>
            <a:ext cx="6855266" cy="257588"/>
          </a:xfrm>
          <a:prstGeom prst="rect">
            <a:avLst/>
          </a:prstGeom>
        </p:spPr>
      </p:pic>
      <p:sp>
        <p:nvSpPr>
          <p:cNvPr id="3" name="Title 2">
            <a:extLst>
              <a:ext uri="{FF2B5EF4-FFF2-40B4-BE49-F238E27FC236}">
                <a16:creationId xmlns:a16="http://schemas.microsoft.com/office/drawing/2014/main" id="{490CD077-3865-310C-10C9-DD353EF288F3}"/>
              </a:ext>
            </a:extLst>
          </p:cNvPr>
          <p:cNvSpPr>
            <a:spLocks noGrp="1"/>
          </p:cNvSpPr>
          <p:nvPr>
            <p:ph type="title"/>
          </p:nvPr>
        </p:nvSpPr>
        <p:spPr>
          <a:xfrm>
            <a:off x="628485" y="2114637"/>
            <a:ext cx="3773697" cy="2529923"/>
          </a:xfrm>
        </p:spPr>
        <p:txBody>
          <a:bodyPr/>
          <a:lstStyle/>
          <a:p>
            <a:pPr algn="r"/>
            <a:r>
              <a:rPr lang="en-US" sz="4000" b="0" dirty="0"/>
              <a:t>Functional and Inviting Designs</a:t>
            </a:r>
          </a:p>
        </p:txBody>
      </p:sp>
      <p:cxnSp>
        <p:nvCxnSpPr>
          <p:cNvPr id="2" name="Straight Connector 1">
            <a:extLst>
              <a:ext uri="{FF2B5EF4-FFF2-40B4-BE49-F238E27FC236}">
                <a16:creationId xmlns:a16="http://schemas.microsoft.com/office/drawing/2014/main" id="{DD63102F-EFBC-A178-355D-B4EE13645DEE}"/>
              </a:ext>
            </a:extLst>
          </p:cNvPr>
          <p:cNvCxnSpPr>
            <a:cxnSpLocks/>
          </p:cNvCxnSpPr>
          <p:nvPr/>
        </p:nvCxnSpPr>
        <p:spPr>
          <a:xfrm>
            <a:off x="642075" y="3555139"/>
            <a:ext cx="7237162" cy="0"/>
          </a:xfrm>
          <a:prstGeom prst="line">
            <a:avLst/>
          </a:prstGeom>
          <a:ln w="127000">
            <a:solidFill>
              <a:srgbClr val="02A64C"/>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6404E088-77AB-7BE9-7A8A-FC0E75CD6495}"/>
              </a:ext>
            </a:extLst>
          </p:cNvPr>
          <p:cNvCxnSpPr>
            <a:cxnSpLocks/>
          </p:cNvCxnSpPr>
          <p:nvPr/>
        </p:nvCxnSpPr>
        <p:spPr>
          <a:xfrm>
            <a:off x="0" y="72959"/>
            <a:ext cx="12192000" cy="0"/>
          </a:xfrm>
          <a:prstGeom prst="line">
            <a:avLst/>
          </a:prstGeom>
          <a:ln w="136525">
            <a:gradFill>
              <a:gsLst>
                <a:gs pos="0">
                  <a:srgbClr val="BB4091"/>
                </a:gs>
                <a:gs pos="60000">
                  <a:srgbClr val="0290B1"/>
                </a:gs>
                <a:gs pos="100000">
                  <a:srgbClr val="02A64D"/>
                </a:gs>
              </a:gsLst>
              <a:lin ang="0" scaled="0"/>
            </a:gradFill>
          </a:ln>
        </p:spPr>
        <p:style>
          <a:lnRef idx="1">
            <a:schemeClr val="accent1"/>
          </a:lnRef>
          <a:fillRef idx="0">
            <a:schemeClr val="accent1"/>
          </a:fillRef>
          <a:effectRef idx="0">
            <a:schemeClr val="accent1"/>
          </a:effectRef>
          <a:fontRef idx="minor">
            <a:schemeClr val="tx1"/>
          </a:fontRef>
        </p:style>
      </p:cxnSp>
      <p:pic>
        <p:nvPicPr>
          <p:cNvPr id="10" name="Content Placeholder 9" descr="A picture containing outdoor, building, ground, tree&#10;&#10;Description automatically generated">
            <a:extLst>
              <a:ext uri="{FF2B5EF4-FFF2-40B4-BE49-F238E27FC236}">
                <a16:creationId xmlns:a16="http://schemas.microsoft.com/office/drawing/2014/main" id="{79335CF8-D263-A41E-5BA4-EE7FF88386A3}"/>
              </a:ext>
            </a:extLst>
          </p:cNvPr>
          <p:cNvPicPr>
            <a:picLocks noGrp="1" noChangeAspect="1"/>
          </p:cNvPicPr>
          <p:nvPr>
            <p:ph sz="half" idx="1"/>
          </p:nvPr>
        </p:nvPicPr>
        <p:blipFill>
          <a:blip r:embed="rId4" cstate="email">
            <a:extLst>
              <a:ext uri="{28A0092B-C50C-407E-A947-70E740481C1C}">
                <a14:useLocalDpi xmlns:a14="http://schemas.microsoft.com/office/drawing/2010/main"/>
              </a:ext>
            </a:extLst>
          </a:blip>
          <a:stretch>
            <a:fillRect/>
          </a:stretch>
        </p:blipFill>
        <p:spPr/>
      </p:pic>
    </p:spTree>
    <p:extLst>
      <p:ext uri="{BB962C8B-B14F-4D97-AF65-F5344CB8AC3E}">
        <p14:creationId xmlns:p14="http://schemas.microsoft.com/office/powerpoint/2010/main" val="12548105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9128CB-6D21-7323-1867-F760AEB6A5B1}"/>
              </a:ext>
            </a:extLst>
          </p:cNvPr>
          <p:cNvSpPr>
            <a:spLocks noGrp="1"/>
          </p:cNvSpPr>
          <p:nvPr>
            <p:ph type="title"/>
          </p:nvPr>
        </p:nvSpPr>
        <p:spPr/>
        <p:txBody>
          <a:bodyPr>
            <a:normAutofit/>
          </a:bodyPr>
          <a:lstStyle/>
          <a:p>
            <a:pPr algn="ctr"/>
            <a:r>
              <a:rPr lang="en-US" b="1" dirty="0">
                <a:solidFill>
                  <a:srgbClr val="7F2B63"/>
                </a:solidFill>
                <a:latin typeface="Arial" panose="020B0604020202020204" pitchFamily="34" charset="0"/>
                <a:cs typeface="Arial" panose="020B0604020202020204" pitchFamily="34" charset="0"/>
              </a:rPr>
              <a:t>What does an activity-friendly </a:t>
            </a:r>
            <a:br>
              <a:rPr lang="en-US" b="1" dirty="0">
                <a:solidFill>
                  <a:srgbClr val="7F2B63"/>
                </a:solidFill>
                <a:latin typeface="Arial" panose="020B0604020202020204" pitchFamily="34" charset="0"/>
                <a:cs typeface="Arial" panose="020B0604020202020204" pitchFamily="34" charset="0"/>
              </a:rPr>
            </a:br>
            <a:r>
              <a:rPr lang="en-US" b="1" dirty="0">
                <a:solidFill>
                  <a:srgbClr val="7F2B63"/>
                </a:solidFill>
                <a:latin typeface="Arial" panose="020B0604020202020204" pitchFamily="34" charset="0"/>
                <a:cs typeface="Arial" panose="020B0604020202020204" pitchFamily="34" charset="0"/>
              </a:rPr>
              <a:t>community look like?</a:t>
            </a:r>
            <a:endParaRPr lang="en-US" dirty="0"/>
          </a:p>
        </p:txBody>
      </p:sp>
      <p:grpSp>
        <p:nvGrpSpPr>
          <p:cNvPr id="10" name="Group 9">
            <a:extLst>
              <a:ext uri="{FF2B5EF4-FFF2-40B4-BE49-F238E27FC236}">
                <a16:creationId xmlns:a16="http://schemas.microsoft.com/office/drawing/2014/main" id="{5AC634EC-2DB3-843C-506A-937442397F7D}"/>
              </a:ext>
            </a:extLst>
          </p:cNvPr>
          <p:cNvGrpSpPr/>
          <p:nvPr/>
        </p:nvGrpSpPr>
        <p:grpSpPr>
          <a:xfrm>
            <a:off x="838200" y="2048165"/>
            <a:ext cx="10515600" cy="4045801"/>
            <a:chOff x="838200" y="2048165"/>
            <a:chExt cx="10515600" cy="4045801"/>
          </a:xfrm>
        </p:grpSpPr>
        <p:graphicFrame>
          <p:nvGraphicFramePr>
            <p:cNvPr id="8" name="Content Placeholder 29">
              <a:extLst>
                <a:ext uri="{FF2B5EF4-FFF2-40B4-BE49-F238E27FC236}">
                  <a16:creationId xmlns:a16="http://schemas.microsoft.com/office/drawing/2014/main" id="{E2714208-EDF1-800F-2F5D-B74FDECFB20E}"/>
                </a:ext>
              </a:extLst>
            </p:cNvPr>
            <p:cNvGraphicFramePr>
              <a:graphicFrameLocks/>
            </p:cNvGraphicFramePr>
            <p:nvPr/>
          </p:nvGraphicFramePr>
          <p:xfrm>
            <a:off x="838200" y="2048165"/>
            <a:ext cx="10515600" cy="40458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2" name="Straight Connector 1">
              <a:extLst>
                <a:ext uri="{FF2B5EF4-FFF2-40B4-BE49-F238E27FC236}">
                  <a16:creationId xmlns:a16="http://schemas.microsoft.com/office/drawing/2014/main" id="{5D4FC4A9-8C40-506D-8B38-5BF4A1ABD6CD}"/>
                </a:ext>
              </a:extLst>
            </p:cNvPr>
            <p:cNvCxnSpPr>
              <a:cxnSpLocks/>
            </p:cNvCxnSpPr>
            <p:nvPr/>
          </p:nvCxnSpPr>
          <p:spPr>
            <a:xfrm>
              <a:off x="838200" y="5901555"/>
              <a:ext cx="2556510" cy="0"/>
            </a:xfrm>
            <a:prstGeom prst="line">
              <a:avLst/>
            </a:prstGeom>
            <a:ln w="127000">
              <a:solidFill>
                <a:srgbClr val="14784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228B90F5-CB17-2595-0763-453D74B80487}"/>
                </a:ext>
              </a:extLst>
            </p:cNvPr>
            <p:cNvCxnSpPr>
              <a:cxnSpLocks/>
            </p:cNvCxnSpPr>
            <p:nvPr/>
          </p:nvCxnSpPr>
          <p:spPr>
            <a:xfrm>
              <a:off x="3489960" y="5901555"/>
              <a:ext cx="2556510" cy="0"/>
            </a:xfrm>
            <a:prstGeom prst="line">
              <a:avLst/>
            </a:prstGeom>
            <a:ln w="127000">
              <a:solidFill>
                <a:srgbClr val="14784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F8DE13E-D171-C3C5-6EBB-BF3B849A828C}"/>
                </a:ext>
              </a:extLst>
            </p:cNvPr>
            <p:cNvCxnSpPr>
              <a:cxnSpLocks/>
            </p:cNvCxnSpPr>
            <p:nvPr/>
          </p:nvCxnSpPr>
          <p:spPr>
            <a:xfrm>
              <a:off x="6141720" y="5901555"/>
              <a:ext cx="2556510" cy="0"/>
            </a:xfrm>
            <a:prstGeom prst="line">
              <a:avLst/>
            </a:prstGeom>
            <a:ln w="127000">
              <a:solidFill>
                <a:srgbClr val="14784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6075618-5AC9-E807-1C7A-0F8EA754050C}"/>
                </a:ext>
              </a:extLst>
            </p:cNvPr>
            <p:cNvCxnSpPr>
              <a:cxnSpLocks/>
            </p:cNvCxnSpPr>
            <p:nvPr/>
          </p:nvCxnSpPr>
          <p:spPr>
            <a:xfrm>
              <a:off x="8782050" y="5901555"/>
              <a:ext cx="2556510" cy="0"/>
            </a:xfrm>
            <a:prstGeom prst="line">
              <a:avLst/>
            </a:prstGeom>
            <a:ln w="127000">
              <a:solidFill>
                <a:srgbClr val="14784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950405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FA3300-7856-FED7-CEFE-2E2601BB4A93}"/>
              </a:ext>
            </a:extLst>
          </p:cNvPr>
          <p:cNvSpPr>
            <a:spLocks noGrp="1"/>
          </p:cNvSpPr>
          <p:nvPr>
            <p:ph type="title"/>
          </p:nvPr>
        </p:nvSpPr>
        <p:spPr/>
        <p:txBody>
          <a:bodyPr/>
          <a:lstStyle/>
          <a:p>
            <a:pPr algn="ctr"/>
            <a:r>
              <a:rPr lang="en-US" dirty="0"/>
              <a:t>What are the benefits of activity-friendly communities?</a:t>
            </a:r>
          </a:p>
        </p:txBody>
      </p:sp>
      <p:grpSp>
        <p:nvGrpSpPr>
          <p:cNvPr id="5" name="Group 4">
            <a:extLst>
              <a:ext uri="{FF2B5EF4-FFF2-40B4-BE49-F238E27FC236}">
                <a16:creationId xmlns:a16="http://schemas.microsoft.com/office/drawing/2014/main" id="{89622676-6AB8-182D-0F47-15C18E805495}"/>
              </a:ext>
            </a:extLst>
          </p:cNvPr>
          <p:cNvGrpSpPr/>
          <p:nvPr/>
        </p:nvGrpSpPr>
        <p:grpSpPr>
          <a:xfrm>
            <a:off x="702829" y="1972491"/>
            <a:ext cx="3442180" cy="3007415"/>
            <a:chOff x="370413" y="2010722"/>
            <a:chExt cx="3618290" cy="3161281"/>
          </a:xfrm>
          <a:effectLst>
            <a:outerShdw dist="127000" dir="4800000" sx="103000" sy="103000" algn="tl" rotWithShape="0">
              <a:prstClr val="black">
                <a:alpha val="5000"/>
              </a:prstClr>
            </a:outerShdw>
          </a:effectLst>
        </p:grpSpPr>
        <p:grpSp>
          <p:nvGrpSpPr>
            <p:cNvPr id="6" name="Group 5">
              <a:extLst>
                <a:ext uri="{FF2B5EF4-FFF2-40B4-BE49-F238E27FC236}">
                  <a16:creationId xmlns:a16="http://schemas.microsoft.com/office/drawing/2014/main" id="{6C83D6F9-A153-52B2-CE23-DFF675780F50}"/>
                </a:ext>
              </a:extLst>
            </p:cNvPr>
            <p:cNvGrpSpPr/>
            <p:nvPr/>
          </p:nvGrpSpPr>
          <p:grpSpPr>
            <a:xfrm>
              <a:off x="583377" y="2489193"/>
              <a:ext cx="3405326" cy="2682810"/>
              <a:chOff x="583377" y="2489193"/>
              <a:chExt cx="3405326" cy="2682810"/>
            </a:xfrm>
          </p:grpSpPr>
          <p:sp>
            <p:nvSpPr>
              <p:cNvPr id="12" name="Rectangle 11">
                <a:extLst>
                  <a:ext uri="{FF2B5EF4-FFF2-40B4-BE49-F238E27FC236}">
                    <a16:creationId xmlns:a16="http://schemas.microsoft.com/office/drawing/2014/main" id="{0CBE8E66-7348-61B3-5803-75E88FCA1A2D}"/>
                  </a:ext>
                </a:extLst>
              </p:cNvPr>
              <p:cNvSpPr>
                <a:spLocks/>
              </p:cNvSpPr>
              <p:nvPr/>
            </p:nvSpPr>
            <p:spPr>
              <a:xfrm>
                <a:off x="583377" y="3638702"/>
                <a:ext cx="3405326" cy="1533301"/>
              </a:xfrm>
              <a:prstGeom prst="rect">
                <a:avLst/>
              </a:prstGeom>
              <a:solidFill>
                <a:schemeClr val="bg1"/>
              </a:solidFill>
              <a:ln w="28575">
                <a:solidFill>
                  <a:srgbClr val="BB4091"/>
                </a:solidFill>
                <a:extLst>
                  <a:ext uri="{C807C97D-BFC1-408E-A445-0C87EB9F89A2}">
                    <ask:lineSketchStyleProps xmlns:ask="http://schemas.microsoft.com/office/drawing/2018/sketchyshapes" sd="1219033472">
                      <a:custGeom>
                        <a:avLst/>
                        <a:gdLst>
                          <a:gd name="connsiteX0" fmla="*/ 0 w 3118281"/>
                          <a:gd name="connsiteY0" fmla="*/ 0 h 2008154"/>
                          <a:gd name="connsiteX1" fmla="*/ 488531 w 3118281"/>
                          <a:gd name="connsiteY1" fmla="*/ 0 h 2008154"/>
                          <a:gd name="connsiteX2" fmla="*/ 945879 w 3118281"/>
                          <a:gd name="connsiteY2" fmla="*/ 0 h 2008154"/>
                          <a:gd name="connsiteX3" fmla="*/ 1496775 w 3118281"/>
                          <a:gd name="connsiteY3" fmla="*/ 0 h 2008154"/>
                          <a:gd name="connsiteX4" fmla="*/ 2016488 w 3118281"/>
                          <a:gd name="connsiteY4" fmla="*/ 0 h 2008154"/>
                          <a:gd name="connsiteX5" fmla="*/ 2536202 w 3118281"/>
                          <a:gd name="connsiteY5" fmla="*/ 0 h 2008154"/>
                          <a:gd name="connsiteX6" fmla="*/ 3118281 w 3118281"/>
                          <a:gd name="connsiteY6" fmla="*/ 0 h 2008154"/>
                          <a:gd name="connsiteX7" fmla="*/ 3118281 w 3118281"/>
                          <a:gd name="connsiteY7" fmla="*/ 522120 h 2008154"/>
                          <a:gd name="connsiteX8" fmla="*/ 3118281 w 3118281"/>
                          <a:gd name="connsiteY8" fmla="*/ 983995 h 2008154"/>
                          <a:gd name="connsiteX9" fmla="*/ 3118281 w 3118281"/>
                          <a:gd name="connsiteY9" fmla="*/ 1506116 h 2008154"/>
                          <a:gd name="connsiteX10" fmla="*/ 3118281 w 3118281"/>
                          <a:gd name="connsiteY10" fmla="*/ 2008154 h 2008154"/>
                          <a:gd name="connsiteX11" fmla="*/ 2567385 w 3118281"/>
                          <a:gd name="connsiteY11" fmla="*/ 2008154 h 2008154"/>
                          <a:gd name="connsiteX12" fmla="*/ 2016488 w 3118281"/>
                          <a:gd name="connsiteY12" fmla="*/ 2008154 h 2008154"/>
                          <a:gd name="connsiteX13" fmla="*/ 1434409 w 3118281"/>
                          <a:gd name="connsiteY13" fmla="*/ 2008154 h 2008154"/>
                          <a:gd name="connsiteX14" fmla="*/ 945879 w 3118281"/>
                          <a:gd name="connsiteY14" fmla="*/ 2008154 h 2008154"/>
                          <a:gd name="connsiteX15" fmla="*/ 0 w 3118281"/>
                          <a:gd name="connsiteY15" fmla="*/ 2008154 h 2008154"/>
                          <a:gd name="connsiteX16" fmla="*/ 0 w 3118281"/>
                          <a:gd name="connsiteY16" fmla="*/ 1546279 h 2008154"/>
                          <a:gd name="connsiteX17" fmla="*/ 0 w 3118281"/>
                          <a:gd name="connsiteY17" fmla="*/ 1044240 h 2008154"/>
                          <a:gd name="connsiteX18" fmla="*/ 0 w 3118281"/>
                          <a:gd name="connsiteY18" fmla="*/ 522120 h 2008154"/>
                          <a:gd name="connsiteX19" fmla="*/ 0 w 3118281"/>
                          <a:gd name="connsiteY19" fmla="*/ 0 h 2008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118281" h="2008154" fill="none" extrusionOk="0">
                            <a:moveTo>
                              <a:pt x="0" y="0"/>
                            </a:moveTo>
                            <a:cubicBezTo>
                              <a:pt x="106101" y="-29859"/>
                              <a:pt x="350004" y="23964"/>
                              <a:pt x="488531" y="0"/>
                            </a:cubicBezTo>
                            <a:cubicBezTo>
                              <a:pt x="627058" y="-23964"/>
                              <a:pt x="754772" y="6589"/>
                              <a:pt x="945879" y="0"/>
                            </a:cubicBezTo>
                            <a:cubicBezTo>
                              <a:pt x="1136986" y="-6589"/>
                              <a:pt x="1225361" y="33771"/>
                              <a:pt x="1496775" y="0"/>
                            </a:cubicBezTo>
                            <a:cubicBezTo>
                              <a:pt x="1768189" y="-33771"/>
                              <a:pt x="1906570" y="8215"/>
                              <a:pt x="2016488" y="0"/>
                            </a:cubicBezTo>
                            <a:cubicBezTo>
                              <a:pt x="2126406" y="-8215"/>
                              <a:pt x="2289118" y="49528"/>
                              <a:pt x="2536202" y="0"/>
                            </a:cubicBezTo>
                            <a:cubicBezTo>
                              <a:pt x="2783286" y="-49528"/>
                              <a:pt x="2927691" y="66480"/>
                              <a:pt x="3118281" y="0"/>
                            </a:cubicBezTo>
                            <a:cubicBezTo>
                              <a:pt x="3145487" y="108011"/>
                              <a:pt x="3105688" y="388453"/>
                              <a:pt x="3118281" y="522120"/>
                            </a:cubicBezTo>
                            <a:cubicBezTo>
                              <a:pt x="3130874" y="655787"/>
                              <a:pt x="3113113" y="778384"/>
                              <a:pt x="3118281" y="983995"/>
                            </a:cubicBezTo>
                            <a:cubicBezTo>
                              <a:pt x="3123449" y="1189607"/>
                              <a:pt x="3093504" y="1321952"/>
                              <a:pt x="3118281" y="1506116"/>
                            </a:cubicBezTo>
                            <a:cubicBezTo>
                              <a:pt x="3143058" y="1690280"/>
                              <a:pt x="3074630" y="1806119"/>
                              <a:pt x="3118281" y="2008154"/>
                            </a:cubicBezTo>
                            <a:cubicBezTo>
                              <a:pt x="2941563" y="2048154"/>
                              <a:pt x="2723851" y="1979953"/>
                              <a:pt x="2567385" y="2008154"/>
                            </a:cubicBezTo>
                            <a:cubicBezTo>
                              <a:pt x="2410919" y="2036355"/>
                              <a:pt x="2195960" y="2001198"/>
                              <a:pt x="2016488" y="2008154"/>
                            </a:cubicBezTo>
                            <a:cubicBezTo>
                              <a:pt x="1837016" y="2015110"/>
                              <a:pt x="1580090" y="1956125"/>
                              <a:pt x="1434409" y="2008154"/>
                            </a:cubicBezTo>
                            <a:cubicBezTo>
                              <a:pt x="1288728" y="2060183"/>
                              <a:pt x="1094862" y="1965246"/>
                              <a:pt x="945879" y="2008154"/>
                            </a:cubicBezTo>
                            <a:cubicBezTo>
                              <a:pt x="796896" y="2051062"/>
                              <a:pt x="424761" y="1996504"/>
                              <a:pt x="0" y="2008154"/>
                            </a:cubicBezTo>
                            <a:cubicBezTo>
                              <a:pt x="-14408" y="1850665"/>
                              <a:pt x="15604" y="1744407"/>
                              <a:pt x="0" y="1546279"/>
                            </a:cubicBezTo>
                            <a:cubicBezTo>
                              <a:pt x="-15604" y="1348151"/>
                              <a:pt x="42768" y="1189808"/>
                              <a:pt x="0" y="1044240"/>
                            </a:cubicBezTo>
                            <a:cubicBezTo>
                              <a:pt x="-42768" y="898672"/>
                              <a:pt x="49309" y="676415"/>
                              <a:pt x="0" y="522120"/>
                            </a:cubicBezTo>
                            <a:cubicBezTo>
                              <a:pt x="-49309" y="367825"/>
                              <a:pt x="21858" y="191423"/>
                              <a:pt x="0" y="0"/>
                            </a:cubicBezTo>
                            <a:close/>
                          </a:path>
                          <a:path w="3118281" h="2008154" stroke="0" extrusionOk="0">
                            <a:moveTo>
                              <a:pt x="0" y="0"/>
                            </a:moveTo>
                            <a:cubicBezTo>
                              <a:pt x="178517" y="-31397"/>
                              <a:pt x="271445" y="21860"/>
                              <a:pt x="488531" y="0"/>
                            </a:cubicBezTo>
                            <a:cubicBezTo>
                              <a:pt x="705617" y="-21860"/>
                              <a:pt x="827889" y="45914"/>
                              <a:pt x="914696" y="0"/>
                            </a:cubicBezTo>
                            <a:cubicBezTo>
                              <a:pt x="1001503" y="-45914"/>
                              <a:pt x="1335640" y="66145"/>
                              <a:pt x="1496775" y="0"/>
                            </a:cubicBezTo>
                            <a:cubicBezTo>
                              <a:pt x="1657910" y="-66145"/>
                              <a:pt x="1865903" y="20296"/>
                              <a:pt x="1985306" y="0"/>
                            </a:cubicBezTo>
                            <a:cubicBezTo>
                              <a:pt x="2104709" y="-20296"/>
                              <a:pt x="2230451" y="19908"/>
                              <a:pt x="2473836" y="0"/>
                            </a:cubicBezTo>
                            <a:cubicBezTo>
                              <a:pt x="2717221" y="-19908"/>
                              <a:pt x="2976169" y="22001"/>
                              <a:pt x="3118281" y="0"/>
                            </a:cubicBezTo>
                            <a:cubicBezTo>
                              <a:pt x="3126804" y="149955"/>
                              <a:pt x="3066362" y="295487"/>
                              <a:pt x="3118281" y="461875"/>
                            </a:cubicBezTo>
                            <a:cubicBezTo>
                              <a:pt x="3170200" y="628263"/>
                              <a:pt x="3075568" y="780109"/>
                              <a:pt x="3118281" y="963914"/>
                            </a:cubicBezTo>
                            <a:cubicBezTo>
                              <a:pt x="3160994" y="1147719"/>
                              <a:pt x="3101031" y="1234190"/>
                              <a:pt x="3118281" y="1425789"/>
                            </a:cubicBezTo>
                            <a:cubicBezTo>
                              <a:pt x="3135531" y="1617389"/>
                              <a:pt x="3050012" y="1784379"/>
                              <a:pt x="3118281" y="2008154"/>
                            </a:cubicBezTo>
                            <a:cubicBezTo>
                              <a:pt x="3005387" y="2056226"/>
                              <a:pt x="2809834" y="1959319"/>
                              <a:pt x="2598568" y="2008154"/>
                            </a:cubicBezTo>
                            <a:cubicBezTo>
                              <a:pt x="2387302" y="2056989"/>
                              <a:pt x="2299504" y="1954590"/>
                              <a:pt x="2110037" y="2008154"/>
                            </a:cubicBezTo>
                            <a:cubicBezTo>
                              <a:pt x="1920570" y="2061718"/>
                              <a:pt x="1671543" y="1944870"/>
                              <a:pt x="1527958" y="2008154"/>
                            </a:cubicBezTo>
                            <a:cubicBezTo>
                              <a:pt x="1384373" y="2071438"/>
                              <a:pt x="1122619" y="1974717"/>
                              <a:pt x="945879" y="2008154"/>
                            </a:cubicBezTo>
                            <a:cubicBezTo>
                              <a:pt x="769139" y="2041591"/>
                              <a:pt x="697290" y="1998205"/>
                              <a:pt x="488531" y="2008154"/>
                            </a:cubicBezTo>
                            <a:cubicBezTo>
                              <a:pt x="279772" y="2018103"/>
                              <a:pt x="141929" y="1971932"/>
                              <a:pt x="0" y="2008154"/>
                            </a:cubicBezTo>
                            <a:cubicBezTo>
                              <a:pt x="-53743" y="1802718"/>
                              <a:pt x="14017" y="1580535"/>
                              <a:pt x="0" y="1465952"/>
                            </a:cubicBezTo>
                            <a:cubicBezTo>
                              <a:pt x="-14017" y="1351369"/>
                              <a:pt x="20822" y="1131604"/>
                              <a:pt x="0" y="1024159"/>
                            </a:cubicBezTo>
                            <a:cubicBezTo>
                              <a:pt x="-20822" y="916714"/>
                              <a:pt x="28368" y="658847"/>
                              <a:pt x="0" y="562283"/>
                            </a:cubicBezTo>
                            <a:cubicBezTo>
                              <a:pt x="-28368" y="465719"/>
                              <a:pt x="52685" y="175029"/>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rIns="182880" rtlCol="0" anchor="ctr"/>
              <a:lstStyle/>
              <a:p>
                <a:pPr marL="285750" indent="-285750">
                  <a:lnSpc>
                    <a:spcPts val="2320"/>
                  </a:lnSpc>
                  <a:buFont typeface="Arial" panose="020B0604020202020204" pitchFamily="34" charset="0"/>
                  <a:buChar char="•"/>
                </a:pPr>
                <a:r>
                  <a:rPr lang="en-US" sz="1400" dirty="0">
                    <a:solidFill>
                      <a:schemeClr val="bg2">
                        <a:lumMod val="25000"/>
                      </a:schemeClr>
                    </a:solidFill>
                    <a:effectLst/>
                    <a:latin typeface="Arial" panose="020B0604020202020204" pitchFamily="34" charset="0"/>
                    <a:cs typeface="Arial" panose="020B0604020202020204" pitchFamily="34" charset="0"/>
                  </a:rPr>
                  <a:t>Greater Walkability</a:t>
                </a:r>
              </a:p>
              <a:p>
                <a:pPr marL="285750" indent="-285750">
                  <a:lnSpc>
                    <a:spcPts val="2320"/>
                  </a:lnSpc>
                  <a:buFont typeface="Arial" panose="020B0604020202020204" pitchFamily="34" charset="0"/>
                  <a:buChar char="•"/>
                </a:pPr>
                <a:r>
                  <a:rPr lang="en-US" sz="1400" dirty="0">
                    <a:solidFill>
                      <a:schemeClr val="bg2">
                        <a:lumMod val="25000"/>
                      </a:schemeClr>
                    </a:solidFill>
                    <a:effectLst/>
                    <a:latin typeface="Arial" panose="020B0604020202020204" pitchFamily="34" charset="0"/>
                    <a:cs typeface="Arial" panose="020B0604020202020204" pitchFamily="34" charset="0"/>
                  </a:rPr>
                  <a:t>Fewer Vehicle Miles Traveled</a:t>
                </a:r>
              </a:p>
              <a:p>
                <a:pPr marL="285750" indent="-285750">
                  <a:lnSpc>
                    <a:spcPts val="2320"/>
                  </a:lnSpc>
                  <a:buFont typeface="Arial" panose="020B0604020202020204" pitchFamily="34" charset="0"/>
                  <a:buChar char="•"/>
                </a:pPr>
                <a:r>
                  <a:rPr lang="en-US" sz="1400" dirty="0">
                    <a:solidFill>
                      <a:schemeClr val="bg2">
                        <a:lumMod val="25000"/>
                      </a:schemeClr>
                    </a:solidFill>
                    <a:latin typeface="Arial" panose="020B0604020202020204" pitchFamily="34" charset="0"/>
                    <a:cs typeface="Arial" panose="020B0604020202020204" pitchFamily="34" charset="0"/>
                  </a:rPr>
                  <a:t>Better</a:t>
                </a:r>
                <a:r>
                  <a:rPr lang="en-US" sz="1400" dirty="0">
                    <a:solidFill>
                      <a:schemeClr val="bg2">
                        <a:lumMod val="25000"/>
                      </a:schemeClr>
                    </a:solidFill>
                    <a:effectLst/>
                    <a:latin typeface="Arial" panose="020B0604020202020204" pitchFamily="34" charset="0"/>
                    <a:cs typeface="Arial" panose="020B0604020202020204" pitchFamily="34" charset="0"/>
                  </a:rPr>
                  <a:t> Air &amp; Water Quality</a:t>
                </a:r>
              </a:p>
            </p:txBody>
          </p:sp>
          <p:sp>
            <p:nvSpPr>
              <p:cNvPr id="13" name="Rectangle 12">
                <a:extLst>
                  <a:ext uri="{FF2B5EF4-FFF2-40B4-BE49-F238E27FC236}">
                    <a16:creationId xmlns:a16="http://schemas.microsoft.com/office/drawing/2014/main" id="{A6CE4A5B-969B-0633-2767-EA167115B003}"/>
                  </a:ext>
                </a:extLst>
              </p:cNvPr>
              <p:cNvSpPr>
                <a:spLocks/>
              </p:cNvSpPr>
              <p:nvPr/>
            </p:nvSpPr>
            <p:spPr>
              <a:xfrm>
                <a:off x="583377" y="2489193"/>
                <a:ext cx="3405326" cy="1144374"/>
              </a:xfrm>
              <a:prstGeom prst="rect">
                <a:avLst/>
              </a:prstGeom>
              <a:solidFill>
                <a:srgbClr val="BB4091"/>
              </a:solidFill>
              <a:ln w="28575">
                <a:solidFill>
                  <a:srgbClr val="BB4091"/>
                </a:solidFill>
              </a:ln>
            </p:spPr>
            <p:style>
              <a:lnRef idx="2">
                <a:schemeClr val="accent1">
                  <a:shade val="50000"/>
                </a:schemeClr>
              </a:lnRef>
              <a:fillRef idx="1">
                <a:schemeClr val="accent1"/>
              </a:fillRef>
              <a:effectRef idx="0">
                <a:schemeClr val="accent1"/>
              </a:effectRef>
              <a:fontRef idx="minor">
                <a:schemeClr val="lt1"/>
              </a:fontRef>
            </p:style>
            <p:txBody>
              <a:bodyPr lIns="274320" tIns="0" rtlCol="0" anchor="ctr"/>
              <a:lstStyle/>
              <a:p>
                <a:pPr algn="ctr"/>
                <a:r>
                  <a:rPr lang="en-US" sz="2000" b="1" spc="300" dirty="0">
                    <a:solidFill>
                      <a:schemeClr val="bg1"/>
                    </a:solidFill>
                    <a:effectLst/>
                    <a:latin typeface="Arial" panose="020B0604020202020204" pitchFamily="34" charset="0"/>
                    <a:cs typeface="Arial" panose="020B0604020202020204" pitchFamily="34" charset="0"/>
                  </a:rPr>
                  <a:t>HEALTHY </a:t>
                </a:r>
                <a:br>
                  <a:rPr lang="en-US" sz="2000" b="1" spc="300" dirty="0">
                    <a:solidFill>
                      <a:schemeClr val="bg1"/>
                    </a:solidFill>
                    <a:effectLst/>
                    <a:latin typeface="Arial" panose="020B0604020202020204" pitchFamily="34" charset="0"/>
                    <a:cs typeface="Arial" panose="020B0604020202020204" pitchFamily="34" charset="0"/>
                  </a:rPr>
                </a:br>
                <a:r>
                  <a:rPr lang="en-US" sz="2000" b="1" spc="300" dirty="0">
                    <a:solidFill>
                      <a:schemeClr val="bg1"/>
                    </a:solidFill>
                    <a:effectLst/>
                    <a:latin typeface="Arial" panose="020B0604020202020204" pitchFamily="34" charset="0"/>
                    <a:cs typeface="Arial" panose="020B0604020202020204" pitchFamily="34" charset="0"/>
                  </a:rPr>
                  <a:t>ENVIRONMENTS</a:t>
                </a:r>
              </a:p>
            </p:txBody>
          </p:sp>
        </p:grpSp>
        <p:grpSp>
          <p:nvGrpSpPr>
            <p:cNvPr id="7" name="Group 6">
              <a:extLst>
                <a:ext uri="{FF2B5EF4-FFF2-40B4-BE49-F238E27FC236}">
                  <a16:creationId xmlns:a16="http://schemas.microsoft.com/office/drawing/2014/main" id="{CA29F05C-C5A6-06B0-7357-CBAE00CD6CFB}"/>
                </a:ext>
              </a:extLst>
            </p:cNvPr>
            <p:cNvGrpSpPr>
              <a:grpSpLocks noChangeAspect="1"/>
            </p:cNvGrpSpPr>
            <p:nvPr/>
          </p:nvGrpSpPr>
          <p:grpSpPr>
            <a:xfrm>
              <a:off x="370413" y="2010722"/>
              <a:ext cx="1143000" cy="1143000"/>
              <a:chOff x="4454137" y="890693"/>
              <a:chExt cx="1498988" cy="1498988"/>
            </a:xfrm>
          </p:grpSpPr>
          <p:grpSp>
            <p:nvGrpSpPr>
              <p:cNvPr id="8" name="Group 7">
                <a:extLst>
                  <a:ext uri="{FF2B5EF4-FFF2-40B4-BE49-F238E27FC236}">
                    <a16:creationId xmlns:a16="http://schemas.microsoft.com/office/drawing/2014/main" id="{9A93959F-B33E-09FD-5969-6AD6218F59F1}"/>
                  </a:ext>
                </a:extLst>
              </p:cNvPr>
              <p:cNvGrpSpPr/>
              <p:nvPr/>
            </p:nvGrpSpPr>
            <p:grpSpPr>
              <a:xfrm>
                <a:off x="4454137" y="890693"/>
                <a:ext cx="1498988" cy="1498988"/>
                <a:chOff x="1241018" y="1533004"/>
                <a:chExt cx="1791083" cy="1791083"/>
              </a:xfrm>
            </p:grpSpPr>
            <p:sp>
              <p:nvSpPr>
                <p:cNvPr id="10" name="Oval 9">
                  <a:extLst>
                    <a:ext uri="{FF2B5EF4-FFF2-40B4-BE49-F238E27FC236}">
                      <a16:creationId xmlns:a16="http://schemas.microsoft.com/office/drawing/2014/main" id="{E7E2A16E-C9CD-9BD5-7E80-15297E4090D9}"/>
                    </a:ext>
                  </a:extLst>
                </p:cNvPr>
                <p:cNvSpPr/>
                <p:nvPr/>
              </p:nvSpPr>
              <p:spPr>
                <a:xfrm>
                  <a:off x="1241018" y="1533004"/>
                  <a:ext cx="1791083" cy="1791083"/>
                </a:xfrm>
                <a:prstGeom prst="ellipse">
                  <a:avLst/>
                </a:prstGeom>
                <a:solidFill>
                  <a:srgbClr val="BB4091">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898EDC44-2FB1-9784-6F2C-4B2C6A5E4152}"/>
                    </a:ext>
                  </a:extLst>
                </p:cNvPr>
                <p:cNvSpPr/>
                <p:nvPr/>
              </p:nvSpPr>
              <p:spPr>
                <a:xfrm>
                  <a:off x="1354888" y="1648004"/>
                  <a:ext cx="1563344" cy="1563344"/>
                </a:xfrm>
                <a:prstGeom prst="ellipse">
                  <a:avLst/>
                </a:prstGeom>
                <a:solidFill>
                  <a:schemeClr val="bg1"/>
                </a:solidFill>
                <a:ln w="28575">
                  <a:solidFill>
                    <a:srgbClr val="BB40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9" name="Picture 8" descr="A picture containing text, sign, vector graphics&#10;&#10;Description automatically generated">
                <a:extLst>
                  <a:ext uri="{FF2B5EF4-FFF2-40B4-BE49-F238E27FC236}">
                    <a16:creationId xmlns:a16="http://schemas.microsoft.com/office/drawing/2014/main" id="{5AB840C7-3754-2B8E-E105-27588710AB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02863" y="1209737"/>
                <a:ext cx="842844" cy="842844"/>
              </a:xfrm>
              <a:prstGeom prst="rect">
                <a:avLst/>
              </a:prstGeom>
            </p:spPr>
          </p:pic>
        </p:grpSp>
      </p:grpSp>
      <p:grpSp>
        <p:nvGrpSpPr>
          <p:cNvPr id="14" name="Group 13">
            <a:extLst>
              <a:ext uri="{FF2B5EF4-FFF2-40B4-BE49-F238E27FC236}">
                <a16:creationId xmlns:a16="http://schemas.microsoft.com/office/drawing/2014/main" id="{BE73A718-052D-770E-09FA-5C8AE56B460C}"/>
              </a:ext>
            </a:extLst>
          </p:cNvPr>
          <p:cNvGrpSpPr/>
          <p:nvPr/>
        </p:nvGrpSpPr>
        <p:grpSpPr>
          <a:xfrm>
            <a:off x="4333093" y="1999419"/>
            <a:ext cx="3456419" cy="3921462"/>
            <a:chOff x="4242992" y="2017011"/>
            <a:chExt cx="3633257" cy="4122093"/>
          </a:xfrm>
          <a:effectLst>
            <a:outerShdw dist="127000" dir="4800000" sx="103000" sy="103000" algn="tl" rotWithShape="0">
              <a:prstClr val="black">
                <a:alpha val="5000"/>
              </a:prstClr>
            </a:outerShdw>
          </a:effectLst>
        </p:grpSpPr>
        <p:grpSp>
          <p:nvGrpSpPr>
            <p:cNvPr id="15" name="Group 14">
              <a:extLst>
                <a:ext uri="{FF2B5EF4-FFF2-40B4-BE49-F238E27FC236}">
                  <a16:creationId xmlns:a16="http://schemas.microsoft.com/office/drawing/2014/main" id="{D65D811E-3AB3-F71A-B02F-3D9854F6C6D1}"/>
                </a:ext>
              </a:extLst>
            </p:cNvPr>
            <p:cNvGrpSpPr/>
            <p:nvPr/>
          </p:nvGrpSpPr>
          <p:grpSpPr>
            <a:xfrm>
              <a:off x="4470922" y="2499547"/>
              <a:ext cx="3405327" cy="3639557"/>
              <a:chOff x="4470922" y="2499547"/>
              <a:chExt cx="3405327" cy="3639557"/>
            </a:xfrm>
          </p:grpSpPr>
          <p:sp>
            <p:nvSpPr>
              <p:cNvPr id="21" name="Rectangle 20">
                <a:extLst>
                  <a:ext uri="{FF2B5EF4-FFF2-40B4-BE49-F238E27FC236}">
                    <a16:creationId xmlns:a16="http://schemas.microsoft.com/office/drawing/2014/main" id="{ECF00C12-7AE0-1541-528A-5194825ACF7A}"/>
                  </a:ext>
                </a:extLst>
              </p:cNvPr>
              <p:cNvSpPr/>
              <p:nvPr/>
            </p:nvSpPr>
            <p:spPr>
              <a:xfrm>
                <a:off x="4470922" y="2499547"/>
                <a:ext cx="3405327" cy="1139155"/>
              </a:xfrm>
              <a:prstGeom prst="rect">
                <a:avLst/>
              </a:prstGeom>
              <a:solidFill>
                <a:srgbClr val="02A64D"/>
              </a:solidFill>
              <a:ln w="28575">
                <a:solidFill>
                  <a:srgbClr val="02A64D"/>
                </a:solidFill>
              </a:ln>
            </p:spPr>
            <p:style>
              <a:lnRef idx="2">
                <a:schemeClr val="accent1">
                  <a:shade val="50000"/>
                </a:schemeClr>
              </a:lnRef>
              <a:fillRef idx="1">
                <a:schemeClr val="accent1"/>
              </a:fillRef>
              <a:effectRef idx="0">
                <a:schemeClr val="accent1"/>
              </a:effectRef>
              <a:fontRef idx="minor">
                <a:schemeClr val="lt1"/>
              </a:fontRef>
            </p:style>
            <p:txBody>
              <a:bodyPr lIns="274320" tIns="0" rtlCol="0" anchor="ctr"/>
              <a:lstStyle/>
              <a:p>
                <a:pPr algn="ctr"/>
                <a:r>
                  <a:rPr lang="en-US" sz="2000" b="1" spc="300" dirty="0">
                    <a:solidFill>
                      <a:schemeClr val="bg1"/>
                    </a:solidFill>
                    <a:effectLst/>
                    <a:latin typeface="Arial" panose="020B0604020202020204" pitchFamily="34" charset="0"/>
                    <a:cs typeface="Arial" panose="020B0604020202020204" pitchFamily="34" charset="0"/>
                  </a:rPr>
                  <a:t>HEALTHY </a:t>
                </a:r>
                <a:br>
                  <a:rPr lang="en-US" sz="2000" b="1" spc="300" dirty="0">
                    <a:solidFill>
                      <a:schemeClr val="bg1"/>
                    </a:solidFill>
                    <a:effectLst/>
                    <a:latin typeface="Arial" panose="020B0604020202020204" pitchFamily="34" charset="0"/>
                    <a:cs typeface="Arial" panose="020B0604020202020204" pitchFamily="34" charset="0"/>
                  </a:rPr>
                </a:br>
                <a:r>
                  <a:rPr lang="en-US" sz="2000" b="1" spc="300" dirty="0">
                    <a:solidFill>
                      <a:schemeClr val="bg1"/>
                    </a:solidFill>
                    <a:effectLst/>
                    <a:latin typeface="Arial" panose="020B0604020202020204" pitchFamily="34" charset="0"/>
                    <a:cs typeface="Arial" panose="020B0604020202020204" pitchFamily="34" charset="0"/>
                  </a:rPr>
                  <a:t>ECONOMIES</a:t>
                </a:r>
              </a:p>
            </p:txBody>
          </p:sp>
          <p:sp>
            <p:nvSpPr>
              <p:cNvPr id="22" name="Rectangle 21">
                <a:extLst>
                  <a:ext uri="{FF2B5EF4-FFF2-40B4-BE49-F238E27FC236}">
                    <a16:creationId xmlns:a16="http://schemas.microsoft.com/office/drawing/2014/main" id="{608BF6A2-8BE9-5F9B-2D4A-9592721CBC14}"/>
                  </a:ext>
                </a:extLst>
              </p:cNvPr>
              <p:cNvSpPr>
                <a:spLocks/>
              </p:cNvSpPr>
              <p:nvPr/>
            </p:nvSpPr>
            <p:spPr>
              <a:xfrm>
                <a:off x="4470922" y="3622605"/>
                <a:ext cx="3405326" cy="2516499"/>
              </a:xfrm>
              <a:prstGeom prst="rect">
                <a:avLst/>
              </a:prstGeom>
              <a:solidFill>
                <a:schemeClr val="bg1"/>
              </a:solidFill>
              <a:ln w="28575">
                <a:solidFill>
                  <a:srgbClr val="02A64D"/>
                </a:solidFill>
                <a:extLst>
                  <a:ext uri="{C807C97D-BFC1-408E-A445-0C87EB9F89A2}">
                    <ask:lineSketchStyleProps xmlns:ask="http://schemas.microsoft.com/office/drawing/2018/sketchyshapes" sd="1219033472">
                      <a:custGeom>
                        <a:avLst/>
                        <a:gdLst>
                          <a:gd name="connsiteX0" fmla="*/ 0 w 3118281"/>
                          <a:gd name="connsiteY0" fmla="*/ 0 h 2008154"/>
                          <a:gd name="connsiteX1" fmla="*/ 488531 w 3118281"/>
                          <a:gd name="connsiteY1" fmla="*/ 0 h 2008154"/>
                          <a:gd name="connsiteX2" fmla="*/ 945879 w 3118281"/>
                          <a:gd name="connsiteY2" fmla="*/ 0 h 2008154"/>
                          <a:gd name="connsiteX3" fmla="*/ 1496775 w 3118281"/>
                          <a:gd name="connsiteY3" fmla="*/ 0 h 2008154"/>
                          <a:gd name="connsiteX4" fmla="*/ 2016488 w 3118281"/>
                          <a:gd name="connsiteY4" fmla="*/ 0 h 2008154"/>
                          <a:gd name="connsiteX5" fmla="*/ 2536202 w 3118281"/>
                          <a:gd name="connsiteY5" fmla="*/ 0 h 2008154"/>
                          <a:gd name="connsiteX6" fmla="*/ 3118281 w 3118281"/>
                          <a:gd name="connsiteY6" fmla="*/ 0 h 2008154"/>
                          <a:gd name="connsiteX7" fmla="*/ 3118281 w 3118281"/>
                          <a:gd name="connsiteY7" fmla="*/ 522120 h 2008154"/>
                          <a:gd name="connsiteX8" fmla="*/ 3118281 w 3118281"/>
                          <a:gd name="connsiteY8" fmla="*/ 983995 h 2008154"/>
                          <a:gd name="connsiteX9" fmla="*/ 3118281 w 3118281"/>
                          <a:gd name="connsiteY9" fmla="*/ 1506116 h 2008154"/>
                          <a:gd name="connsiteX10" fmla="*/ 3118281 w 3118281"/>
                          <a:gd name="connsiteY10" fmla="*/ 2008154 h 2008154"/>
                          <a:gd name="connsiteX11" fmla="*/ 2567385 w 3118281"/>
                          <a:gd name="connsiteY11" fmla="*/ 2008154 h 2008154"/>
                          <a:gd name="connsiteX12" fmla="*/ 2016488 w 3118281"/>
                          <a:gd name="connsiteY12" fmla="*/ 2008154 h 2008154"/>
                          <a:gd name="connsiteX13" fmla="*/ 1434409 w 3118281"/>
                          <a:gd name="connsiteY13" fmla="*/ 2008154 h 2008154"/>
                          <a:gd name="connsiteX14" fmla="*/ 945879 w 3118281"/>
                          <a:gd name="connsiteY14" fmla="*/ 2008154 h 2008154"/>
                          <a:gd name="connsiteX15" fmla="*/ 0 w 3118281"/>
                          <a:gd name="connsiteY15" fmla="*/ 2008154 h 2008154"/>
                          <a:gd name="connsiteX16" fmla="*/ 0 w 3118281"/>
                          <a:gd name="connsiteY16" fmla="*/ 1546279 h 2008154"/>
                          <a:gd name="connsiteX17" fmla="*/ 0 w 3118281"/>
                          <a:gd name="connsiteY17" fmla="*/ 1044240 h 2008154"/>
                          <a:gd name="connsiteX18" fmla="*/ 0 w 3118281"/>
                          <a:gd name="connsiteY18" fmla="*/ 522120 h 2008154"/>
                          <a:gd name="connsiteX19" fmla="*/ 0 w 3118281"/>
                          <a:gd name="connsiteY19" fmla="*/ 0 h 2008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118281" h="2008154" fill="none" extrusionOk="0">
                            <a:moveTo>
                              <a:pt x="0" y="0"/>
                            </a:moveTo>
                            <a:cubicBezTo>
                              <a:pt x="106101" y="-29859"/>
                              <a:pt x="350004" y="23964"/>
                              <a:pt x="488531" y="0"/>
                            </a:cubicBezTo>
                            <a:cubicBezTo>
                              <a:pt x="627058" y="-23964"/>
                              <a:pt x="754772" y="6589"/>
                              <a:pt x="945879" y="0"/>
                            </a:cubicBezTo>
                            <a:cubicBezTo>
                              <a:pt x="1136986" y="-6589"/>
                              <a:pt x="1225361" y="33771"/>
                              <a:pt x="1496775" y="0"/>
                            </a:cubicBezTo>
                            <a:cubicBezTo>
                              <a:pt x="1768189" y="-33771"/>
                              <a:pt x="1906570" y="8215"/>
                              <a:pt x="2016488" y="0"/>
                            </a:cubicBezTo>
                            <a:cubicBezTo>
                              <a:pt x="2126406" y="-8215"/>
                              <a:pt x="2289118" y="49528"/>
                              <a:pt x="2536202" y="0"/>
                            </a:cubicBezTo>
                            <a:cubicBezTo>
                              <a:pt x="2783286" y="-49528"/>
                              <a:pt x="2927691" y="66480"/>
                              <a:pt x="3118281" y="0"/>
                            </a:cubicBezTo>
                            <a:cubicBezTo>
                              <a:pt x="3145487" y="108011"/>
                              <a:pt x="3105688" y="388453"/>
                              <a:pt x="3118281" y="522120"/>
                            </a:cubicBezTo>
                            <a:cubicBezTo>
                              <a:pt x="3130874" y="655787"/>
                              <a:pt x="3113113" y="778384"/>
                              <a:pt x="3118281" y="983995"/>
                            </a:cubicBezTo>
                            <a:cubicBezTo>
                              <a:pt x="3123449" y="1189607"/>
                              <a:pt x="3093504" y="1321952"/>
                              <a:pt x="3118281" y="1506116"/>
                            </a:cubicBezTo>
                            <a:cubicBezTo>
                              <a:pt x="3143058" y="1690280"/>
                              <a:pt x="3074630" y="1806119"/>
                              <a:pt x="3118281" y="2008154"/>
                            </a:cubicBezTo>
                            <a:cubicBezTo>
                              <a:pt x="2941563" y="2048154"/>
                              <a:pt x="2723851" y="1979953"/>
                              <a:pt x="2567385" y="2008154"/>
                            </a:cubicBezTo>
                            <a:cubicBezTo>
                              <a:pt x="2410919" y="2036355"/>
                              <a:pt x="2195960" y="2001198"/>
                              <a:pt x="2016488" y="2008154"/>
                            </a:cubicBezTo>
                            <a:cubicBezTo>
                              <a:pt x="1837016" y="2015110"/>
                              <a:pt x="1580090" y="1956125"/>
                              <a:pt x="1434409" y="2008154"/>
                            </a:cubicBezTo>
                            <a:cubicBezTo>
                              <a:pt x="1288728" y="2060183"/>
                              <a:pt x="1094862" y="1965246"/>
                              <a:pt x="945879" y="2008154"/>
                            </a:cubicBezTo>
                            <a:cubicBezTo>
                              <a:pt x="796896" y="2051062"/>
                              <a:pt x="424761" y="1996504"/>
                              <a:pt x="0" y="2008154"/>
                            </a:cubicBezTo>
                            <a:cubicBezTo>
                              <a:pt x="-14408" y="1850665"/>
                              <a:pt x="15604" y="1744407"/>
                              <a:pt x="0" y="1546279"/>
                            </a:cubicBezTo>
                            <a:cubicBezTo>
                              <a:pt x="-15604" y="1348151"/>
                              <a:pt x="42768" y="1189808"/>
                              <a:pt x="0" y="1044240"/>
                            </a:cubicBezTo>
                            <a:cubicBezTo>
                              <a:pt x="-42768" y="898672"/>
                              <a:pt x="49309" y="676415"/>
                              <a:pt x="0" y="522120"/>
                            </a:cubicBezTo>
                            <a:cubicBezTo>
                              <a:pt x="-49309" y="367825"/>
                              <a:pt x="21858" y="191423"/>
                              <a:pt x="0" y="0"/>
                            </a:cubicBezTo>
                            <a:close/>
                          </a:path>
                          <a:path w="3118281" h="2008154" stroke="0" extrusionOk="0">
                            <a:moveTo>
                              <a:pt x="0" y="0"/>
                            </a:moveTo>
                            <a:cubicBezTo>
                              <a:pt x="178517" y="-31397"/>
                              <a:pt x="271445" y="21860"/>
                              <a:pt x="488531" y="0"/>
                            </a:cubicBezTo>
                            <a:cubicBezTo>
                              <a:pt x="705617" y="-21860"/>
                              <a:pt x="827889" y="45914"/>
                              <a:pt x="914696" y="0"/>
                            </a:cubicBezTo>
                            <a:cubicBezTo>
                              <a:pt x="1001503" y="-45914"/>
                              <a:pt x="1335640" y="66145"/>
                              <a:pt x="1496775" y="0"/>
                            </a:cubicBezTo>
                            <a:cubicBezTo>
                              <a:pt x="1657910" y="-66145"/>
                              <a:pt x="1865903" y="20296"/>
                              <a:pt x="1985306" y="0"/>
                            </a:cubicBezTo>
                            <a:cubicBezTo>
                              <a:pt x="2104709" y="-20296"/>
                              <a:pt x="2230451" y="19908"/>
                              <a:pt x="2473836" y="0"/>
                            </a:cubicBezTo>
                            <a:cubicBezTo>
                              <a:pt x="2717221" y="-19908"/>
                              <a:pt x="2976169" y="22001"/>
                              <a:pt x="3118281" y="0"/>
                            </a:cubicBezTo>
                            <a:cubicBezTo>
                              <a:pt x="3126804" y="149955"/>
                              <a:pt x="3066362" y="295487"/>
                              <a:pt x="3118281" y="461875"/>
                            </a:cubicBezTo>
                            <a:cubicBezTo>
                              <a:pt x="3170200" y="628263"/>
                              <a:pt x="3075568" y="780109"/>
                              <a:pt x="3118281" y="963914"/>
                            </a:cubicBezTo>
                            <a:cubicBezTo>
                              <a:pt x="3160994" y="1147719"/>
                              <a:pt x="3101031" y="1234190"/>
                              <a:pt x="3118281" y="1425789"/>
                            </a:cubicBezTo>
                            <a:cubicBezTo>
                              <a:pt x="3135531" y="1617389"/>
                              <a:pt x="3050012" y="1784379"/>
                              <a:pt x="3118281" y="2008154"/>
                            </a:cubicBezTo>
                            <a:cubicBezTo>
                              <a:pt x="3005387" y="2056226"/>
                              <a:pt x="2809834" y="1959319"/>
                              <a:pt x="2598568" y="2008154"/>
                            </a:cubicBezTo>
                            <a:cubicBezTo>
                              <a:pt x="2387302" y="2056989"/>
                              <a:pt x="2299504" y="1954590"/>
                              <a:pt x="2110037" y="2008154"/>
                            </a:cubicBezTo>
                            <a:cubicBezTo>
                              <a:pt x="1920570" y="2061718"/>
                              <a:pt x="1671543" y="1944870"/>
                              <a:pt x="1527958" y="2008154"/>
                            </a:cubicBezTo>
                            <a:cubicBezTo>
                              <a:pt x="1384373" y="2071438"/>
                              <a:pt x="1122619" y="1974717"/>
                              <a:pt x="945879" y="2008154"/>
                            </a:cubicBezTo>
                            <a:cubicBezTo>
                              <a:pt x="769139" y="2041591"/>
                              <a:pt x="697290" y="1998205"/>
                              <a:pt x="488531" y="2008154"/>
                            </a:cubicBezTo>
                            <a:cubicBezTo>
                              <a:pt x="279772" y="2018103"/>
                              <a:pt x="141929" y="1971932"/>
                              <a:pt x="0" y="2008154"/>
                            </a:cubicBezTo>
                            <a:cubicBezTo>
                              <a:pt x="-53743" y="1802718"/>
                              <a:pt x="14017" y="1580535"/>
                              <a:pt x="0" y="1465952"/>
                            </a:cubicBezTo>
                            <a:cubicBezTo>
                              <a:pt x="-14017" y="1351369"/>
                              <a:pt x="20822" y="1131604"/>
                              <a:pt x="0" y="1024159"/>
                            </a:cubicBezTo>
                            <a:cubicBezTo>
                              <a:pt x="-20822" y="916714"/>
                              <a:pt x="28368" y="658847"/>
                              <a:pt x="0" y="562283"/>
                            </a:cubicBezTo>
                            <a:cubicBezTo>
                              <a:pt x="-28368" y="465719"/>
                              <a:pt x="52685" y="175029"/>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365760" rIns="182880" bIns="182880" rtlCol="0" anchor="ctr"/>
              <a:lstStyle/>
              <a:p>
                <a:pPr marL="285750" indent="-285750">
                  <a:lnSpc>
                    <a:spcPts val="2320"/>
                  </a:lnSpc>
                  <a:buFont typeface="Arial" panose="020B0604020202020204" pitchFamily="34" charset="0"/>
                  <a:buChar char="•"/>
                </a:pPr>
                <a:r>
                  <a:rPr lang="en-US" sz="1350" dirty="0">
                    <a:solidFill>
                      <a:schemeClr val="bg2">
                        <a:lumMod val="25000"/>
                      </a:schemeClr>
                    </a:solidFill>
                    <a:effectLst/>
                    <a:latin typeface="Arial" panose="020B0604020202020204" pitchFamily="34" charset="0"/>
                    <a:cs typeface="Arial" panose="020B0604020202020204" pitchFamily="34" charset="0"/>
                  </a:rPr>
                  <a:t>Higher Retail Sales</a:t>
                </a:r>
              </a:p>
              <a:p>
                <a:pPr marL="285750" indent="-285750">
                  <a:lnSpc>
                    <a:spcPts val="2320"/>
                  </a:lnSpc>
                  <a:buFont typeface="Arial" panose="020B0604020202020204" pitchFamily="34" charset="0"/>
                  <a:buChar char="•"/>
                </a:pPr>
                <a:r>
                  <a:rPr lang="en-US" sz="1350" dirty="0">
                    <a:solidFill>
                      <a:schemeClr val="bg2">
                        <a:lumMod val="25000"/>
                      </a:schemeClr>
                    </a:solidFill>
                    <a:effectLst/>
                    <a:latin typeface="Arial" panose="020B0604020202020204" pitchFamily="34" charset="0"/>
                    <a:cs typeface="Arial" panose="020B0604020202020204" pitchFamily="34" charset="0"/>
                  </a:rPr>
                  <a:t>More </a:t>
                </a:r>
                <a:r>
                  <a:rPr lang="en-US" sz="1350" dirty="0">
                    <a:solidFill>
                      <a:schemeClr val="bg2">
                        <a:lumMod val="25000"/>
                      </a:schemeClr>
                    </a:solidFill>
                    <a:latin typeface="Arial" panose="020B0604020202020204" pitchFamily="34" charset="0"/>
                    <a:cs typeface="Arial" panose="020B0604020202020204" pitchFamily="34" charset="0"/>
                  </a:rPr>
                  <a:t>Small Business Development</a:t>
                </a:r>
              </a:p>
              <a:p>
                <a:pPr marL="285750" indent="-285750">
                  <a:lnSpc>
                    <a:spcPts val="2320"/>
                  </a:lnSpc>
                  <a:buFont typeface="Arial" panose="020B0604020202020204" pitchFamily="34" charset="0"/>
                  <a:buChar char="•"/>
                </a:pPr>
                <a:r>
                  <a:rPr lang="en-US" sz="1350" dirty="0">
                    <a:solidFill>
                      <a:schemeClr val="bg2">
                        <a:lumMod val="25000"/>
                      </a:schemeClr>
                    </a:solidFill>
                    <a:effectLst/>
                    <a:latin typeface="Arial" panose="020B0604020202020204" pitchFamily="34" charset="0"/>
                    <a:cs typeface="Arial" panose="020B0604020202020204" pitchFamily="34" charset="0"/>
                  </a:rPr>
                  <a:t>Connecti</a:t>
                </a:r>
                <a:r>
                  <a:rPr lang="en-US" sz="1350" dirty="0">
                    <a:solidFill>
                      <a:schemeClr val="bg2">
                        <a:lumMod val="25000"/>
                      </a:schemeClr>
                    </a:solidFill>
                    <a:latin typeface="Arial" panose="020B0604020202020204" pitchFamily="34" charset="0"/>
                    <a:cs typeface="Arial" panose="020B0604020202020204" pitchFamily="34" charset="0"/>
                  </a:rPr>
                  <a:t>ng People to Job Opportunities</a:t>
                </a:r>
              </a:p>
              <a:p>
                <a:pPr marL="285750" indent="-285750">
                  <a:lnSpc>
                    <a:spcPts val="2320"/>
                  </a:lnSpc>
                  <a:buFont typeface="Arial" panose="020B0604020202020204" pitchFamily="34" charset="0"/>
                  <a:buChar char="•"/>
                </a:pPr>
                <a:r>
                  <a:rPr lang="en-US" sz="1350" dirty="0">
                    <a:solidFill>
                      <a:schemeClr val="bg2">
                        <a:lumMod val="25000"/>
                      </a:schemeClr>
                    </a:solidFill>
                    <a:effectLst/>
                    <a:latin typeface="Arial" panose="020B0604020202020204" pitchFamily="34" charset="0"/>
                    <a:cs typeface="Arial" panose="020B0604020202020204" pitchFamily="34" charset="0"/>
                  </a:rPr>
                  <a:t>Higher Occupancy Rates</a:t>
                </a:r>
              </a:p>
              <a:p>
                <a:pPr marL="285750" indent="-285750">
                  <a:lnSpc>
                    <a:spcPts val="2320"/>
                  </a:lnSpc>
                  <a:buFont typeface="Arial" panose="020B0604020202020204" pitchFamily="34" charset="0"/>
                  <a:buChar char="•"/>
                </a:pPr>
                <a:r>
                  <a:rPr lang="en-US" sz="1350" dirty="0">
                    <a:solidFill>
                      <a:schemeClr val="bg2">
                        <a:lumMod val="25000"/>
                      </a:schemeClr>
                    </a:solidFill>
                    <a:latin typeface="Arial" panose="020B0604020202020204" pitchFamily="34" charset="0"/>
                    <a:cs typeface="Arial" panose="020B0604020202020204" pitchFamily="34" charset="0"/>
                  </a:rPr>
                  <a:t>Housing Costs are Within Reach</a:t>
                </a:r>
              </a:p>
              <a:p>
                <a:pPr marL="285750" indent="-285750">
                  <a:lnSpc>
                    <a:spcPts val="2320"/>
                  </a:lnSpc>
                  <a:buFont typeface="Arial" panose="020B0604020202020204" pitchFamily="34" charset="0"/>
                  <a:buChar char="•"/>
                </a:pPr>
                <a:r>
                  <a:rPr lang="en-US" sz="1350" dirty="0">
                    <a:solidFill>
                      <a:schemeClr val="bg2">
                        <a:lumMod val="25000"/>
                      </a:schemeClr>
                    </a:solidFill>
                    <a:effectLst/>
                    <a:latin typeface="Arial" panose="020B0604020202020204" pitchFamily="34" charset="0"/>
                    <a:cs typeface="Arial" panose="020B0604020202020204" pitchFamily="34" charset="0"/>
                  </a:rPr>
                  <a:t>Increased Property Tax Revenue</a:t>
                </a:r>
              </a:p>
              <a:p>
                <a:pPr marL="285750" indent="-285750">
                  <a:lnSpc>
                    <a:spcPts val="2320"/>
                  </a:lnSpc>
                  <a:buFont typeface="Arial" panose="020B0604020202020204" pitchFamily="34" charset="0"/>
                  <a:buChar char="•"/>
                </a:pPr>
                <a:endParaRPr lang="en-US" sz="1350" dirty="0">
                  <a:solidFill>
                    <a:schemeClr val="bg2">
                      <a:lumMod val="25000"/>
                    </a:schemeClr>
                  </a:solidFill>
                  <a:effectLst/>
                  <a:latin typeface="Arial" panose="020B0604020202020204" pitchFamily="34" charset="0"/>
                  <a:cs typeface="Arial" panose="020B0604020202020204" pitchFamily="34" charset="0"/>
                </a:endParaRPr>
              </a:p>
            </p:txBody>
          </p:sp>
        </p:grpSp>
        <p:grpSp>
          <p:nvGrpSpPr>
            <p:cNvPr id="16" name="Group 15">
              <a:extLst>
                <a:ext uri="{FF2B5EF4-FFF2-40B4-BE49-F238E27FC236}">
                  <a16:creationId xmlns:a16="http://schemas.microsoft.com/office/drawing/2014/main" id="{F2D5C7A9-6289-5362-E308-BB124620A1FF}"/>
                </a:ext>
              </a:extLst>
            </p:cNvPr>
            <p:cNvGrpSpPr>
              <a:grpSpLocks noChangeAspect="1"/>
            </p:cNvGrpSpPr>
            <p:nvPr/>
          </p:nvGrpSpPr>
          <p:grpSpPr>
            <a:xfrm>
              <a:off x="4242992" y="2017011"/>
              <a:ext cx="1143000" cy="1143000"/>
              <a:chOff x="4454137" y="2585667"/>
              <a:chExt cx="1498988" cy="1498988"/>
            </a:xfrm>
          </p:grpSpPr>
          <p:grpSp>
            <p:nvGrpSpPr>
              <p:cNvPr id="17" name="Group 16">
                <a:extLst>
                  <a:ext uri="{FF2B5EF4-FFF2-40B4-BE49-F238E27FC236}">
                    <a16:creationId xmlns:a16="http://schemas.microsoft.com/office/drawing/2014/main" id="{0525C49B-8FC9-7464-0581-944CE90FB983}"/>
                  </a:ext>
                </a:extLst>
              </p:cNvPr>
              <p:cNvGrpSpPr/>
              <p:nvPr/>
            </p:nvGrpSpPr>
            <p:grpSpPr>
              <a:xfrm>
                <a:off x="4454137" y="2585667"/>
                <a:ext cx="1498988" cy="1498988"/>
                <a:chOff x="1241018" y="1533004"/>
                <a:chExt cx="1791083" cy="1791083"/>
              </a:xfrm>
            </p:grpSpPr>
            <p:sp>
              <p:nvSpPr>
                <p:cNvPr id="19" name="Oval 18">
                  <a:extLst>
                    <a:ext uri="{FF2B5EF4-FFF2-40B4-BE49-F238E27FC236}">
                      <a16:creationId xmlns:a16="http://schemas.microsoft.com/office/drawing/2014/main" id="{991FD6C9-783A-ECC7-FEB7-A9A48CD1D05D}"/>
                    </a:ext>
                  </a:extLst>
                </p:cNvPr>
                <p:cNvSpPr/>
                <p:nvPr/>
              </p:nvSpPr>
              <p:spPr>
                <a:xfrm>
                  <a:off x="1241018" y="1533004"/>
                  <a:ext cx="1791083" cy="1791083"/>
                </a:xfrm>
                <a:prstGeom prst="ellipse">
                  <a:avLst/>
                </a:prstGeom>
                <a:solidFill>
                  <a:srgbClr val="02A64D">
                    <a:alpha val="29574"/>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3C53BC39-D3B0-5A81-3E57-56A31E9A49F5}"/>
                    </a:ext>
                  </a:extLst>
                </p:cNvPr>
                <p:cNvSpPr/>
                <p:nvPr/>
              </p:nvSpPr>
              <p:spPr>
                <a:xfrm>
                  <a:off x="1354888" y="1648004"/>
                  <a:ext cx="1563344" cy="1563344"/>
                </a:xfrm>
                <a:prstGeom prst="ellipse">
                  <a:avLst/>
                </a:prstGeom>
                <a:solidFill>
                  <a:schemeClr val="bg1"/>
                </a:solidFill>
                <a:ln w="28575">
                  <a:solidFill>
                    <a:srgbClr val="02A6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8" name="Picture 17" descr="Icon&#10;&#10;Description automatically generated">
                <a:extLst>
                  <a:ext uri="{FF2B5EF4-FFF2-40B4-BE49-F238E27FC236}">
                    <a16:creationId xmlns:a16="http://schemas.microsoft.com/office/drawing/2014/main" id="{F3FACAFE-02C8-3824-B34D-EBEC6C62EAC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01915" y="3045863"/>
                <a:ext cx="1003435" cy="578598"/>
              </a:xfrm>
              <a:prstGeom prst="rect">
                <a:avLst/>
              </a:prstGeom>
            </p:spPr>
          </p:pic>
        </p:grpSp>
      </p:grpSp>
      <p:grpSp>
        <p:nvGrpSpPr>
          <p:cNvPr id="23" name="Group 22">
            <a:extLst>
              <a:ext uri="{FF2B5EF4-FFF2-40B4-BE49-F238E27FC236}">
                <a16:creationId xmlns:a16="http://schemas.microsoft.com/office/drawing/2014/main" id="{96DB9574-EB86-7D4C-35B1-CCA14DFE2B1F}"/>
              </a:ext>
            </a:extLst>
          </p:cNvPr>
          <p:cNvGrpSpPr/>
          <p:nvPr/>
        </p:nvGrpSpPr>
        <p:grpSpPr>
          <a:xfrm>
            <a:off x="8006348" y="1959428"/>
            <a:ext cx="3427490" cy="3007417"/>
            <a:chOff x="8213842" y="2010722"/>
            <a:chExt cx="3602848" cy="3161283"/>
          </a:xfrm>
          <a:effectLst>
            <a:outerShdw dist="127000" dir="4800000" sx="103000" sy="103000" algn="tl" rotWithShape="0">
              <a:prstClr val="black">
                <a:alpha val="5000"/>
              </a:prstClr>
            </a:outerShdw>
          </a:effectLst>
        </p:grpSpPr>
        <p:grpSp>
          <p:nvGrpSpPr>
            <p:cNvPr id="24" name="Group 23">
              <a:extLst>
                <a:ext uri="{FF2B5EF4-FFF2-40B4-BE49-F238E27FC236}">
                  <a16:creationId xmlns:a16="http://schemas.microsoft.com/office/drawing/2014/main" id="{E10A89B3-B017-46A0-09D2-8DAB37DF2A4C}"/>
                </a:ext>
              </a:extLst>
            </p:cNvPr>
            <p:cNvGrpSpPr/>
            <p:nvPr/>
          </p:nvGrpSpPr>
          <p:grpSpPr>
            <a:xfrm>
              <a:off x="8411362" y="2516654"/>
              <a:ext cx="3405328" cy="2655351"/>
              <a:chOff x="8411362" y="2516654"/>
              <a:chExt cx="3405328" cy="2655351"/>
            </a:xfrm>
          </p:grpSpPr>
          <p:sp>
            <p:nvSpPr>
              <p:cNvPr id="31" name="Rectangle 30">
                <a:extLst>
                  <a:ext uri="{FF2B5EF4-FFF2-40B4-BE49-F238E27FC236}">
                    <a16:creationId xmlns:a16="http://schemas.microsoft.com/office/drawing/2014/main" id="{2B22D226-FA85-F761-E771-284DE543AFD4}"/>
                  </a:ext>
                </a:extLst>
              </p:cNvPr>
              <p:cNvSpPr>
                <a:spLocks/>
              </p:cNvSpPr>
              <p:nvPr/>
            </p:nvSpPr>
            <p:spPr>
              <a:xfrm>
                <a:off x="8411363" y="3586266"/>
                <a:ext cx="3405326" cy="1585739"/>
              </a:xfrm>
              <a:prstGeom prst="rect">
                <a:avLst/>
              </a:prstGeom>
              <a:solidFill>
                <a:schemeClr val="bg1"/>
              </a:solidFill>
              <a:ln w="28575">
                <a:solidFill>
                  <a:srgbClr val="0290B1"/>
                </a:solidFill>
                <a:extLst>
                  <a:ext uri="{C807C97D-BFC1-408E-A445-0C87EB9F89A2}">
                    <ask:lineSketchStyleProps xmlns:ask="http://schemas.microsoft.com/office/drawing/2018/sketchyshapes" sd="1219033472">
                      <a:custGeom>
                        <a:avLst/>
                        <a:gdLst>
                          <a:gd name="connsiteX0" fmla="*/ 0 w 3118281"/>
                          <a:gd name="connsiteY0" fmla="*/ 0 h 2008154"/>
                          <a:gd name="connsiteX1" fmla="*/ 488531 w 3118281"/>
                          <a:gd name="connsiteY1" fmla="*/ 0 h 2008154"/>
                          <a:gd name="connsiteX2" fmla="*/ 945879 w 3118281"/>
                          <a:gd name="connsiteY2" fmla="*/ 0 h 2008154"/>
                          <a:gd name="connsiteX3" fmla="*/ 1496775 w 3118281"/>
                          <a:gd name="connsiteY3" fmla="*/ 0 h 2008154"/>
                          <a:gd name="connsiteX4" fmla="*/ 2016488 w 3118281"/>
                          <a:gd name="connsiteY4" fmla="*/ 0 h 2008154"/>
                          <a:gd name="connsiteX5" fmla="*/ 2536202 w 3118281"/>
                          <a:gd name="connsiteY5" fmla="*/ 0 h 2008154"/>
                          <a:gd name="connsiteX6" fmla="*/ 3118281 w 3118281"/>
                          <a:gd name="connsiteY6" fmla="*/ 0 h 2008154"/>
                          <a:gd name="connsiteX7" fmla="*/ 3118281 w 3118281"/>
                          <a:gd name="connsiteY7" fmla="*/ 522120 h 2008154"/>
                          <a:gd name="connsiteX8" fmla="*/ 3118281 w 3118281"/>
                          <a:gd name="connsiteY8" fmla="*/ 983995 h 2008154"/>
                          <a:gd name="connsiteX9" fmla="*/ 3118281 w 3118281"/>
                          <a:gd name="connsiteY9" fmla="*/ 1506116 h 2008154"/>
                          <a:gd name="connsiteX10" fmla="*/ 3118281 w 3118281"/>
                          <a:gd name="connsiteY10" fmla="*/ 2008154 h 2008154"/>
                          <a:gd name="connsiteX11" fmla="*/ 2567385 w 3118281"/>
                          <a:gd name="connsiteY11" fmla="*/ 2008154 h 2008154"/>
                          <a:gd name="connsiteX12" fmla="*/ 2016488 w 3118281"/>
                          <a:gd name="connsiteY12" fmla="*/ 2008154 h 2008154"/>
                          <a:gd name="connsiteX13" fmla="*/ 1434409 w 3118281"/>
                          <a:gd name="connsiteY13" fmla="*/ 2008154 h 2008154"/>
                          <a:gd name="connsiteX14" fmla="*/ 945879 w 3118281"/>
                          <a:gd name="connsiteY14" fmla="*/ 2008154 h 2008154"/>
                          <a:gd name="connsiteX15" fmla="*/ 0 w 3118281"/>
                          <a:gd name="connsiteY15" fmla="*/ 2008154 h 2008154"/>
                          <a:gd name="connsiteX16" fmla="*/ 0 w 3118281"/>
                          <a:gd name="connsiteY16" fmla="*/ 1546279 h 2008154"/>
                          <a:gd name="connsiteX17" fmla="*/ 0 w 3118281"/>
                          <a:gd name="connsiteY17" fmla="*/ 1044240 h 2008154"/>
                          <a:gd name="connsiteX18" fmla="*/ 0 w 3118281"/>
                          <a:gd name="connsiteY18" fmla="*/ 522120 h 2008154"/>
                          <a:gd name="connsiteX19" fmla="*/ 0 w 3118281"/>
                          <a:gd name="connsiteY19" fmla="*/ 0 h 2008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118281" h="2008154" fill="none" extrusionOk="0">
                            <a:moveTo>
                              <a:pt x="0" y="0"/>
                            </a:moveTo>
                            <a:cubicBezTo>
                              <a:pt x="106101" y="-29859"/>
                              <a:pt x="350004" y="23964"/>
                              <a:pt x="488531" y="0"/>
                            </a:cubicBezTo>
                            <a:cubicBezTo>
                              <a:pt x="627058" y="-23964"/>
                              <a:pt x="754772" y="6589"/>
                              <a:pt x="945879" y="0"/>
                            </a:cubicBezTo>
                            <a:cubicBezTo>
                              <a:pt x="1136986" y="-6589"/>
                              <a:pt x="1225361" y="33771"/>
                              <a:pt x="1496775" y="0"/>
                            </a:cubicBezTo>
                            <a:cubicBezTo>
                              <a:pt x="1768189" y="-33771"/>
                              <a:pt x="1906570" y="8215"/>
                              <a:pt x="2016488" y="0"/>
                            </a:cubicBezTo>
                            <a:cubicBezTo>
                              <a:pt x="2126406" y="-8215"/>
                              <a:pt x="2289118" y="49528"/>
                              <a:pt x="2536202" y="0"/>
                            </a:cubicBezTo>
                            <a:cubicBezTo>
                              <a:pt x="2783286" y="-49528"/>
                              <a:pt x="2927691" y="66480"/>
                              <a:pt x="3118281" y="0"/>
                            </a:cubicBezTo>
                            <a:cubicBezTo>
                              <a:pt x="3145487" y="108011"/>
                              <a:pt x="3105688" y="388453"/>
                              <a:pt x="3118281" y="522120"/>
                            </a:cubicBezTo>
                            <a:cubicBezTo>
                              <a:pt x="3130874" y="655787"/>
                              <a:pt x="3113113" y="778384"/>
                              <a:pt x="3118281" y="983995"/>
                            </a:cubicBezTo>
                            <a:cubicBezTo>
                              <a:pt x="3123449" y="1189607"/>
                              <a:pt x="3093504" y="1321952"/>
                              <a:pt x="3118281" y="1506116"/>
                            </a:cubicBezTo>
                            <a:cubicBezTo>
                              <a:pt x="3143058" y="1690280"/>
                              <a:pt x="3074630" y="1806119"/>
                              <a:pt x="3118281" y="2008154"/>
                            </a:cubicBezTo>
                            <a:cubicBezTo>
                              <a:pt x="2941563" y="2048154"/>
                              <a:pt x="2723851" y="1979953"/>
                              <a:pt x="2567385" y="2008154"/>
                            </a:cubicBezTo>
                            <a:cubicBezTo>
                              <a:pt x="2410919" y="2036355"/>
                              <a:pt x="2195960" y="2001198"/>
                              <a:pt x="2016488" y="2008154"/>
                            </a:cubicBezTo>
                            <a:cubicBezTo>
                              <a:pt x="1837016" y="2015110"/>
                              <a:pt x="1580090" y="1956125"/>
                              <a:pt x="1434409" y="2008154"/>
                            </a:cubicBezTo>
                            <a:cubicBezTo>
                              <a:pt x="1288728" y="2060183"/>
                              <a:pt x="1094862" y="1965246"/>
                              <a:pt x="945879" y="2008154"/>
                            </a:cubicBezTo>
                            <a:cubicBezTo>
                              <a:pt x="796896" y="2051062"/>
                              <a:pt x="424761" y="1996504"/>
                              <a:pt x="0" y="2008154"/>
                            </a:cubicBezTo>
                            <a:cubicBezTo>
                              <a:pt x="-14408" y="1850665"/>
                              <a:pt x="15604" y="1744407"/>
                              <a:pt x="0" y="1546279"/>
                            </a:cubicBezTo>
                            <a:cubicBezTo>
                              <a:pt x="-15604" y="1348151"/>
                              <a:pt x="42768" y="1189808"/>
                              <a:pt x="0" y="1044240"/>
                            </a:cubicBezTo>
                            <a:cubicBezTo>
                              <a:pt x="-42768" y="898672"/>
                              <a:pt x="49309" y="676415"/>
                              <a:pt x="0" y="522120"/>
                            </a:cubicBezTo>
                            <a:cubicBezTo>
                              <a:pt x="-49309" y="367825"/>
                              <a:pt x="21858" y="191423"/>
                              <a:pt x="0" y="0"/>
                            </a:cubicBezTo>
                            <a:close/>
                          </a:path>
                          <a:path w="3118281" h="2008154" stroke="0" extrusionOk="0">
                            <a:moveTo>
                              <a:pt x="0" y="0"/>
                            </a:moveTo>
                            <a:cubicBezTo>
                              <a:pt x="178517" y="-31397"/>
                              <a:pt x="271445" y="21860"/>
                              <a:pt x="488531" y="0"/>
                            </a:cubicBezTo>
                            <a:cubicBezTo>
                              <a:pt x="705617" y="-21860"/>
                              <a:pt x="827889" y="45914"/>
                              <a:pt x="914696" y="0"/>
                            </a:cubicBezTo>
                            <a:cubicBezTo>
                              <a:pt x="1001503" y="-45914"/>
                              <a:pt x="1335640" y="66145"/>
                              <a:pt x="1496775" y="0"/>
                            </a:cubicBezTo>
                            <a:cubicBezTo>
                              <a:pt x="1657910" y="-66145"/>
                              <a:pt x="1865903" y="20296"/>
                              <a:pt x="1985306" y="0"/>
                            </a:cubicBezTo>
                            <a:cubicBezTo>
                              <a:pt x="2104709" y="-20296"/>
                              <a:pt x="2230451" y="19908"/>
                              <a:pt x="2473836" y="0"/>
                            </a:cubicBezTo>
                            <a:cubicBezTo>
                              <a:pt x="2717221" y="-19908"/>
                              <a:pt x="2976169" y="22001"/>
                              <a:pt x="3118281" y="0"/>
                            </a:cubicBezTo>
                            <a:cubicBezTo>
                              <a:pt x="3126804" y="149955"/>
                              <a:pt x="3066362" y="295487"/>
                              <a:pt x="3118281" y="461875"/>
                            </a:cubicBezTo>
                            <a:cubicBezTo>
                              <a:pt x="3170200" y="628263"/>
                              <a:pt x="3075568" y="780109"/>
                              <a:pt x="3118281" y="963914"/>
                            </a:cubicBezTo>
                            <a:cubicBezTo>
                              <a:pt x="3160994" y="1147719"/>
                              <a:pt x="3101031" y="1234190"/>
                              <a:pt x="3118281" y="1425789"/>
                            </a:cubicBezTo>
                            <a:cubicBezTo>
                              <a:pt x="3135531" y="1617389"/>
                              <a:pt x="3050012" y="1784379"/>
                              <a:pt x="3118281" y="2008154"/>
                            </a:cubicBezTo>
                            <a:cubicBezTo>
                              <a:pt x="3005387" y="2056226"/>
                              <a:pt x="2809834" y="1959319"/>
                              <a:pt x="2598568" y="2008154"/>
                            </a:cubicBezTo>
                            <a:cubicBezTo>
                              <a:pt x="2387302" y="2056989"/>
                              <a:pt x="2299504" y="1954590"/>
                              <a:pt x="2110037" y="2008154"/>
                            </a:cubicBezTo>
                            <a:cubicBezTo>
                              <a:pt x="1920570" y="2061718"/>
                              <a:pt x="1671543" y="1944870"/>
                              <a:pt x="1527958" y="2008154"/>
                            </a:cubicBezTo>
                            <a:cubicBezTo>
                              <a:pt x="1384373" y="2071438"/>
                              <a:pt x="1122619" y="1974717"/>
                              <a:pt x="945879" y="2008154"/>
                            </a:cubicBezTo>
                            <a:cubicBezTo>
                              <a:pt x="769139" y="2041591"/>
                              <a:pt x="697290" y="1998205"/>
                              <a:pt x="488531" y="2008154"/>
                            </a:cubicBezTo>
                            <a:cubicBezTo>
                              <a:pt x="279772" y="2018103"/>
                              <a:pt x="141929" y="1971932"/>
                              <a:pt x="0" y="2008154"/>
                            </a:cubicBezTo>
                            <a:cubicBezTo>
                              <a:pt x="-53743" y="1802718"/>
                              <a:pt x="14017" y="1580535"/>
                              <a:pt x="0" y="1465952"/>
                            </a:cubicBezTo>
                            <a:cubicBezTo>
                              <a:pt x="-14017" y="1351369"/>
                              <a:pt x="20822" y="1131604"/>
                              <a:pt x="0" y="1024159"/>
                            </a:cubicBezTo>
                            <a:cubicBezTo>
                              <a:pt x="-20822" y="916714"/>
                              <a:pt x="28368" y="658847"/>
                              <a:pt x="0" y="562283"/>
                            </a:cubicBezTo>
                            <a:cubicBezTo>
                              <a:pt x="-28368" y="465719"/>
                              <a:pt x="52685" y="175029"/>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rIns="182880" rtlCol="0" anchor="ctr"/>
              <a:lstStyle/>
              <a:p>
                <a:pPr marL="285750" indent="-285750">
                  <a:lnSpc>
                    <a:spcPts val="2320"/>
                  </a:lnSpc>
                  <a:buFont typeface="Arial" panose="020B0604020202020204" pitchFamily="34" charset="0"/>
                  <a:buChar char="•"/>
                </a:pPr>
                <a:r>
                  <a:rPr lang="en-US" sz="1400" dirty="0">
                    <a:solidFill>
                      <a:schemeClr val="bg2">
                        <a:lumMod val="25000"/>
                      </a:schemeClr>
                    </a:solidFill>
                    <a:effectLst/>
                    <a:latin typeface="Arial" panose="020B0604020202020204" pitchFamily="34" charset="0"/>
                    <a:cs typeface="Arial" panose="020B0604020202020204" pitchFamily="34" charset="0"/>
                  </a:rPr>
                  <a:t>Longer Life Expectancy</a:t>
                </a:r>
              </a:p>
            </p:txBody>
          </p:sp>
          <p:sp>
            <p:nvSpPr>
              <p:cNvPr id="30" name="Rectangle 29">
                <a:extLst>
                  <a:ext uri="{FF2B5EF4-FFF2-40B4-BE49-F238E27FC236}">
                    <a16:creationId xmlns:a16="http://schemas.microsoft.com/office/drawing/2014/main" id="{24A136B1-F5C1-F546-0EB4-2B4A9C8268B8}"/>
                  </a:ext>
                </a:extLst>
              </p:cNvPr>
              <p:cNvSpPr/>
              <p:nvPr/>
            </p:nvSpPr>
            <p:spPr>
              <a:xfrm>
                <a:off x="8411362" y="2516654"/>
                <a:ext cx="3405328" cy="1139092"/>
              </a:xfrm>
              <a:prstGeom prst="rect">
                <a:avLst/>
              </a:prstGeom>
              <a:solidFill>
                <a:srgbClr val="0290B1"/>
              </a:solidFill>
              <a:ln w="28575">
                <a:solidFill>
                  <a:srgbClr val="0290B1"/>
                </a:solidFill>
              </a:ln>
            </p:spPr>
            <p:style>
              <a:lnRef idx="2">
                <a:schemeClr val="accent1">
                  <a:shade val="50000"/>
                </a:schemeClr>
              </a:lnRef>
              <a:fillRef idx="1">
                <a:schemeClr val="accent1"/>
              </a:fillRef>
              <a:effectRef idx="0">
                <a:schemeClr val="accent1"/>
              </a:effectRef>
              <a:fontRef idx="minor">
                <a:schemeClr val="lt1"/>
              </a:fontRef>
            </p:style>
            <p:txBody>
              <a:bodyPr lIns="274320" tIns="0" rtlCol="0" anchor="ctr"/>
              <a:lstStyle/>
              <a:p>
                <a:pPr algn="ctr"/>
                <a:r>
                  <a:rPr lang="en-US" sz="2000" b="1" spc="300" dirty="0">
                    <a:solidFill>
                      <a:schemeClr val="bg1"/>
                    </a:solidFill>
                    <a:effectLst/>
                    <a:latin typeface="Arial" panose="020B0604020202020204" pitchFamily="34" charset="0"/>
                    <a:cs typeface="Arial" panose="020B0604020202020204" pitchFamily="34" charset="0"/>
                  </a:rPr>
                  <a:t>HEALTHY </a:t>
                </a:r>
                <a:br>
                  <a:rPr lang="en-US" sz="2000" b="1" spc="300" dirty="0">
                    <a:solidFill>
                      <a:schemeClr val="bg1"/>
                    </a:solidFill>
                    <a:effectLst/>
                    <a:latin typeface="Arial" panose="020B0604020202020204" pitchFamily="34" charset="0"/>
                    <a:cs typeface="Arial" panose="020B0604020202020204" pitchFamily="34" charset="0"/>
                  </a:rPr>
                </a:br>
                <a:r>
                  <a:rPr lang="en-US" sz="2000" b="1" spc="300" dirty="0">
                    <a:solidFill>
                      <a:schemeClr val="bg1"/>
                    </a:solidFill>
                    <a:effectLst/>
                    <a:latin typeface="Arial" panose="020B0604020202020204" pitchFamily="34" charset="0"/>
                    <a:cs typeface="Arial" panose="020B0604020202020204" pitchFamily="34" charset="0"/>
                  </a:rPr>
                  <a:t>PEOPLE</a:t>
                </a:r>
              </a:p>
            </p:txBody>
          </p:sp>
        </p:grpSp>
        <p:grpSp>
          <p:nvGrpSpPr>
            <p:cNvPr id="25" name="Group 24">
              <a:extLst>
                <a:ext uri="{FF2B5EF4-FFF2-40B4-BE49-F238E27FC236}">
                  <a16:creationId xmlns:a16="http://schemas.microsoft.com/office/drawing/2014/main" id="{89AE3BD3-B09C-7B2F-A0B5-CFE80A45347A}"/>
                </a:ext>
              </a:extLst>
            </p:cNvPr>
            <p:cNvGrpSpPr>
              <a:grpSpLocks noChangeAspect="1"/>
            </p:cNvGrpSpPr>
            <p:nvPr/>
          </p:nvGrpSpPr>
          <p:grpSpPr>
            <a:xfrm>
              <a:off x="8213842" y="2010722"/>
              <a:ext cx="1143000" cy="1143000"/>
              <a:chOff x="4454137" y="4308486"/>
              <a:chExt cx="1498988" cy="1498988"/>
            </a:xfrm>
          </p:grpSpPr>
          <p:grpSp>
            <p:nvGrpSpPr>
              <p:cNvPr id="26" name="Group 25">
                <a:extLst>
                  <a:ext uri="{FF2B5EF4-FFF2-40B4-BE49-F238E27FC236}">
                    <a16:creationId xmlns:a16="http://schemas.microsoft.com/office/drawing/2014/main" id="{F426DB0A-AC58-7294-CD5B-AA6DEAC7C035}"/>
                  </a:ext>
                </a:extLst>
              </p:cNvPr>
              <p:cNvGrpSpPr/>
              <p:nvPr/>
            </p:nvGrpSpPr>
            <p:grpSpPr>
              <a:xfrm>
                <a:off x="4454137" y="4308486"/>
                <a:ext cx="1498988" cy="1498988"/>
                <a:chOff x="1241018" y="1533004"/>
                <a:chExt cx="1791083" cy="1791083"/>
              </a:xfrm>
            </p:grpSpPr>
            <p:sp>
              <p:nvSpPr>
                <p:cNvPr id="28" name="Oval 27">
                  <a:extLst>
                    <a:ext uri="{FF2B5EF4-FFF2-40B4-BE49-F238E27FC236}">
                      <a16:creationId xmlns:a16="http://schemas.microsoft.com/office/drawing/2014/main" id="{9ED79470-BA43-77BD-36F3-744DF3FFCD2A}"/>
                    </a:ext>
                  </a:extLst>
                </p:cNvPr>
                <p:cNvSpPr/>
                <p:nvPr/>
              </p:nvSpPr>
              <p:spPr>
                <a:xfrm>
                  <a:off x="1241018" y="1533004"/>
                  <a:ext cx="1791083" cy="1791083"/>
                </a:xfrm>
                <a:prstGeom prst="ellipse">
                  <a:avLst/>
                </a:prstGeom>
                <a:solidFill>
                  <a:srgbClr val="0290B1">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1CD7B03-CA38-2862-4E59-705EC85435AE}"/>
                    </a:ext>
                  </a:extLst>
                </p:cNvPr>
                <p:cNvSpPr/>
                <p:nvPr/>
              </p:nvSpPr>
              <p:spPr>
                <a:xfrm>
                  <a:off x="1354888" y="1648004"/>
                  <a:ext cx="1563344" cy="1563344"/>
                </a:xfrm>
                <a:prstGeom prst="ellipse">
                  <a:avLst/>
                </a:prstGeom>
                <a:solidFill>
                  <a:schemeClr val="bg1"/>
                </a:solidFill>
                <a:ln w="28575">
                  <a:solidFill>
                    <a:srgbClr val="0290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7" name="Picture 26" descr="Icon&#10;&#10;Description automatically generated">
                <a:extLst>
                  <a:ext uri="{FF2B5EF4-FFF2-40B4-BE49-F238E27FC236}">
                    <a16:creationId xmlns:a16="http://schemas.microsoft.com/office/drawing/2014/main" id="{66BC3050-1D96-BDF1-FAA2-3D2702F1D63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733357" y="4759483"/>
                <a:ext cx="940549" cy="596995"/>
              </a:xfrm>
              <a:prstGeom prst="rect">
                <a:avLst/>
              </a:prstGeom>
            </p:spPr>
          </p:pic>
        </p:grpSp>
      </p:grpSp>
    </p:spTree>
    <p:extLst>
      <p:ext uri="{BB962C8B-B14F-4D97-AF65-F5344CB8AC3E}">
        <p14:creationId xmlns:p14="http://schemas.microsoft.com/office/powerpoint/2010/main" val="14458117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D06CF-28E5-1C7A-0624-24E849C276E7}"/>
              </a:ext>
            </a:extLst>
          </p:cNvPr>
          <p:cNvSpPr>
            <a:spLocks noGrp="1"/>
          </p:cNvSpPr>
          <p:nvPr>
            <p:ph type="title"/>
          </p:nvPr>
        </p:nvSpPr>
        <p:spPr>
          <a:xfrm>
            <a:off x="441963" y="365125"/>
            <a:ext cx="11308074" cy="1086283"/>
          </a:xfrm>
        </p:spPr>
        <p:txBody>
          <a:bodyPr/>
          <a:lstStyle/>
          <a:p>
            <a:r>
              <a:rPr lang="en-US" dirty="0"/>
              <a:t>Benefits outweigh potential costs</a:t>
            </a:r>
          </a:p>
        </p:txBody>
      </p:sp>
      <p:sp>
        <p:nvSpPr>
          <p:cNvPr id="3" name="TextBox 2">
            <a:extLst>
              <a:ext uri="{FF2B5EF4-FFF2-40B4-BE49-F238E27FC236}">
                <a16:creationId xmlns:a16="http://schemas.microsoft.com/office/drawing/2014/main" id="{36BDE34E-BBC8-97AF-9684-4827ED7D0CB1}"/>
              </a:ext>
            </a:extLst>
          </p:cNvPr>
          <p:cNvSpPr txBox="1"/>
          <p:nvPr/>
        </p:nvSpPr>
        <p:spPr>
          <a:xfrm>
            <a:off x="6220691" y="1581966"/>
            <a:ext cx="5529346" cy="4524315"/>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Helvetica Neue"/>
              </a:rPr>
              <a:t>Community design changes can lead to </a:t>
            </a:r>
            <a:r>
              <a:rPr lang="en-US" sz="2400" b="1" i="1" dirty="0">
                <a:latin typeface="Helvetica Neue"/>
              </a:rPr>
              <a:t>increased housing desirability </a:t>
            </a:r>
            <a:r>
              <a:rPr lang="en-US" sz="2400" dirty="0">
                <a:latin typeface="Helvetica Neue"/>
              </a:rPr>
              <a:t>and</a:t>
            </a:r>
            <a:r>
              <a:rPr lang="en-US" sz="2400" b="1" i="1" dirty="0">
                <a:latin typeface="Helvetica Neue"/>
              </a:rPr>
              <a:t> costs </a:t>
            </a:r>
            <a:r>
              <a:rPr lang="en-US" sz="2400" dirty="0">
                <a:latin typeface="Helvetica Neue"/>
              </a:rPr>
              <a:t>and concerns of </a:t>
            </a:r>
            <a:r>
              <a:rPr lang="en-US" sz="2400" b="1" i="1" dirty="0">
                <a:latin typeface="Helvetica Neue"/>
              </a:rPr>
              <a:t>displacement</a:t>
            </a:r>
            <a:r>
              <a:rPr lang="en-US" sz="2400" i="1" dirty="0">
                <a:latin typeface="Helvetica Neue"/>
              </a:rPr>
              <a:t> </a:t>
            </a:r>
            <a:r>
              <a:rPr lang="en-US" sz="2400" dirty="0">
                <a:latin typeface="Helvetica Neue"/>
              </a:rPr>
              <a:t>and </a:t>
            </a:r>
            <a:r>
              <a:rPr lang="en-US" sz="2400" b="1" i="1" dirty="0">
                <a:latin typeface="Helvetica Neue"/>
              </a:rPr>
              <a:t>gentrification</a:t>
            </a:r>
            <a:r>
              <a:rPr lang="en-US" sz="2400" dirty="0">
                <a:latin typeface="Helvetica Neue"/>
              </a:rPr>
              <a:t>.</a:t>
            </a:r>
            <a:br>
              <a:rPr lang="en-US" sz="2400" dirty="0">
                <a:latin typeface="Helvetica Neue"/>
              </a:rPr>
            </a:br>
            <a:endParaRPr lang="en-US" sz="2400" dirty="0">
              <a:latin typeface="Helvetica Neue"/>
            </a:endParaRPr>
          </a:p>
          <a:p>
            <a:pPr marL="285750" indent="-285750" algn="l">
              <a:buFont typeface="Arial" panose="020B0604020202020204" pitchFamily="34" charset="0"/>
              <a:buChar char="•"/>
            </a:pPr>
            <a:r>
              <a:rPr lang="en-US" sz="2400" dirty="0">
                <a:latin typeface="Helvetica Neue"/>
              </a:rPr>
              <a:t>These concerns need to be addressed in the design process through </a:t>
            </a:r>
            <a:r>
              <a:rPr lang="en-US" sz="2400" b="1" dirty="0">
                <a:solidFill>
                  <a:schemeClr val="accent1"/>
                </a:solidFill>
                <a:latin typeface="Helvetica Neue"/>
              </a:rPr>
              <a:t>equitable affordable housing policies and tools</a:t>
            </a:r>
            <a:r>
              <a:rPr lang="en-US" sz="2400" dirty="0">
                <a:solidFill>
                  <a:schemeClr val="accent1"/>
                </a:solidFill>
                <a:latin typeface="Helvetica Neue"/>
              </a:rPr>
              <a:t> </a:t>
            </a:r>
            <a:r>
              <a:rPr lang="en-US" sz="2400" dirty="0">
                <a:latin typeface="Helvetica Neue"/>
              </a:rPr>
              <a:t>and </a:t>
            </a:r>
            <a:r>
              <a:rPr lang="en-US" sz="2400" b="1" dirty="0">
                <a:solidFill>
                  <a:schemeClr val="accent1"/>
                </a:solidFill>
                <a:latin typeface="Helvetica Neue"/>
              </a:rPr>
              <a:t>access to active transportation</a:t>
            </a:r>
            <a:r>
              <a:rPr lang="en-US" sz="2400" dirty="0">
                <a:latin typeface="Helvetica Neue"/>
              </a:rPr>
              <a:t>, which can offset the increased costs of living.</a:t>
            </a:r>
          </a:p>
        </p:txBody>
      </p:sp>
      <p:pic>
        <p:nvPicPr>
          <p:cNvPr id="7" name="Picture 6" descr="A picture containing sky, building, outdoor, road&#10;&#10;Description automatically generated">
            <a:extLst>
              <a:ext uri="{FF2B5EF4-FFF2-40B4-BE49-F238E27FC236}">
                <a16:creationId xmlns:a16="http://schemas.microsoft.com/office/drawing/2014/main" id="{EB65A58E-3E36-4641-8947-5960825BC40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96082" y="4183047"/>
            <a:ext cx="2821191" cy="2265501"/>
          </a:xfrm>
          <a:prstGeom prst="rect">
            <a:avLst/>
          </a:prstGeom>
          <a:effectLst>
            <a:outerShdw blurRad="50800" dist="38100" dir="2700000" algn="tl" rotWithShape="0">
              <a:prstClr val="black">
                <a:alpha val="40000"/>
              </a:prstClr>
            </a:outerShdw>
          </a:effectLst>
        </p:spPr>
      </p:pic>
      <p:pic>
        <p:nvPicPr>
          <p:cNvPr id="11" name="Picture 10" descr="A picture containing floor, indoor, bathroom&#10;&#10;Description automatically generated">
            <a:extLst>
              <a:ext uri="{FF2B5EF4-FFF2-40B4-BE49-F238E27FC236}">
                <a16:creationId xmlns:a16="http://schemas.microsoft.com/office/drawing/2014/main" id="{8D58DDDF-916F-3747-9050-89A7F8C19A3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387878" y="4174700"/>
            <a:ext cx="2199172" cy="2265501"/>
          </a:xfrm>
          <a:prstGeom prst="rect">
            <a:avLst/>
          </a:prstGeom>
          <a:effectLst>
            <a:outerShdw blurRad="50800" dist="38100" dir="2700000" algn="tl" rotWithShape="0">
              <a:prstClr val="black">
                <a:alpha val="40000"/>
              </a:prstClr>
            </a:outerShdw>
          </a:effectLst>
        </p:spPr>
      </p:pic>
      <p:pic>
        <p:nvPicPr>
          <p:cNvPr id="12" name="Picture 11" descr="A bicycle lane painted on the street&#10;&#10;Description automatically generated with low confidence">
            <a:extLst>
              <a:ext uri="{FF2B5EF4-FFF2-40B4-BE49-F238E27FC236}">
                <a16:creationId xmlns:a16="http://schemas.microsoft.com/office/drawing/2014/main" id="{23C64ED0-04B1-4B4D-9DAC-91461170F00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703288" y="1617467"/>
            <a:ext cx="1883762" cy="2426675"/>
          </a:xfrm>
          <a:prstGeom prst="rect">
            <a:avLst/>
          </a:prstGeom>
          <a:effectLst>
            <a:outerShdw blurRad="50800" dist="38100" dir="2700000" algn="tl" rotWithShape="0">
              <a:prstClr val="black">
                <a:alpha val="40000"/>
              </a:prstClr>
            </a:outerShdw>
          </a:effectLst>
        </p:spPr>
      </p:pic>
      <p:pic>
        <p:nvPicPr>
          <p:cNvPr id="13" name="Picture 12" descr="A picture containing outdoor, tree, sky, ground&#10;&#10;Description automatically generated">
            <a:extLst>
              <a:ext uri="{FF2B5EF4-FFF2-40B4-BE49-F238E27FC236}">
                <a16:creationId xmlns:a16="http://schemas.microsoft.com/office/drawing/2014/main" id="{A47A1B08-51CE-0946-9342-9340685044B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78403" y="1662182"/>
            <a:ext cx="3224215" cy="2366462"/>
          </a:xfrm>
          <a:prstGeom prst="rect">
            <a:avLst/>
          </a:prstGeom>
        </p:spPr>
      </p:pic>
      <p:sp>
        <p:nvSpPr>
          <p:cNvPr id="14" name="TextBox 13">
            <a:extLst>
              <a:ext uri="{FF2B5EF4-FFF2-40B4-BE49-F238E27FC236}">
                <a16:creationId xmlns:a16="http://schemas.microsoft.com/office/drawing/2014/main" id="{FAA71F2B-EE86-6A4C-8C33-65CFBA2A36AB}"/>
              </a:ext>
            </a:extLst>
          </p:cNvPr>
          <p:cNvSpPr txBox="1"/>
          <p:nvPr/>
        </p:nvSpPr>
        <p:spPr>
          <a:xfrm>
            <a:off x="229387" y="1331432"/>
            <a:ext cx="1749518" cy="369332"/>
          </a:xfrm>
          <a:prstGeom prst="rect">
            <a:avLst/>
          </a:prstGeom>
          <a:noFill/>
        </p:spPr>
        <p:txBody>
          <a:bodyPr wrap="none" lIns="91440" tIns="45720" rIns="91440" bIns="45720" rtlCol="0" anchor="t">
            <a:spAutoFit/>
          </a:bodyPr>
          <a:lstStyle/>
          <a:p>
            <a:r>
              <a:rPr lang="en-US" dirty="0"/>
              <a:t>Chattanooga, TN</a:t>
            </a:r>
          </a:p>
        </p:txBody>
      </p:sp>
    </p:spTree>
    <p:extLst>
      <p:ext uri="{BB962C8B-B14F-4D97-AF65-F5344CB8AC3E}">
        <p14:creationId xmlns:p14="http://schemas.microsoft.com/office/powerpoint/2010/main" val="19481021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578FA69-FAEA-CA3C-B00A-CA177BCBE646}"/>
              </a:ext>
            </a:extLst>
          </p:cNvPr>
          <p:cNvSpPr>
            <a:spLocks noGrp="1"/>
          </p:cNvSpPr>
          <p:nvPr>
            <p:ph type="body" idx="10"/>
          </p:nvPr>
        </p:nvSpPr>
        <p:spPr/>
        <p:txBody>
          <a:bodyPr>
            <a:normAutofit/>
          </a:bodyPr>
          <a:lstStyle/>
          <a:p>
            <a:pPr marL="0" indent="0">
              <a:buNone/>
            </a:pPr>
            <a:r>
              <a:rPr lang="en-US" dirty="0"/>
              <a:t>Greater Walkability</a:t>
            </a:r>
          </a:p>
          <a:p>
            <a:pPr marL="0" indent="0">
              <a:buNone/>
            </a:pPr>
            <a:r>
              <a:rPr lang="en-US" dirty="0"/>
              <a:t>Fewer Vehicle Miles Traveled</a:t>
            </a:r>
          </a:p>
          <a:p>
            <a:pPr marL="0" indent="0">
              <a:buNone/>
            </a:pPr>
            <a:r>
              <a:rPr lang="en-US" dirty="0"/>
              <a:t>Better Air Quality</a:t>
            </a:r>
          </a:p>
        </p:txBody>
      </p:sp>
      <p:sp>
        <p:nvSpPr>
          <p:cNvPr id="4" name="Title 3">
            <a:extLst>
              <a:ext uri="{FF2B5EF4-FFF2-40B4-BE49-F238E27FC236}">
                <a16:creationId xmlns:a16="http://schemas.microsoft.com/office/drawing/2014/main" id="{7197C9E9-885B-5214-DC04-EB9C4446D82B}"/>
              </a:ext>
            </a:extLst>
          </p:cNvPr>
          <p:cNvSpPr>
            <a:spLocks noGrp="1"/>
          </p:cNvSpPr>
          <p:nvPr>
            <p:ph type="title"/>
          </p:nvPr>
        </p:nvSpPr>
        <p:spPr/>
        <p:txBody>
          <a:bodyPr>
            <a:normAutofit/>
          </a:bodyPr>
          <a:lstStyle/>
          <a:p>
            <a:r>
              <a:rPr lang="en-US" sz="4800" dirty="0"/>
              <a:t>Healthy Environment</a:t>
            </a:r>
          </a:p>
        </p:txBody>
      </p:sp>
      <p:sp>
        <p:nvSpPr>
          <p:cNvPr id="6" name="Oval 5">
            <a:extLst>
              <a:ext uri="{FF2B5EF4-FFF2-40B4-BE49-F238E27FC236}">
                <a16:creationId xmlns:a16="http://schemas.microsoft.com/office/drawing/2014/main" id="{D461A438-7A28-D3DD-E88D-D0AE85DBB811}"/>
              </a:ext>
            </a:extLst>
          </p:cNvPr>
          <p:cNvSpPr/>
          <p:nvPr/>
        </p:nvSpPr>
        <p:spPr>
          <a:xfrm>
            <a:off x="2363402" y="3981537"/>
            <a:ext cx="392415" cy="392415"/>
          </a:xfrm>
          <a:prstGeom prst="ellipse">
            <a:avLst/>
          </a:prstGeom>
          <a:solidFill>
            <a:schemeClr val="bg1"/>
          </a:solidFill>
          <a:ln w="28575">
            <a:solidFill>
              <a:srgbClr val="BB40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BB4091"/>
                </a:solidFill>
                <a:latin typeface="Arial" panose="020B0604020202020204" pitchFamily="34" charset="0"/>
                <a:cs typeface="Arial" panose="020B0604020202020204" pitchFamily="34" charset="0"/>
              </a:rPr>
              <a:t>2</a:t>
            </a:r>
          </a:p>
        </p:txBody>
      </p:sp>
      <p:sp>
        <p:nvSpPr>
          <p:cNvPr id="7" name="Oval 6">
            <a:extLst>
              <a:ext uri="{FF2B5EF4-FFF2-40B4-BE49-F238E27FC236}">
                <a16:creationId xmlns:a16="http://schemas.microsoft.com/office/drawing/2014/main" id="{ED6090B1-57D6-C971-5233-C34248051DEE}"/>
              </a:ext>
            </a:extLst>
          </p:cNvPr>
          <p:cNvSpPr/>
          <p:nvPr/>
        </p:nvSpPr>
        <p:spPr>
          <a:xfrm>
            <a:off x="2363402" y="3471613"/>
            <a:ext cx="392415" cy="392415"/>
          </a:xfrm>
          <a:prstGeom prst="ellipse">
            <a:avLst/>
          </a:prstGeom>
          <a:solidFill>
            <a:schemeClr val="bg1"/>
          </a:solidFill>
          <a:ln w="28575">
            <a:solidFill>
              <a:srgbClr val="BB40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BB4091"/>
                </a:solidFill>
                <a:latin typeface="Arial" panose="020B0604020202020204" pitchFamily="34" charset="0"/>
                <a:cs typeface="Arial" panose="020B0604020202020204" pitchFamily="34" charset="0"/>
              </a:rPr>
              <a:t>1</a:t>
            </a:r>
          </a:p>
        </p:txBody>
      </p:sp>
      <p:sp>
        <p:nvSpPr>
          <p:cNvPr id="8" name="Oval 7">
            <a:extLst>
              <a:ext uri="{FF2B5EF4-FFF2-40B4-BE49-F238E27FC236}">
                <a16:creationId xmlns:a16="http://schemas.microsoft.com/office/drawing/2014/main" id="{FBC9D4A6-95AC-7E5A-5E34-C5B3CE4A3DB5}"/>
              </a:ext>
            </a:extLst>
          </p:cNvPr>
          <p:cNvSpPr/>
          <p:nvPr/>
        </p:nvSpPr>
        <p:spPr>
          <a:xfrm>
            <a:off x="2363402" y="4484179"/>
            <a:ext cx="392415" cy="392415"/>
          </a:xfrm>
          <a:prstGeom prst="ellipse">
            <a:avLst/>
          </a:prstGeom>
          <a:solidFill>
            <a:schemeClr val="bg1"/>
          </a:solidFill>
          <a:ln w="28575">
            <a:solidFill>
              <a:srgbClr val="BB40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BB4091"/>
                </a:solidFill>
                <a:latin typeface="Arial" panose="020B0604020202020204" pitchFamily="34" charset="0"/>
                <a:cs typeface="Arial" panose="020B0604020202020204" pitchFamily="34" charset="0"/>
              </a:rPr>
              <a:t>3</a:t>
            </a:r>
          </a:p>
        </p:txBody>
      </p:sp>
    </p:spTree>
    <p:extLst>
      <p:ext uri="{BB962C8B-B14F-4D97-AF65-F5344CB8AC3E}">
        <p14:creationId xmlns:p14="http://schemas.microsoft.com/office/powerpoint/2010/main" val="8544653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6DC42BD-FC30-EAF2-F53E-A50EA1F84BA3}"/>
              </a:ext>
            </a:extLst>
          </p:cNvPr>
          <p:cNvSpPr>
            <a:spLocks noGrp="1"/>
          </p:cNvSpPr>
          <p:nvPr>
            <p:ph type="title"/>
          </p:nvPr>
        </p:nvSpPr>
        <p:spPr/>
        <p:txBody>
          <a:bodyPr/>
          <a:lstStyle/>
          <a:p>
            <a:r>
              <a:rPr lang="en-US" dirty="0"/>
              <a:t>1. Greater Walkability</a:t>
            </a:r>
          </a:p>
        </p:txBody>
      </p:sp>
      <p:graphicFrame>
        <p:nvGraphicFramePr>
          <p:cNvPr id="6" name="Diagram 5">
            <a:extLst>
              <a:ext uri="{FF2B5EF4-FFF2-40B4-BE49-F238E27FC236}">
                <a16:creationId xmlns:a16="http://schemas.microsoft.com/office/drawing/2014/main" id="{CC1B0540-B88B-BB3A-519B-92F65CA879F6}"/>
              </a:ext>
            </a:extLst>
          </p:cNvPr>
          <p:cNvGraphicFramePr/>
          <p:nvPr>
            <p:extLst>
              <p:ext uri="{D42A27DB-BD31-4B8C-83A1-F6EECF244321}">
                <p14:modId xmlns:p14="http://schemas.microsoft.com/office/powerpoint/2010/main" val="3348771866"/>
              </p:ext>
            </p:extLst>
          </p:nvPr>
        </p:nvGraphicFramePr>
        <p:xfrm>
          <a:off x="503776" y="1690688"/>
          <a:ext cx="11246261" cy="44828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43028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12A33F66-0C97-223E-00AF-A1C295BF828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90892" y="507019"/>
            <a:ext cx="7228175" cy="392945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a:extLst>
              <a:ext uri="{FF2B5EF4-FFF2-40B4-BE49-F238E27FC236}">
                <a16:creationId xmlns:a16="http://schemas.microsoft.com/office/drawing/2014/main" id="{E730307F-6968-2257-1D5E-1A737B05BE7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971438" y="4677380"/>
            <a:ext cx="4867083" cy="1575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3457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E79E944-17A9-6B0E-3482-5AEE24260EAA}"/>
              </a:ext>
            </a:extLst>
          </p:cNvPr>
          <p:cNvSpPr/>
          <p:nvPr/>
        </p:nvSpPr>
        <p:spPr>
          <a:xfrm>
            <a:off x="4690888" y="796413"/>
            <a:ext cx="5815589" cy="4878514"/>
          </a:xfrm>
          <a:prstGeom prst="rect">
            <a:avLst/>
          </a:prstGeom>
          <a:blipFill>
            <a:blip r:embed="rId3" cstate="screen">
              <a:extLst>
                <a:ext uri="{28A0092B-C50C-407E-A947-70E740481C1C}">
                  <a14:useLocalDpi xmlns:a14="http://schemas.microsoft.com/office/drawing/2010/main"/>
                </a:ext>
              </a:extLst>
            </a:blip>
            <a:srcRect/>
            <a:stretch>
              <a:fillRect/>
            </a:stretch>
          </a:blipFill>
          <a:ln w="28575">
            <a:solidFill>
              <a:srgbClr val="BB4092"/>
            </a:solidFill>
          </a:ln>
          <a:effectLst>
            <a:outerShdw dist="571500" dir="2700000" algn="tl" rotWithShape="0">
              <a:prstClr val="black">
                <a:alpha val="10000"/>
              </a:prstClr>
            </a:outerShdw>
          </a:effectLst>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7" name="Title 6">
            <a:extLst>
              <a:ext uri="{FF2B5EF4-FFF2-40B4-BE49-F238E27FC236}">
                <a16:creationId xmlns:a16="http://schemas.microsoft.com/office/drawing/2014/main" id="{630723E4-ADB3-F8CB-A21E-B899B263C695}"/>
              </a:ext>
            </a:extLst>
          </p:cNvPr>
          <p:cNvSpPr>
            <a:spLocks noGrp="1"/>
          </p:cNvSpPr>
          <p:nvPr>
            <p:ph type="title"/>
          </p:nvPr>
        </p:nvSpPr>
        <p:spPr>
          <a:xfrm>
            <a:off x="1482175" y="365125"/>
            <a:ext cx="3612339" cy="1325563"/>
          </a:xfrm>
        </p:spPr>
        <p:txBody>
          <a:bodyPr>
            <a:normAutofit/>
          </a:bodyPr>
          <a:lstStyle/>
          <a:p>
            <a:r>
              <a:rPr lang="en-US" sz="1400" spc="600" dirty="0"/>
              <a:t>HEALTHY</a:t>
            </a:r>
            <a:br>
              <a:rPr lang="en-US" sz="1400" spc="600" dirty="0"/>
            </a:br>
            <a:r>
              <a:rPr lang="en-US" sz="1400" spc="600" dirty="0"/>
              <a:t>ENVIRONMENT</a:t>
            </a:r>
          </a:p>
        </p:txBody>
      </p:sp>
      <p:pic>
        <p:nvPicPr>
          <p:cNvPr id="3" name="Picture 2" descr="A road with houses along it&#10;&#10;Description automatically generated with low confidence">
            <a:extLst>
              <a:ext uri="{FF2B5EF4-FFF2-40B4-BE49-F238E27FC236}">
                <a16:creationId xmlns:a16="http://schemas.microsoft.com/office/drawing/2014/main" id="{87834224-CDC0-CAF2-AC76-F988D07BB12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697902" y="802945"/>
            <a:ext cx="5808575" cy="4865450"/>
          </a:xfrm>
          <a:prstGeom prst="rect">
            <a:avLst/>
          </a:prstGeom>
        </p:spPr>
      </p:pic>
      <p:grpSp>
        <p:nvGrpSpPr>
          <p:cNvPr id="11" name="Group 10">
            <a:extLst>
              <a:ext uri="{FF2B5EF4-FFF2-40B4-BE49-F238E27FC236}">
                <a16:creationId xmlns:a16="http://schemas.microsoft.com/office/drawing/2014/main" id="{577C4063-381B-4C93-9A93-F48F27EFDA61}"/>
              </a:ext>
            </a:extLst>
          </p:cNvPr>
          <p:cNvGrpSpPr/>
          <p:nvPr/>
        </p:nvGrpSpPr>
        <p:grpSpPr>
          <a:xfrm>
            <a:off x="7896529" y="5131507"/>
            <a:ext cx="2609949" cy="536888"/>
            <a:chOff x="2880077" y="2808895"/>
            <a:chExt cx="2609949" cy="536888"/>
          </a:xfrm>
        </p:grpSpPr>
        <p:sp>
          <p:nvSpPr>
            <p:cNvPr id="12" name="Rectangle 11">
              <a:extLst>
                <a:ext uri="{FF2B5EF4-FFF2-40B4-BE49-F238E27FC236}">
                  <a16:creationId xmlns:a16="http://schemas.microsoft.com/office/drawing/2014/main" id="{FB3D7194-D8E3-7A41-7C78-98461D5C055D}"/>
                </a:ext>
              </a:extLst>
            </p:cNvPr>
            <p:cNvSpPr/>
            <p:nvPr/>
          </p:nvSpPr>
          <p:spPr>
            <a:xfrm>
              <a:off x="2880077" y="2808895"/>
              <a:ext cx="2609949" cy="536888"/>
            </a:xfrm>
            <a:prstGeom prst="rect">
              <a:avLst/>
            </a:prstGeom>
            <a:solidFill>
              <a:srgbClr val="7F2B63">
                <a:alpha val="70000"/>
              </a:srgbClr>
            </a:solidFill>
          </p:spPr>
          <p:style>
            <a:lnRef idx="0">
              <a:schemeClr val="accent1">
                <a:hueOff val="0"/>
                <a:satOff val="0"/>
                <a:lumOff val="0"/>
                <a:alphaOff val="0"/>
              </a:schemeClr>
            </a:lnRef>
            <a:fillRef idx="1">
              <a:scrgbClr r="0" g="0" b="0"/>
            </a:fillRef>
            <a:effectRef idx="0">
              <a:schemeClr val="accent1">
                <a:tint val="50000"/>
                <a:alpha val="40000"/>
                <a:hueOff val="0"/>
                <a:satOff val="0"/>
                <a:lumOff val="0"/>
                <a:alphaOff val="0"/>
              </a:schemeClr>
            </a:effectRef>
            <a:fontRef idx="minor">
              <a:schemeClr val="lt1">
                <a:hueOff val="0"/>
                <a:satOff val="0"/>
                <a:lumOff val="0"/>
                <a:alphaOff val="0"/>
              </a:schemeClr>
            </a:fontRef>
          </p:style>
        </p:sp>
        <p:sp>
          <p:nvSpPr>
            <p:cNvPr id="13" name="TextBox 12">
              <a:extLst>
                <a:ext uri="{FF2B5EF4-FFF2-40B4-BE49-F238E27FC236}">
                  <a16:creationId xmlns:a16="http://schemas.microsoft.com/office/drawing/2014/main" id="{10FD04F7-9107-809A-80F3-70646C36BA8C}"/>
                </a:ext>
              </a:extLst>
            </p:cNvPr>
            <p:cNvSpPr txBox="1"/>
            <p:nvPr/>
          </p:nvSpPr>
          <p:spPr>
            <a:xfrm>
              <a:off x="2880077" y="2808895"/>
              <a:ext cx="2609949" cy="536888"/>
            </a:xfrm>
            <a:prstGeom prst="rect">
              <a:avLst/>
            </a:prstGeom>
            <a:solidFill>
              <a:srgbClr val="BB4092"/>
            </a:solidFill>
          </p:spPr>
          <p:style>
            <a:lnRef idx="0">
              <a:scrgbClr r="0" g="0" b="0"/>
            </a:lnRef>
            <a:fillRef idx="0">
              <a:scrgbClr r="0" g="0" b="0"/>
            </a:fillRef>
            <a:effectRef idx="0">
              <a:scrgbClr r="0" g="0" b="0"/>
            </a:effectRef>
            <a:fontRef idx="minor">
              <a:schemeClr val="lt1">
                <a:hueOff val="0"/>
                <a:satOff val="0"/>
                <a:lumOff val="0"/>
                <a:alphaOff val="0"/>
              </a:schemeClr>
            </a:fontRef>
          </p:style>
          <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US" sz="2400" b="1" kern="1200" dirty="0" err="1"/>
                <a:t>Walkscore</a:t>
              </a:r>
              <a:r>
                <a:rPr lang="en-US" sz="2400" b="1" kern="1200" dirty="0"/>
                <a:t> 5</a:t>
              </a:r>
            </a:p>
          </p:txBody>
        </p:sp>
      </p:grpSp>
    </p:spTree>
    <p:extLst>
      <p:ext uri="{BB962C8B-B14F-4D97-AF65-F5344CB8AC3E}">
        <p14:creationId xmlns:p14="http://schemas.microsoft.com/office/powerpoint/2010/main" val="42041606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30723E4-ADB3-F8CB-A21E-B899B263C695}"/>
              </a:ext>
            </a:extLst>
          </p:cNvPr>
          <p:cNvSpPr>
            <a:spLocks noGrp="1"/>
          </p:cNvSpPr>
          <p:nvPr>
            <p:ph type="title"/>
          </p:nvPr>
        </p:nvSpPr>
        <p:spPr>
          <a:xfrm>
            <a:off x="1482175" y="365125"/>
            <a:ext cx="3612339" cy="1325563"/>
          </a:xfrm>
        </p:spPr>
        <p:txBody>
          <a:bodyPr>
            <a:normAutofit/>
          </a:bodyPr>
          <a:lstStyle/>
          <a:p>
            <a:r>
              <a:rPr lang="en-US" sz="1400" spc="600" dirty="0"/>
              <a:t>HEALTHY</a:t>
            </a:r>
            <a:br>
              <a:rPr lang="en-US" sz="1400" spc="600" dirty="0"/>
            </a:br>
            <a:r>
              <a:rPr lang="en-US" sz="1400" spc="600" dirty="0"/>
              <a:t>ENVIRONMENT</a:t>
            </a:r>
          </a:p>
        </p:txBody>
      </p:sp>
      <p:sp>
        <p:nvSpPr>
          <p:cNvPr id="10" name="Content Placeholder 9">
            <a:extLst>
              <a:ext uri="{FF2B5EF4-FFF2-40B4-BE49-F238E27FC236}">
                <a16:creationId xmlns:a16="http://schemas.microsoft.com/office/drawing/2014/main" id="{00901030-3006-5909-49FD-847F7D0EE853}"/>
              </a:ext>
            </a:extLst>
          </p:cNvPr>
          <p:cNvSpPr>
            <a:spLocks noGrp="1"/>
          </p:cNvSpPr>
          <p:nvPr>
            <p:ph sz="half" idx="2"/>
          </p:nvPr>
        </p:nvSpPr>
        <p:spPr>
          <a:xfrm>
            <a:off x="4690889" y="804249"/>
            <a:ext cx="5815589" cy="4883741"/>
          </a:xfrm>
          <a:prstGeom prst="rect">
            <a:avLst/>
          </a:prstGeom>
          <a:blipFill>
            <a:blip r:embed="rId3" cstate="screen">
              <a:extLst>
                <a:ext uri="{28A0092B-C50C-407E-A947-70E740481C1C}">
                  <a14:useLocalDpi xmlns:a14="http://schemas.microsoft.com/office/drawing/2010/main"/>
                </a:ext>
              </a:extLst>
            </a:blip>
            <a:srcRect/>
            <a:stretch>
              <a:fillRect/>
            </a:stretch>
          </a:blipFill>
          <a:ln w="28575">
            <a:solidFill>
              <a:srgbClr val="BB4092"/>
            </a:solidFill>
          </a:ln>
          <a:effectLst>
            <a:outerShdw dist="571500" dir="2700000" algn="tl" rotWithShape="0">
              <a:prstClr val="black">
                <a:alpha val="10000"/>
              </a:prstClr>
            </a:outerShdw>
          </a:effectLst>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nchor="t"/>
          <a:lstStyle/>
          <a:p>
            <a:pPr marL="0" indent="0">
              <a:buNone/>
            </a:pPr>
            <a:r>
              <a:rPr lang="en-US" dirty="0"/>
              <a:t> </a:t>
            </a:r>
          </a:p>
        </p:txBody>
      </p:sp>
      <p:pic>
        <p:nvPicPr>
          <p:cNvPr id="3" name="Picture 2" descr="A picture containing tree, outdoor, grass, road&#10;&#10;Description automatically generated">
            <a:extLst>
              <a:ext uri="{FF2B5EF4-FFF2-40B4-BE49-F238E27FC236}">
                <a16:creationId xmlns:a16="http://schemas.microsoft.com/office/drawing/2014/main" id="{85756DF0-D3B5-0681-E176-5BF032B462C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690889" y="804249"/>
            <a:ext cx="5815588" cy="4883740"/>
          </a:xfrm>
          <a:prstGeom prst="rect">
            <a:avLst/>
          </a:prstGeom>
        </p:spPr>
      </p:pic>
      <p:grpSp>
        <p:nvGrpSpPr>
          <p:cNvPr id="11" name="Group 10">
            <a:extLst>
              <a:ext uri="{FF2B5EF4-FFF2-40B4-BE49-F238E27FC236}">
                <a16:creationId xmlns:a16="http://schemas.microsoft.com/office/drawing/2014/main" id="{577C4063-381B-4C93-9A93-F48F27EFDA61}"/>
              </a:ext>
            </a:extLst>
          </p:cNvPr>
          <p:cNvGrpSpPr/>
          <p:nvPr/>
        </p:nvGrpSpPr>
        <p:grpSpPr>
          <a:xfrm>
            <a:off x="7896529" y="5131507"/>
            <a:ext cx="2609949" cy="536888"/>
            <a:chOff x="2880077" y="2808895"/>
            <a:chExt cx="2609949" cy="536888"/>
          </a:xfrm>
        </p:grpSpPr>
        <p:sp>
          <p:nvSpPr>
            <p:cNvPr id="12" name="Rectangle 11">
              <a:extLst>
                <a:ext uri="{FF2B5EF4-FFF2-40B4-BE49-F238E27FC236}">
                  <a16:creationId xmlns:a16="http://schemas.microsoft.com/office/drawing/2014/main" id="{FB3D7194-D8E3-7A41-7C78-98461D5C055D}"/>
                </a:ext>
              </a:extLst>
            </p:cNvPr>
            <p:cNvSpPr/>
            <p:nvPr/>
          </p:nvSpPr>
          <p:spPr>
            <a:xfrm>
              <a:off x="2880077" y="2808895"/>
              <a:ext cx="2609949" cy="536888"/>
            </a:xfrm>
            <a:prstGeom prst="rect">
              <a:avLst/>
            </a:prstGeom>
            <a:solidFill>
              <a:srgbClr val="7F2B63">
                <a:alpha val="70000"/>
              </a:srgbClr>
            </a:solidFill>
          </p:spPr>
          <p:style>
            <a:lnRef idx="0">
              <a:schemeClr val="accent1">
                <a:hueOff val="0"/>
                <a:satOff val="0"/>
                <a:lumOff val="0"/>
                <a:alphaOff val="0"/>
              </a:schemeClr>
            </a:lnRef>
            <a:fillRef idx="1">
              <a:scrgbClr r="0" g="0" b="0"/>
            </a:fillRef>
            <a:effectRef idx="0">
              <a:schemeClr val="accent1">
                <a:tint val="50000"/>
                <a:alpha val="40000"/>
                <a:hueOff val="0"/>
                <a:satOff val="0"/>
                <a:lumOff val="0"/>
                <a:alphaOff val="0"/>
              </a:schemeClr>
            </a:effectRef>
            <a:fontRef idx="minor">
              <a:schemeClr val="lt1">
                <a:hueOff val="0"/>
                <a:satOff val="0"/>
                <a:lumOff val="0"/>
                <a:alphaOff val="0"/>
              </a:schemeClr>
            </a:fontRef>
          </p:style>
        </p:sp>
        <p:sp>
          <p:nvSpPr>
            <p:cNvPr id="13" name="TextBox 12">
              <a:extLst>
                <a:ext uri="{FF2B5EF4-FFF2-40B4-BE49-F238E27FC236}">
                  <a16:creationId xmlns:a16="http://schemas.microsoft.com/office/drawing/2014/main" id="{10FD04F7-9107-809A-80F3-70646C36BA8C}"/>
                </a:ext>
              </a:extLst>
            </p:cNvPr>
            <p:cNvSpPr txBox="1"/>
            <p:nvPr/>
          </p:nvSpPr>
          <p:spPr>
            <a:xfrm>
              <a:off x="2880077" y="2808895"/>
              <a:ext cx="2609949" cy="536888"/>
            </a:xfrm>
            <a:prstGeom prst="rect">
              <a:avLst/>
            </a:prstGeom>
            <a:solidFill>
              <a:srgbClr val="BB4092"/>
            </a:solidFill>
          </p:spPr>
          <p:style>
            <a:lnRef idx="0">
              <a:scrgbClr r="0" g="0" b="0"/>
            </a:lnRef>
            <a:fillRef idx="0">
              <a:scrgbClr r="0" g="0" b="0"/>
            </a:fillRef>
            <a:effectRef idx="0">
              <a:scrgbClr r="0" g="0" b="0"/>
            </a:effectRef>
            <a:fontRef idx="minor">
              <a:schemeClr val="lt1">
                <a:hueOff val="0"/>
                <a:satOff val="0"/>
                <a:lumOff val="0"/>
                <a:alphaOff val="0"/>
              </a:schemeClr>
            </a:fontRef>
          </p:style>
          <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US" sz="2400" b="1" kern="1200" dirty="0"/>
                <a:t>Walkscore 45</a:t>
              </a:r>
            </a:p>
          </p:txBody>
        </p:sp>
      </p:grpSp>
    </p:spTree>
    <p:extLst>
      <p:ext uri="{BB962C8B-B14F-4D97-AF65-F5344CB8AC3E}">
        <p14:creationId xmlns:p14="http://schemas.microsoft.com/office/powerpoint/2010/main" val="32429424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80248A-3372-72A1-65AF-B6E1195086A2}"/>
              </a:ext>
            </a:extLst>
          </p:cNvPr>
          <p:cNvSpPr/>
          <p:nvPr/>
        </p:nvSpPr>
        <p:spPr>
          <a:xfrm>
            <a:off x="5212435" y="801689"/>
            <a:ext cx="5294043" cy="4866706"/>
          </a:xfrm>
          <a:prstGeom prst="rect">
            <a:avLst/>
          </a:prstGeom>
          <a:blipFill>
            <a:blip r:embed="rId3" cstate="screen">
              <a:extLst>
                <a:ext uri="{28A0092B-C50C-407E-A947-70E740481C1C}">
                  <a14:useLocalDpi xmlns:a14="http://schemas.microsoft.com/office/drawing/2010/main"/>
                </a:ext>
              </a:extLst>
            </a:blip>
            <a:srcRect/>
            <a:stretch>
              <a:fillRect/>
            </a:stretch>
          </a:blipFill>
          <a:ln w="28575">
            <a:solidFill>
              <a:srgbClr val="BB4092"/>
            </a:solidFill>
          </a:ln>
          <a:effectLst>
            <a:outerShdw dist="571500" dir="2700000" algn="tl" rotWithShape="0">
              <a:prstClr val="black">
                <a:alpha val="10000"/>
              </a:prstClr>
            </a:outerShdw>
          </a:effectLst>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7" name="Title 6">
            <a:extLst>
              <a:ext uri="{FF2B5EF4-FFF2-40B4-BE49-F238E27FC236}">
                <a16:creationId xmlns:a16="http://schemas.microsoft.com/office/drawing/2014/main" id="{630723E4-ADB3-F8CB-A21E-B899B263C695}"/>
              </a:ext>
            </a:extLst>
          </p:cNvPr>
          <p:cNvSpPr>
            <a:spLocks noGrp="1"/>
          </p:cNvSpPr>
          <p:nvPr>
            <p:ph type="title"/>
          </p:nvPr>
        </p:nvSpPr>
        <p:spPr>
          <a:xfrm>
            <a:off x="1482175" y="365125"/>
            <a:ext cx="3612339" cy="1325563"/>
          </a:xfrm>
        </p:spPr>
        <p:txBody>
          <a:bodyPr>
            <a:normAutofit/>
          </a:bodyPr>
          <a:lstStyle/>
          <a:p>
            <a:r>
              <a:rPr lang="en-US" sz="1400" spc="600" dirty="0"/>
              <a:t>HEALTHY</a:t>
            </a:r>
            <a:br>
              <a:rPr lang="en-US" sz="1400" spc="600" dirty="0"/>
            </a:br>
            <a:r>
              <a:rPr lang="en-US" sz="1400" spc="600" dirty="0"/>
              <a:t>ENVIRONMENT</a:t>
            </a:r>
          </a:p>
        </p:txBody>
      </p:sp>
      <p:grpSp>
        <p:nvGrpSpPr>
          <p:cNvPr id="11" name="Group 10">
            <a:extLst>
              <a:ext uri="{FF2B5EF4-FFF2-40B4-BE49-F238E27FC236}">
                <a16:creationId xmlns:a16="http://schemas.microsoft.com/office/drawing/2014/main" id="{577C4063-381B-4C93-9A93-F48F27EFDA61}"/>
              </a:ext>
            </a:extLst>
          </p:cNvPr>
          <p:cNvGrpSpPr/>
          <p:nvPr/>
        </p:nvGrpSpPr>
        <p:grpSpPr>
          <a:xfrm>
            <a:off x="7896529" y="5131507"/>
            <a:ext cx="2609949" cy="536888"/>
            <a:chOff x="2880077" y="2808895"/>
            <a:chExt cx="2609949" cy="536888"/>
          </a:xfrm>
        </p:grpSpPr>
        <p:sp>
          <p:nvSpPr>
            <p:cNvPr id="12" name="Rectangle 11">
              <a:extLst>
                <a:ext uri="{FF2B5EF4-FFF2-40B4-BE49-F238E27FC236}">
                  <a16:creationId xmlns:a16="http://schemas.microsoft.com/office/drawing/2014/main" id="{FB3D7194-D8E3-7A41-7C78-98461D5C055D}"/>
                </a:ext>
              </a:extLst>
            </p:cNvPr>
            <p:cNvSpPr/>
            <p:nvPr/>
          </p:nvSpPr>
          <p:spPr>
            <a:xfrm>
              <a:off x="2880077" y="2808895"/>
              <a:ext cx="2609949" cy="536888"/>
            </a:xfrm>
            <a:prstGeom prst="rect">
              <a:avLst/>
            </a:prstGeom>
            <a:solidFill>
              <a:srgbClr val="7F2B63">
                <a:alpha val="70000"/>
              </a:srgbClr>
            </a:solidFill>
          </p:spPr>
          <p:style>
            <a:lnRef idx="0">
              <a:schemeClr val="accent1">
                <a:hueOff val="0"/>
                <a:satOff val="0"/>
                <a:lumOff val="0"/>
                <a:alphaOff val="0"/>
              </a:schemeClr>
            </a:lnRef>
            <a:fillRef idx="1">
              <a:scrgbClr r="0" g="0" b="0"/>
            </a:fillRef>
            <a:effectRef idx="0">
              <a:schemeClr val="accent1">
                <a:tint val="50000"/>
                <a:alpha val="40000"/>
                <a:hueOff val="0"/>
                <a:satOff val="0"/>
                <a:lumOff val="0"/>
                <a:alphaOff val="0"/>
              </a:schemeClr>
            </a:effectRef>
            <a:fontRef idx="minor">
              <a:schemeClr val="lt1">
                <a:hueOff val="0"/>
                <a:satOff val="0"/>
                <a:lumOff val="0"/>
                <a:alphaOff val="0"/>
              </a:schemeClr>
            </a:fontRef>
          </p:style>
        </p:sp>
        <p:sp>
          <p:nvSpPr>
            <p:cNvPr id="13" name="TextBox 12">
              <a:extLst>
                <a:ext uri="{FF2B5EF4-FFF2-40B4-BE49-F238E27FC236}">
                  <a16:creationId xmlns:a16="http://schemas.microsoft.com/office/drawing/2014/main" id="{10FD04F7-9107-809A-80F3-70646C36BA8C}"/>
                </a:ext>
              </a:extLst>
            </p:cNvPr>
            <p:cNvSpPr txBox="1"/>
            <p:nvPr/>
          </p:nvSpPr>
          <p:spPr>
            <a:xfrm>
              <a:off x="2880077" y="2808895"/>
              <a:ext cx="2609949" cy="536888"/>
            </a:xfrm>
            <a:prstGeom prst="rect">
              <a:avLst/>
            </a:prstGeom>
            <a:solidFill>
              <a:srgbClr val="BB4092"/>
            </a:solidFill>
          </p:spPr>
          <p:style>
            <a:lnRef idx="0">
              <a:scrgbClr r="0" g="0" b="0"/>
            </a:lnRef>
            <a:fillRef idx="0">
              <a:scrgbClr r="0" g="0" b="0"/>
            </a:fillRef>
            <a:effectRef idx="0">
              <a:scrgbClr r="0" g="0" b="0"/>
            </a:effectRef>
            <a:fontRef idx="minor">
              <a:schemeClr val="lt1">
                <a:hueOff val="0"/>
                <a:satOff val="0"/>
                <a:lumOff val="0"/>
                <a:alphaOff val="0"/>
              </a:schemeClr>
            </a:fontRef>
          </p:style>
          <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US" sz="2400" b="1" kern="1200" dirty="0" err="1"/>
                <a:t>Walkscore</a:t>
              </a:r>
              <a:r>
                <a:rPr lang="en-US" sz="2400" b="1" kern="1200" dirty="0"/>
                <a:t> </a:t>
              </a:r>
              <a:r>
                <a:rPr lang="en-US" sz="2400" b="1" dirty="0"/>
                <a:t>72</a:t>
              </a:r>
              <a:endParaRPr lang="en-US" sz="2400" b="1" kern="1200" dirty="0"/>
            </a:p>
          </p:txBody>
        </p:sp>
      </p:grpSp>
      <p:pic>
        <p:nvPicPr>
          <p:cNvPr id="4" name="Picture 3" descr="A row of houses on a street&#10;&#10;Description automatically generated with medium confidence">
            <a:extLst>
              <a:ext uri="{FF2B5EF4-FFF2-40B4-BE49-F238E27FC236}">
                <a16:creationId xmlns:a16="http://schemas.microsoft.com/office/drawing/2014/main" id="{61540C38-AE5C-756F-43FB-9C4D0E61779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610"/>
          <a:stretch/>
        </p:blipFill>
        <p:spPr>
          <a:xfrm>
            <a:off x="5232099" y="791857"/>
            <a:ext cx="5264547" cy="4866706"/>
          </a:xfrm>
          <a:prstGeom prst="rect">
            <a:avLst/>
          </a:prstGeom>
        </p:spPr>
      </p:pic>
      <p:sp>
        <p:nvSpPr>
          <p:cNvPr id="8" name="TextBox 7">
            <a:extLst>
              <a:ext uri="{FF2B5EF4-FFF2-40B4-BE49-F238E27FC236}">
                <a16:creationId xmlns:a16="http://schemas.microsoft.com/office/drawing/2014/main" id="{FC8EC662-92BC-43DC-A60A-33E00A17A797}"/>
              </a:ext>
            </a:extLst>
          </p:cNvPr>
          <p:cNvSpPr txBox="1"/>
          <p:nvPr/>
        </p:nvSpPr>
        <p:spPr>
          <a:xfrm>
            <a:off x="7906361" y="5141339"/>
            <a:ext cx="2609949" cy="536888"/>
          </a:xfrm>
          <a:prstGeom prst="rect">
            <a:avLst/>
          </a:prstGeom>
          <a:solidFill>
            <a:srgbClr val="BB4092"/>
          </a:solidFill>
        </p:spPr>
        <p:style>
          <a:lnRef idx="0">
            <a:scrgbClr r="0" g="0" b="0"/>
          </a:lnRef>
          <a:fillRef idx="0">
            <a:scrgbClr r="0" g="0" b="0"/>
          </a:fillRef>
          <a:effectRef idx="0">
            <a:scrgbClr r="0" g="0" b="0"/>
          </a:effectRef>
          <a:fontRef idx="minor">
            <a:schemeClr val="lt1">
              <a:hueOff val="0"/>
              <a:satOff val="0"/>
              <a:lumOff val="0"/>
              <a:alphaOff val="0"/>
            </a:schemeClr>
          </a:fontRef>
        </p:style>
        <p:txBody>
          <a:bodyPr spcFirstLastPara="0" vert="horz" wrap="square" lIns="60960" tIns="60960" rIns="60960" bIns="60960"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r>
              <a:rPr kumimoji="0" lang="en-US" sz="2400" b="1" i="0" u="none" strike="noStrike" kern="1200" cap="none" spc="0" normalizeH="0" baseline="0" noProof="0" dirty="0" err="1">
                <a:ln>
                  <a:noFill/>
                </a:ln>
                <a:solidFill>
                  <a:srgbClr val="FFFFFF">
                    <a:hueOff val="0"/>
                    <a:satOff val="0"/>
                    <a:lumOff val="0"/>
                    <a:alphaOff val="0"/>
                  </a:srgbClr>
                </a:solidFill>
                <a:effectLst/>
                <a:uLnTx/>
                <a:uFillTx/>
                <a:latin typeface="Calibri" panose="020F0502020204030204"/>
                <a:ea typeface="+mn-ea"/>
                <a:cs typeface="+mn-cs"/>
              </a:rPr>
              <a:t>Walkscore</a:t>
            </a:r>
            <a:r>
              <a:rPr kumimoji="0" lang="en-US" sz="2400" b="1" i="0" u="none" strike="noStrike" kern="1200" cap="none" spc="0" normalizeH="0" baseline="0" noProof="0" dirty="0">
                <a:ln>
                  <a:noFill/>
                </a:ln>
                <a:solidFill>
                  <a:srgbClr val="FFFFFF">
                    <a:hueOff val="0"/>
                    <a:satOff val="0"/>
                    <a:lumOff val="0"/>
                    <a:alphaOff val="0"/>
                  </a:srgbClr>
                </a:solidFill>
                <a:effectLst/>
                <a:uLnTx/>
                <a:uFillTx/>
                <a:latin typeface="Calibri" panose="020F0502020204030204"/>
                <a:ea typeface="+mn-ea"/>
                <a:cs typeface="+mn-cs"/>
              </a:rPr>
              <a:t> 72</a:t>
            </a:r>
          </a:p>
        </p:txBody>
      </p:sp>
    </p:spTree>
    <p:extLst>
      <p:ext uri="{BB962C8B-B14F-4D97-AF65-F5344CB8AC3E}">
        <p14:creationId xmlns:p14="http://schemas.microsoft.com/office/powerpoint/2010/main" val="17172256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2459E0-6867-9F68-1A8D-1E21C1DD23D9}"/>
              </a:ext>
            </a:extLst>
          </p:cNvPr>
          <p:cNvSpPr/>
          <p:nvPr/>
        </p:nvSpPr>
        <p:spPr>
          <a:xfrm>
            <a:off x="4193177" y="801689"/>
            <a:ext cx="6313301" cy="4866706"/>
          </a:xfrm>
          <a:prstGeom prst="rect">
            <a:avLst/>
          </a:prstGeom>
          <a:blipFill>
            <a:blip r:embed="rId3" cstate="screen">
              <a:extLst>
                <a:ext uri="{28A0092B-C50C-407E-A947-70E740481C1C}">
                  <a14:useLocalDpi xmlns:a14="http://schemas.microsoft.com/office/drawing/2010/main"/>
                </a:ext>
              </a:extLst>
            </a:blip>
            <a:srcRect/>
            <a:stretch>
              <a:fillRect/>
            </a:stretch>
          </a:blipFill>
          <a:ln w="28575">
            <a:solidFill>
              <a:srgbClr val="BB4092"/>
            </a:solidFill>
          </a:ln>
          <a:effectLst>
            <a:outerShdw dist="571500" dir="2700000" algn="tl" rotWithShape="0">
              <a:prstClr val="black">
                <a:alpha val="10000"/>
              </a:prstClr>
            </a:outerShdw>
          </a:effectLst>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7" name="Title 6">
            <a:extLst>
              <a:ext uri="{FF2B5EF4-FFF2-40B4-BE49-F238E27FC236}">
                <a16:creationId xmlns:a16="http://schemas.microsoft.com/office/drawing/2014/main" id="{630723E4-ADB3-F8CB-A21E-B899B263C695}"/>
              </a:ext>
            </a:extLst>
          </p:cNvPr>
          <p:cNvSpPr>
            <a:spLocks noGrp="1"/>
          </p:cNvSpPr>
          <p:nvPr>
            <p:ph type="title"/>
          </p:nvPr>
        </p:nvSpPr>
        <p:spPr>
          <a:xfrm>
            <a:off x="1482175" y="365125"/>
            <a:ext cx="3612339" cy="1325563"/>
          </a:xfrm>
        </p:spPr>
        <p:txBody>
          <a:bodyPr>
            <a:normAutofit/>
          </a:bodyPr>
          <a:lstStyle/>
          <a:p>
            <a:r>
              <a:rPr lang="en-US" sz="1400" spc="600" dirty="0"/>
              <a:t>HEALTHY</a:t>
            </a:r>
            <a:br>
              <a:rPr lang="en-US" sz="1400" spc="600" dirty="0"/>
            </a:br>
            <a:r>
              <a:rPr lang="en-US" sz="1400" spc="600" dirty="0"/>
              <a:t>ENVIRONMENT</a:t>
            </a:r>
          </a:p>
        </p:txBody>
      </p:sp>
      <p:grpSp>
        <p:nvGrpSpPr>
          <p:cNvPr id="11" name="Group 10">
            <a:extLst>
              <a:ext uri="{FF2B5EF4-FFF2-40B4-BE49-F238E27FC236}">
                <a16:creationId xmlns:a16="http://schemas.microsoft.com/office/drawing/2014/main" id="{577C4063-381B-4C93-9A93-F48F27EFDA61}"/>
              </a:ext>
            </a:extLst>
          </p:cNvPr>
          <p:cNvGrpSpPr/>
          <p:nvPr/>
        </p:nvGrpSpPr>
        <p:grpSpPr>
          <a:xfrm>
            <a:off x="7896529" y="5131507"/>
            <a:ext cx="2609949" cy="536888"/>
            <a:chOff x="2880077" y="2808895"/>
            <a:chExt cx="2609949" cy="536888"/>
          </a:xfrm>
        </p:grpSpPr>
        <p:sp>
          <p:nvSpPr>
            <p:cNvPr id="12" name="Rectangle 11">
              <a:extLst>
                <a:ext uri="{FF2B5EF4-FFF2-40B4-BE49-F238E27FC236}">
                  <a16:creationId xmlns:a16="http://schemas.microsoft.com/office/drawing/2014/main" id="{FB3D7194-D8E3-7A41-7C78-98461D5C055D}"/>
                </a:ext>
              </a:extLst>
            </p:cNvPr>
            <p:cNvSpPr/>
            <p:nvPr/>
          </p:nvSpPr>
          <p:spPr>
            <a:xfrm>
              <a:off x="2880077" y="2808895"/>
              <a:ext cx="2609949" cy="536888"/>
            </a:xfrm>
            <a:prstGeom prst="rect">
              <a:avLst/>
            </a:prstGeom>
            <a:solidFill>
              <a:srgbClr val="7F2B63">
                <a:alpha val="70000"/>
              </a:srgbClr>
            </a:solidFill>
          </p:spPr>
          <p:style>
            <a:lnRef idx="0">
              <a:schemeClr val="accent1">
                <a:hueOff val="0"/>
                <a:satOff val="0"/>
                <a:lumOff val="0"/>
                <a:alphaOff val="0"/>
              </a:schemeClr>
            </a:lnRef>
            <a:fillRef idx="1">
              <a:scrgbClr r="0" g="0" b="0"/>
            </a:fillRef>
            <a:effectRef idx="0">
              <a:schemeClr val="accent1">
                <a:tint val="50000"/>
                <a:alpha val="40000"/>
                <a:hueOff val="0"/>
                <a:satOff val="0"/>
                <a:lumOff val="0"/>
                <a:alphaOff val="0"/>
              </a:schemeClr>
            </a:effectRef>
            <a:fontRef idx="minor">
              <a:schemeClr val="lt1">
                <a:hueOff val="0"/>
                <a:satOff val="0"/>
                <a:lumOff val="0"/>
                <a:alphaOff val="0"/>
              </a:schemeClr>
            </a:fontRef>
          </p:style>
        </p:sp>
        <p:sp>
          <p:nvSpPr>
            <p:cNvPr id="13" name="TextBox 12">
              <a:extLst>
                <a:ext uri="{FF2B5EF4-FFF2-40B4-BE49-F238E27FC236}">
                  <a16:creationId xmlns:a16="http://schemas.microsoft.com/office/drawing/2014/main" id="{10FD04F7-9107-809A-80F3-70646C36BA8C}"/>
                </a:ext>
              </a:extLst>
            </p:cNvPr>
            <p:cNvSpPr txBox="1"/>
            <p:nvPr/>
          </p:nvSpPr>
          <p:spPr>
            <a:xfrm>
              <a:off x="2880077" y="2808895"/>
              <a:ext cx="2609949" cy="536888"/>
            </a:xfrm>
            <a:prstGeom prst="rect">
              <a:avLst/>
            </a:prstGeom>
            <a:solidFill>
              <a:srgbClr val="BB4092"/>
            </a:solidFill>
          </p:spPr>
          <p:style>
            <a:lnRef idx="0">
              <a:scrgbClr r="0" g="0" b="0"/>
            </a:lnRef>
            <a:fillRef idx="0">
              <a:scrgbClr r="0" g="0" b="0"/>
            </a:fillRef>
            <a:effectRef idx="0">
              <a:scrgbClr r="0" g="0" b="0"/>
            </a:effectRef>
            <a:fontRef idx="minor">
              <a:schemeClr val="lt1">
                <a:hueOff val="0"/>
                <a:satOff val="0"/>
                <a:lumOff val="0"/>
                <a:alphaOff val="0"/>
              </a:schemeClr>
            </a:fontRef>
          </p:style>
          <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US" sz="2400" b="1" kern="1200" dirty="0" err="1"/>
                <a:t>Walkscore</a:t>
              </a:r>
              <a:r>
                <a:rPr lang="en-US" sz="2400" b="1" kern="1200" dirty="0"/>
                <a:t> 92</a:t>
              </a:r>
            </a:p>
          </p:txBody>
        </p:sp>
      </p:grpSp>
    </p:spTree>
    <p:extLst>
      <p:ext uri="{BB962C8B-B14F-4D97-AF65-F5344CB8AC3E}">
        <p14:creationId xmlns:p14="http://schemas.microsoft.com/office/powerpoint/2010/main" val="33480193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6DC42BD-FC30-EAF2-F53E-A50EA1F84BA3}"/>
              </a:ext>
            </a:extLst>
          </p:cNvPr>
          <p:cNvSpPr>
            <a:spLocks noGrp="1"/>
          </p:cNvSpPr>
          <p:nvPr>
            <p:ph type="title"/>
          </p:nvPr>
        </p:nvSpPr>
        <p:spPr/>
        <p:txBody>
          <a:bodyPr/>
          <a:lstStyle/>
          <a:p>
            <a:r>
              <a:rPr lang="en-US" dirty="0"/>
              <a:t>1. Greater Walkability</a:t>
            </a:r>
          </a:p>
        </p:txBody>
      </p:sp>
      <p:graphicFrame>
        <p:nvGraphicFramePr>
          <p:cNvPr id="6" name="Diagram 5">
            <a:extLst>
              <a:ext uri="{FF2B5EF4-FFF2-40B4-BE49-F238E27FC236}">
                <a16:creationId xmlns:a16="http://schemas.microsoft.com/office/drawing/2014/main" id="{CC1B0540-B88B-BB3A-519B-92F65CA879F6}"/>
              </a:ext>
            </a:extLst>
          </p:cNvPr>
          <p:cNvGraphicFramePr/>
          <p:nvPr/>
        </p:nvGraphicFramePr>
        <p:xfrm>
          <a:off x="503776" y="1690688"/>
          <a:ext cx="11246261" cy="44828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667867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892227-6F93-8A84-D879-4B87CB78EEB6}"/>
              </a:ext>
            </a:extLst>
          </p:cNvPr>
          <p:cNvSpPr>
            <a:spLocks noGrp="1"/>
          </p:cNvSpPr>
          <p:nvPr>
            <p:ph sz="half" idx="2"/>
          </p:nvPr>
        </p:nvSpPr>
        <p:spPr>
          <a:xfrm>
            <a:off x="7132320" y="2537460"/>
            <a:ext cx="4251960" cy="3474720"/>
          </a:xfrm>
        </p:spPr>
        <p:txBody>
          <a:bodyPr/>
          <a:lstStyle/>
          <a:p>
            <a:pPr marL="0" indent="0">
              <a:buNone/>
            </a:pPr>
            <a:r>
              <a:rPr lang="en-US" sz="2800" b="1" dirty="0"/>
              <a:t>Reducing VMT creates many benefits:</a:t>
            </a:r>
          </a:p>
          <a:p>
            <a:r>
              <a:rPr lang="en-US" sz="2400" dirty="0"/>
              <a:t>lower traffic congestion</a:t>
            </a:r>
          </a:p>
          <a:p>
            <a:r>
              <a:rPr lang="en-US" sz="2400" dirty="0"/>
              <a:t>less air pollution &amp; emissions</a:t>
            </a:r>
          </a:p>
          <a:p>
            <a:r>
              <a:rPr lang="en-US" sz="2400" dirty="0"/>
              <a:t>reduced dependence on foreign oil</a:t>
            </a:r>
          </a:p>
          <a:p>
            <a:r>
              <a:rPr lang="en-US" sz="2400" dirty="0"/>
              <a:t>Reduced commuting costs</a:t>
            </a:r>
          </a:p>
        </p:txBody>
      </p:sp>
      <p:sp>
        <p:nvSpPr>
          <p:cNvPr id="4" name="Title 3">
            <a:extLst>
              <a:ext uri="{FF2B5EF4-FFF2-40B4-BE49-F238E27FC236}">
                <a16:creationId xmlns:a16="http://schemas.microsoft.com/office/drawing/2014/main" id="{36DC42BD-FC30-EAF2-F53E-A50EA1F84BA3}"/>
              </a:ext>
            </a:extLst>
          </p:cNvPr>
          <p:cNvSpPr>
            <a:spLocks noGrp="1"/>
          </p:cNvSpPr>
          <p:nvPr>
            <p:ph type="title"/>
          </p:nvPr>
        </p:nvSpPr>
        <p:spPr/>
        <p:txBody>
          <a:bodyPr/>
          <a:lstStyle/>
          <a:p>
            <a:r>
              <a:rPr lang="en-US" dirty="0"/>
              <a:t>2. Fewer Vehicle Miles Traveled (VMT)</a:t>
            </a:r>
          </a:p>
        </p:txBody>
      </p:sp>
      <p:pic>
        <p:nvPicPr>
          <p:cNvPr id="7" name="Content Placeholder 6" descr="Orange Co.I-5.JPG">
            <a:extLst>
              <a:ext uri="{FF2B5EF4-FFF2-40B4-BE49-F238E27FC236}">
                <a16:creationId xmlns:a16="http://schemas.microsoft.com/office/drawing/2014/main" id="{9F861E34-0743-C344-BCE2-AD4C3FCB3081}"/>
              </a:ext>
            </a:extLst>
          </p:cNvPr>
          <p:cNvPicPr>
            <a:picLocks noGrp="1" noChangeAspect="1"/>
          </p:cNvPicPr>
          <p:nvPr>
            <p:ph sz="half" idx="1"/>
          </p:nvPr>
        </p:nvPicPr>
        <p:blipFill rotWithShape="1">
          <a:blip r:embed="rId3" cstate="screen">
            <a:extLst>
              <a:ext uri="{28A0092B-C50C-407E-A947-70E740481C1C}">
                <a14:useLocalDpi xmlns:a14="http://schemas.microsoft.com/office/drawing/2010/main"/>
              </a:ext>
            </a:extLst>
          </a:blip>
          <a:srcRect/>
          <a:stretch/>
        </p:blipFill>
        <p:spPr>
          <a:xfrm>
            <a:off x="857334" y="2233886"/>
            <a:ext cx="5758771" cy="3606843"/>
          </a:xfrm>
          <a:prstGeom prst="rect">
            <a:avLst/>
          </a:prstGeom>
          <a:ln w="28575">
            <a:solidFill>
              <a:srgbClr val="BB4092"/>
            </a:solidFill>
          </a:ln>
        </p:spPr>
      </p:pic>
    </p:spTree>
    <p:extLst>
      <p:ext uri="{BB962C8B-B14F-4D97-AF65-F5344CB8AC3E}">
        <p14:creationId xmlns:p14="http://schemas.microsoft.com/office/powerpoint/2010/main" val="38381353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892227-6F93-8A84-D879-4B87CB78EEB6}"/>
              </a:ext>
            </a:extLst>
          </p:cNvPr>
          <p:cNvSpPr>
            <a:spLocks noGrp="1"/>
          </p:cNvSpPr>
          <p:nvPr>
            <p:ph sz="half" idx="2"/>
          </p:nvPr>
        </p:nvSpPr>
        <p:spPr>
          <a:xfrm>
            <a:off x="891540" y="2971800"/>
            <a:ext cx="4251960" cy="3051810"/>
          </a:xfrm>
        </p:spPr>
        <p:txBody>
          <a:bodyPr/>
          <a:lstStyle/>
          <a:p>
            <a:r>
              <a:rPr lang="en-US" sz="2400" dirty="0"/>
              <a:t>Poor air quality can lead to poor chronic health conditions and more healthcare costs.</a:t>
            </a:r>
          </a:p>
        </p:txBody>
      </p:sp>
      <p:sp>
        <p:nvSpPr>
          <p:cNvPr id="4" name="Title 3">
            <a:extLst>
              <a:ext uri="{FF2B5EF4-FFF2-40B4-BE49-F238E27FC236}">
                <a16:creationId xmlns:a16="http://schemas.microsoft.com/office/drawing/2014/main" id="{36DC42BD-FC30-EAF2-F53E-A50EA1F84BA3}"/>
              </a:ext>
            </a:extLst>
          </p:cNvPr>
          <p:cNvSpPr>
            <a:spLocks noGrp="1"/>
          </p:cNvSpPr>
          <p:nvPr>
            <p:ph type="title"/>
          </p:nvPr>
        </p:nvSpPr>
        <p:spPr/>
        <p:txBody>
          <a:bodyPr/>
          <a:lstStyle/>
          <a:p>
            <a:r>
              <a:rPr lang="en-US" dirty="0"/>
              <a:t>3. Better Air Quality</a:t>
            </a:r>
          </a:p>
        </p:txBody>
      </p:sp>
      <p:pic>
        <p:nvPicPr>
          <p:cNvPr id="6" name="Content Placeholder 5" descr="A picture containing outdoor, sky, road, building&#10;&#10;Description automatically generated">
            <a:extLst>
              <a:ext uri="{FF2B5EF4-FFF2-40B4-BE49-F238E27FC236}">
                <a16:creationId xmlns:a16="http://schemas.microsoft.com/office/drawing/2014/main" id="{B1D7BACB-7B68-3FD3-FB55-DFFC65F7B24A}"/>
              </a:ext>
            </a:extLst>
          </p:cNvPr>
          <p:cNvPicPr>
            <a:picLocks noGrp="1" noChangeAspect="1"/>
          </p:cNvPicPr>
          <p:nvPr>
            <p:ph sz="half" idx="1"/>
          </p:nvPr>
        </p:nvPicPr>
        <p:blipFill rotWithShape="1">
          <a:blip r:embed="rId3" cstate="email">
            <a:extLst>
              <a:ext uri="{28A0092B-C50C-407E-A947-70E740481C1C}">
                <a14:useLocalDpi xmlns:a14="http://schemas.microsoft.com/office/drawing/2010/main"/>
              </a:ext>
            </a:extLst>
          </a:blip>
          <a:srcRect/>
          <a:stretch/>
        </p:blipFill>
        <p:spPr>
          <a:xfrm>
            <a:off x="5888715" y="1992155"/>
            <a:ext cx="5331735" cy="4031455"/>
          </a:xfrm>
          <a:prstGeom prst="rect">
            <a:avLst/>
          </a:prstGeom>
          <a:ln w="28575">
            <a:solidFill>
              <a:srgbClr val="BB4092"/>
            </a:solidFill>
          </a:ln>
        </p:spPr>
      </p:pic>
    </p:spTree>
    <p:extLst>
      <p:ext uri="{BB962C8B-B14F-4D97-AF65-F5344CB8AC3E}">
        <p14:creationId xmlns:p14="http://schemas.microsoft.com/office/powerpoint/2010/main" val="42126601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578FA69-FAEA-CA3C-B00A-CA177BCBE646}"/>
              </a:ext>
            </a:extLst>
          </p:cNvPr>
          <p:cNvSpPr>
            <a:spLocks noGrp="1"/>
          </p:cNvSpPr>
          <p:nvPr>
            <p:ph type="body" idx="10"/>
          </p:nvPr>
        </p:nvSpPr>
        <p:spPr>
          <a:xfrm>
            <a:off x="2847704" y="3463630"/>
            <a:ext cx="8197890" cy="1532964"/>
          </a:xfrm>
        </p:spPr>
        <p:txBody>
          <a:bodyPr>
            <a:noAutofit/>
          </a:bodyPr>
          <a:lstStyle/>
          <a:p>
            <a:pPr marL="0" indent="0">
              <a:buNone/>
            </a:pPr>
            <a:r>
              <a:rPr lang="en-US" sz="2400" dirty="0">
                <a:solidFill>
                  <a:schemeClr val="bg1"/>
                </a:solidFill>
              </a:rPr>
              <a:t>Higher Retail Sales</a:t>
            </a:r>
          </a:p>
          <a:p>
            <a:pPr marL="0" indent="0">
              <a:buNone/>
            </a:pPr>
            <a:r>
              <a:rPr lang="en-US" sz="2400" dirty="0">
                <a:solidFill>
                  <a:schemeClr val="bg1"/>
                </a:solidFill>
              </a:rPr>
              <a:t>More Small Business </a:t>
            </a:r>
            <a:br>
              <a:rPr lang="en-US" sz="2400" dirty="0">
                <a:solidFill>
                  <a:schemeClr val="bg1"/>
                </a:solidFill>
              </a:rPr>
            </a:br>
            <a:r>
              <a:rPr lang="en-US" sz="2400" dirty="0">
                <a:solidFill>
                  <a:schemeClr val="bg1"/>
                </a:solidFill>
              </a:rPr>
              <a:t>Development</a:t>
            </a:r>
          </a:p>
          <a:p>
            <a:pPr marL="0" indent="0">
              <a:buNone/>
            </a:pPr>
            <a:r>
              <a:rPr lang="en-US" sz="2400" dirty="0">
                <a:solidFill>
                  <a:schemeClr val="bg1"/>
                </a:solidFill>
              </a:rPr>
              <a:t>Increased Property </a:t>
            </a:r>
            <a:br>
              <a:rPr lang="en-US" sz="2400" dirty="0">
                <a:solidFill>
                  <a:schemeClr val="bg1"/>
                </a:solidFill>
              </a:rPr>
            </a:br>
            <a:r>
              <a:rPr lang="en-US" sz="2400" dirty="0">
                <a:solidFill>
                  <a:schemeClr val="bg1"/>
                </a:solidFill>
              </a:rPr>
              <a:t>Values And Tax Revenues</a:t>
            </a:r>
          </a:p>
          <a:p>
            <a:pPr marL="0" indent="0">
              <a:buNone/>
            </a:pPr>
            <a:r>
              <a:rPr lang="en-US" sz="2400" dirty="0">
                <a:solidFill>
                  <a:schemeClr val="bg1"/>
                </a:solidFill>
              </a:rPr>
              <a:t>Connecting More People </a:t>
            </a:r>
            <a:br>
              <a:rPr lang="en-US" sz="2400" dirty="0">
                <a:solidFill>
                  <a:schemeClr val="bg1"/>
                </a:solidFill>
              </a:rPr>
            </a:br>
            <a:r>
              <a:rPr lang="en-US" sz="2400" dirty="0">
                <a:solidFill>
                  <a:schemeClr val="bg1"/>
                </a:solidFill>
              </a:rPr>
              <a:t>To Nearby Jobs</a:t>
            </a:r>
          </a:p>
          <a:p>
            <a:pPr marL="0" indent="0">
              <a:buNone/>
            </a:pPr>
            <a:r>
              <a:rPr lang="en-US" sz="2400" dirty="0">
                <a:solidFill>
                  <a:schemeClr val="bg1"/>
                </a:solidFill>
              </a:rPr>
              <a:t>Higher Occupancy Rates</a:t>
            </a:r>
          </a:p>
          <a:p>
            <a:pPr marL="0" indent="0">
              <a:buNone/>
            </a:pPr>
            <a:r>
              <a:rPr lang="en-US" sz="2400" dirty="0">
                <a:solidFill>
                  <a:schemeClr val="bg1"/>
                </a:solidFill>
              </a:rPr>
              <a:t>Housing Costs Within Reach</a:t>
            </a:r>
          </a:p>
        </p:txBody>
      </p:sp>
      <p:sp>
        <p:nvSpPr>
          <p:cNvPr id="4" name="Title 3">
            <a:extLst>
              <a:ext uri="{FF2B5EF4-FFF2-40B4-BE49-F238E27FC236}">
                <a16:creationId xmlns:a16="http://schemas.microsoft.com/office/drawing/2014/main" id="{7197C9E9-885B-5214-DC04-EB9C4446D82B}"/>
              </a:ext>
            </a:extLst>
          </p:cNvPr>
          <p:cNvSpPr>
            <a:spLocks noGrp="1"/>
          </p:cNvSpPr>
          <p:nvPr>
            <p:ph type="title"/>
          </p:nvPr>
        </p:nvSpPr>
        <p:spPr/>
        <p:txBody>
          <a:bodyPr/>
          <a:lstStyle/>
          <a:p>
            <a:r>
              <a:rPr lang="en-US" dirty="0"/>
              <a:t>Healthy Economies</a:t>
            </a:r>
          </a:p>
        </p:txBody>
      </p:sp>
      <p:sp>
        <p:nvSpPr>
          <p:cNvPr id="6" name="Oval 5">
            <a:extLst>
              <a:ext uri="{FF2B5EF4-FFF2-40B4-BE49-F238E27FC236}">
                <a16:creationId xmlns:a16="http://schemas.microsoft.com/office/drawing/2014/main" id="{D461A438-7A28-D3DD-E88D-D0AE85DBB811}"/>
              </a:ext>
            </a:extLst>
          </p:cNvPr>
          <p:cNvSpPr/>
          <p:nvPr/>
        </p:nvSpPr>
        <p:spPr>
          <a:xfrm>
            <a:off x="2363402" y="3929285"/>
            <a:ext cx="392415" cy="392415"/>
          </a:xfrm>
          <a:prstGeom prst="ellipse">
            <a:avLst/>
          </a:prstGeom>
          <a:solidFill>
            <a:schemeClr val="bg1"/>
          </a:solidFill>
          <a:ln w="28575">
            <a:solidFill>
              <a:srgbClr val="02A6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2A64C"/>
                </a:solidFill>
                <a:latin typeface="Arial" panose="020B0604020202020204" pitchFamily="34" charset="0"/>
                <a:cs typeface="Arial" panose="020B0604020202020204" pitchFamily="34" charset="0"/>
              </a:rPr>
              <a:t>2</a:t>
            </a:r>
          </a:p>
        </p:txBody>
      </p:sp>
      <p:sp>
        <p:nvSpPr>
          <p:cNvPr id="7" name="Oval 6">
            <a:extLst>
              <a:ext uri="{FF2B5EF4-FFF2-40B4-BE49-F238E27FC236}">
                <a16:creationId xmlns:a16="http://schemas.microsoft.com/office/drawing/2014/main" id="{ED6090B1-57D6-C971-5233-C34248051DEE}"/>
              </a:ext>
            </a:extLst>
          </p:cNvPr>
          <p:cNvSpPr/>
          <p:nvPr/>
        </p:nvSpPr>
        <p:spPr>
          <a:xfrm>
            <a:off x="2363402" y="3445487"/>
            <a:ext cx="392415" cy="392415"/>
          </a:xfrm>
          <a:prstGeom prst="ellipse">
            <a:avLst/>
          </a:prstGeom>
          <a:solidFill>
            <a:schemeClr val="bg1"/>
          </a:solidFill>
          <a:ln w="28575">
            <a:solidFill>
              <a:srgbClr val="02A6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2A64C"/>
                </a:solidFill>
                <a:latin typeface="Arial" panose="020B0604020202020204" pitchFamily="34" charset="0"/>
                <a:cs typeface="Arial" panose="020B0604020202020204" pitchFamily="34" charset="0"/>
              </a:rPr>
              <a:t>1</a:t>
            </a:r>
          </a:p>
        </p:txBody>
      </p:sp>
      <p:sp>
        <p:nvSpPr>
          <p:cNvPr id="8" name="Oval 7">
            <a:extLst>
              <a:ext uri="{FF2B5EF4-FFF2-40B4-BE49-F238E27FC236}">
                <a16:creationId xmlns:a16="http://schemas.microsoft.com/office/drawing/2014/main" id="{FBC9D4A6-95AC-7E5A-5E34-C5B3CE4A3DB5}"/>
              </a:ext>
            </a:extLst>
          </p:cNvPr>
          <p:cNvSpPr/>
          <p:nvPr/>
        </p:nvSpPr>
        <p:spPr>
          <a:xfrm>
            <a:off x="2363402" y="4695882"/>
            <a:ext cx="392415" cy="392415"/>
          </a:xfrm>
          <a:prstGeom prst="ellipse">
            <a:avLst/>
          </a:prstGeom>
          <a:solidFill>
            <a:schemeClr val="bg1"/>
          </a:solidFill>
          <a:ln w="28575">
            <a:solidFill>
              <a:srgbClr val="02A6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2A64C"/>
                </a:solidFill>
                <a:latin typeface="Arial" panose="020B0604020202020204" pitchFamily="34" charset="0"/>
                <a:cs typeface="Arial" panose="020B0604020202020204" pitchFamily="34" charset="0"/>
              </a:rPr>
              <a:t>3</a:t>
            </a:r>
          </a:p>
        </p:txBody>
      </p:sp>
      <p:sp>
        <p:nvSpPr>
          <p:cNvPr id="2" name="Oval 1">
            <a:extLst>
              <a:ext uri="{FF2B5EF4-FFF2-40B4-BE49-F238E27FC236}">
                <a16:creationId xmlns:a16="http://schemas.microsoft.com/office/drawing/2014/main" id="{0C9A79CF-45D9-F254-B12B-E9508892F0A9}"/>
              </a:ext>
            </a:extLst>
          </p:cNvPr>
          <p:cNvSpPr/>
          <p:nvPr/>
        </p:nvSpPr>
        <p:spPr>
          <a:xfrm>
            <a:off x="6386762" y="3445487"/>
            <a:ext cx="392415" cy="392415"/>
          </a:xfrm>
          <a:prstGeom prst="ellipse">
            <a:avLst/>
          </a:prstGeom>
          <a:solidFill>
            <a:schemeClr val="bg1"/>
          </a:solidFill>
          <a:ln w="28575">
            <a:solidFill>
              <a:srgbClr val="02A6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2A64C"/>
                </a:solidFill>
                <a:latin typeface="Arial" panose="020B0604020202020204" pitchFamily="34" charset="0"/>
                <a:cs typeface="Arial" panose="020B0604020202020204" pitchFamily="34" charset="0"/>
              </a:rPr>
              <a:t>4</a:t>
            </a:r>
          </a:p>
        </p:txBody>
      </p:sp>
      <p:sp>
        <p:nvSpPr>
          <p:cNvPr id="3" name="Oval 2">
            <a:extLst>
              <a:ext uri="{FF2B5EF4-FFF2-40B4-BE49-F238E27FC236}">
                <a16:creationId xmlns:a16="http://schemas.microsoft.com/office/drawing/2014/main" id="{6192369A-2A4B-8D0F-2E43-EB03FC415730}"/>
              </a:ext>
            </a:extLst>
          </p:cNvPr>
          <p:cNvSpPr/>
          <p:nvPr/>
        </p:nvSpPr>
        <p:spPr>
          <a:xfrm>
            <a:off x="6386762" y="4211297"/>
            <a:ext cx="392415" cy="392415"/>
          </a:xfrm>
          <a:prstGeom prst="ellipse">
            <a:avLst/>
          </a:prstGeom>
          <a:solidFill>
            <a:schemeClr val="bg1"/>
          </a:solidFill>
          <a:ln w="28575">
            <a:solidFill>
              <a:srgbClr val="02A6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2A64C"/>
                </a:solidFill>
                <a:latin typeface="Arial" panose="020B0604020202020204" pitchFamily="34" charset="0"/>
                <a:cs typeface="Arial" panose="020B0604020202020204" pitchFamily="34" charset="0"/>
              </a:rPr>
              <a:t>5</a:t>
            </a:r>
          </a:p>
        </p:txBody>
      </p:sp>
      <p:sp>
        <p:nvSpPr>
          <p:cNvPr id="9" name="Oval 8">
            <a:extLst>
              <a:ext uri="{FF2B5EF4-FFF2-40B4-BE49-F238E27FC236}">
                <a16:creationId xmlns:a16="http://schemas.microsoft.com/office/drawing/2014/main" id="{33161AC7-6E5B-ED2D-54CD-4B72EFE3E7E1}"/>
              </a:ext>
            </a:extLst>
          </p:cNvPr>
          <p:cNvSpPr/>
          <p:nvPr/>
        </p:nvSpPr>
        <p:spPr>
          <a:xfrm>
            <a:off x="6386762" y="4720749"/>
            <a:ext cx="392415" cy="392415"/>
          </a:xfrm>
          <a:prstGeom prst="ellipse">
            <a:avLst/>
          </a:prstGeom>
          <a:solidFill>
            <a:schemeClr val="bg1"/>
          </a:solidFill>
          <a:ln w="28575">
            <a:solidFill>
              <a:srgbClr val="02A6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2A64C"/>
                </a:solidFill>
                <a:latin typeface="Arial" panose="020B0604020202020204" pitchFamily="34" charset="0"/>
                <a:cs typeface="Arial" panose="020B0604020202020204" pitchFamily="34" charset="0"/>
              </a:rPr>
              <a:t>6</a:t>
            </a:r>
          </a:p>
        </p:txBody>
      </p:sp>
    </p:spTree>
    <p:extLst>
      <p:ext uri="{BB962C8B-B14F-4D97-AF65-F5344CB8AC3E}">
        <p14:creationId xmlns:p14="http://schemas.microsoft.com/office/powerpoint/2010/main" val="28538209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 road, sky, outdoor&#10;&#10;Description automatically generated">
            <a:extLst>
              <a:ext uri="{FF2B5EF4-FFF2-40B4-BE49-F238E27FC236}">
                <a16:creationId xmlns:a16="http://schemas.microsoft.com/office/drawing/2014/main" id="{41660653-05B8-FD20-B774-82EF85536D5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007"/>
          <a:stretch/>
        </p:blipFill>
        <p:spPr>
          <a:xfrm>
            <a:off x="7466002" y="869800"/>
            <a:ext cx="3876367" cy="2760159"/>
          </a:xfrm>
          <a:prstGeom prst="rect">
            <a:avLst/>
          </a:prstGeom>
          <a:ln w="31750">
            <a:solidFill>
              <a:srgbClr val="02A64D"/>
            </a:solidFill>
          </a:ln>
        </p:spPr>
      </p:pic>
      <p:pic>
        <p:nvPicPr>
          <p:cNvPr id="11" name="Picture 10" descr="A picture containing outdoor, sky, building, road&#10;&#10;Description automatically generated">
            <a:extLst>
              <a:ext uri="{FF2B5EF4-FFF2-40B4-BE49-F238E27FC236}">
                <a16:creationId xmlns:a16="http://schemas.microsoft.com/office/drawing/2014/main" id="{59AB4AB0-39E0-F221-166F-93251EFE558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784462" y="3208405"/>
            <a:ext cx="3915652" cy="2784230"/>
          </a:xfrm>
          <a:prstGeom prst="rect">
            <a:avLst/>
          </a:prstGeom>
          <a:ln w="31750">
            <a:solidFill>
              <a:srgbClr val="02A64D"/>
            </a:solidFill>
          </a:ln>
        </p:spPr>
      </p:pic>
      <p:sp>
        <p:nvSpPr>
          <p:cNvPr id="16" name="TextBox 15">
            <a:extLst>
              <a:ext uri="{FF2B5EF4-FFF2-40B4-BE49-F238E27FC236}">
                <a16:creationId xmlns:a16="http://schemas.microsoft.com/office/drawing/2014/main" id="{831E1793-3228-4DC6-17AD-D6CCF1DE905B}"/>
              </a:ext>
            </a:extLst>
          </p:cNvPr>
          <p:cNvSpPr txBox="1"/>
          <p:nvPr/>
        </p:nvSpPr>
        <p:spPr>
          <a:xfrm>
            <a:off x="1491886" y="2353654"/>
            <a:ext cx="4931774" cy="3046988"/>
          </a:xfrm>
          <a:prstGeom prst="rect">
            <a:avLst/>
          </a:prstGeom>
          <a:noFill/>
        </p:spPr>
        <p:txBody>
          <a:bodyPr wrap="square">
            <a:spAutoFit/>
          </a:bodyPr>
          <a:lstStyle/>
          <a:p>
            <a:pPr marL="514350" indent="-514350">
              <a:buFont typeface="+mj-lt"/>
              <a:buAutoNum type="arabicPeriod"/>
            </a:pPr>
            <a:r>
              <a:rPr lang="en-US" sz="3200" b="1" dirty="0">
                <a:solidFill>
                  <a:srgbClr val="7F2B63"/>
                </a:solidFill>
                <a:latin typeface="Arial" panose="020B0604020202020204" pitchFamily="34" charset="0"/>
                <a:cs typeface="Arial" panose="020B0604020202020204" pitchFamily="34" charset="0"/>
              </a:rPr>
              <a:t>Higher Retail Sales</a:t>
            </a:r>
          </a:p>
          <a:p>
            <a:pPr marL="514350" indent="-514350">
              <a:buFont typeface="+mj-lt"/>
              <a:buAutoNum type="arabicPeriod"/>
            </a:pPr>
            <a:r>
              <a:rPr lang="en-US" sz="3200" b="1" dirty="0">
                <a:solidFill>
                  <a:srgbClr val="7F2B63"/>
                </a:solidFill>
                <a:latin typeface="Arial" panose="020B0604020202020204" pitchFamily="34" charset="0"/>
                <a:cs typeface="Arial" panose="020B0604020202020204" pitchFamily="34" charset="0"/>
              </a:rPr>
              <a:t>More Small Business Development</a:t>
            </a:r>
          </a:p>
          <a:p>
            <a:pPr marL="514350" indent="-514350">
              <a:buFont typeface="+mj-lt"/>
              <a:buAutoNum type="arabicPeriod"/>
            </a:pPr>
            <a:r>
              <a:rPr lang="en-US" sz="3200" b="1" dirty="0">
                <a:solidFill>
                  <a:srgbClr val="7F2B63"/>
                </a:solidFill>
                <a:latin typeface="Arial" panose="020B0604020202020204" pitchFamily="34" charset="0"/>
                <a:cs typeface="Arial" panose="020B0604020202020204" pitchFamily="34" charset="0"/>
              </a:rPr>
              <a:t>Increased Property Values And Tax Revenues</a:t>
            </a:r>
            <a:endParaRPr lang="en-US" sz="3200" dirty="0">
              <a:solidFill>
                <a:srgbClr val="7F2B63"/>
              </a:solidFill>
              <a:latin typeface="Arial" panose="020B0604020202020204" pitchFamily="34" charset="0"/>
              <a:cs typeface="Arial" panose="020B0604020202020204" pitchFamily="34" charset="0"/>
            </a:endParaRPr>
          </a:p>
        </p:txBody>
      </p:sp>
      <p:grpSp>
        <p:nvGrpSpPr>
          <p:cNvPr id="18" name="Group 17">
            <a:extLst>
              <a:ext uri="{FF2B5EF4-FFF2-40B4-BE49-F238E27FC236}">
                <a16:creationId xmlns:a16="http://schemas.microsoft.com/office/drawing/2014/main" id="{148BA63D-653A-B267-DB0D-93F726FEC704}"/>
              </a:ext>
            </a:extLst>
          </p:cNvPr>
          <p:cNvGrpSpPr/>
          <p:nvPr/>
        </p:nvGrpSpPr>
        <p:grpSpPr>
          <a:xfrm>
            <a:off x="932952" y="2390549"/>
            <a:ext cx="411480" cy="411480"/>
            <a:chOff x="385536" y="1870794"/>
            <a:chExt cx="461629" cy="461627"/>
          </a:xfrm>
        </p:grpSpPr>
        <p:sp>
          <p:nvSpPr>
            <p:cNvPr id="19" name="Oval 18">
              <a:extLst>
                <a:ext uri="{FF2B5EF4-FFF2-40B4-BE49-F238E27FC236}">
                  <a16:creationId xmlns:a16="http://schemas.microsoft.com/office/drawing/2014/main" id="{D7A9BEA9-CA4E-00AA-6867-39CA61A79802}"/>
                </a:ext>
              </a:extLst>
            </p:cNvPr>
            <p:cNvSpPr/>
            <p:nvPr/>
          </p:nvSpPr>
          <p:spPr>
            <a:xfrm>
              <a:off x="385538" y="1870794"/>
              <a:ext cx="461627" cy="461627"/>
            </a:xfrm>
            <a:prstGeom prst="ellipse">
              <a:avLst/>
            </a:prstGeom>
            <a:solidFill>
              <a:schemeClr val="bg1"/>
            </a:solidFill>
            <a:ln w="25400">
              <a:solidFill>
                <a:srgbClr val="02A6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a:extLst>
                <a:ext uri="{FF2B5EF4-FFF2-40B4-BE49-F238E27FC236}">
                  <a16:creationId xmlns:a16="http://schemas.microsoft.com/office/drawing/2014/main" id="{19BEF5EA-FED9-408F-ADC9-9E3488E7528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85536" y="2017060"/>
              <a:ext cx="365760" cy="178270"/>
            </a:xfrm>
            <a:prstGeom prst="rect">
              <a:avLst/>
            </a:prstGeom>
          </p:spPr>
        </p:pic>
      </p:grpSp>
      <p:grpSp>
        <p:nvGrpSpPr>
          <p:cNvPr id="30" name="Group 29">
            <a:extLst>
              <a:ext uri="{FF2B5EF4-FFF2-40B4-BE49-F238E27FC236}">
                <a16:creationId xmlns:a16="http://schemas.microsoft.com/office/drawing/2014/main" id="{A22DEBFB-F562-0BD4-330F-A653E5D5E8E6}"/>
              </a:ext>
            </a:extLst>
          </p:cNvPr>
          <p:cNvGrpSpPr/>
          <p:nvPr/>
        </p:nvGrpSpPr>
        <p:grpSpPr>
          <a:xfrm>
            <a:off x="932952" y="2962049"/>
            <a:ext cx="411480" cy="411480"/>
            <a:chOff x="385536" y="1870794"/>
            <a:chExt cx="461629" cy="461627"/>
          </a:xfrm>
        </p:grpSpPr>
        <p:sp>
          <p:nvSpPr>
            <p:cNvPr id="31" name="Oval 30">
              <a:extLst>
                <a:ext uri="{FF2B5EF4-FFF2-40B4-BE49-F238E27FC236}">
                  <a16:creationId xmlns:a16="http://schemas.microsoft.com/office/drawing/2014/main" id="{E349252A-76DC-A546-ADD3-2745414874D6}"/>
                </a:ext>
              </a:extLst>
            </p:cNvPr>
            <p:cNvSpPr/>
            <p:nvPr/>
          </p:nvSpPr>
          <p:spPr>
            <a:xfrm>
              <a:off x="385538" y="1870794"/>
              <a:ext cx="461627" cy="461627"/>
            </a:xfrm>
            <a:prstGeom prst="ellipse">
              <a:avLst/>
            </a:prstGeom>
            <a:solidFill>
              <a:schemeClr val="bg1"/>
            </a:solidFill>
            <a:ln w="25400">
              <a:solidFill>
                <a:srgbClr val="02A6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2" name="Picture 31">
              <a:extLst>
                <a:ext uri="{FF2B5EF4-FFF2-40B4-BE49-F238E27FC236}">
                  <a16:creationId xmlns:a16="http://schemas.microsoft.com/office/drawing/2014/main" id="{696F8BA3-F41F-5DA0-EA0D-45F0C3E96A7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85536" y="2017060"/>
              <a:ext cx="365760" cy="178270"/>
            </a:xfrm>
            <a:prstGeom prst="rect">
              <a:avLst/>
            </a:prstGeom>
          </p:spPr>
        </p:pic>
      </p:grpSp>
      <p:grpSp>
        <p:nvGrpSpPr>
          <p:cNvPr id="33" name="Group 32">
            <a:extLst>
              <a:ext uri="{FF2B5EF4-FFF2-40B4-BE49-F238E27FC236}">
                <a16:creationId xmlns:a16="http://schemas.microsoft.com/office/drawing/2014/main" id="{EFD1061D-8C3B-3E64-2028-8AEC1124A761}"/>
              </a:ext>
            </a:extLst>
          </p:cNvPr>
          <p:cNvGrpSpPr/>
          <p:nvPr/>
        </p:nvGrpSpPr>
        <p:grpSpPr>
          <a:xfrm>
            <a:off x="932952" y="3910739"/>
            <a:ext cx="411480" cy="411480"/>
            <a:chOff x="385536" y="1870794"/>
            <a:chExt cx="461629" cy="461627"/>
          </a:xfrm>
        </p:grpSpPr>
        <p:sp>
          <p:nvSpPr>
            <p:cNvPr id="34" name="Oval 33">
              <a:extLst>
                <a:ext uri="{FF2B5EF4-FFF2-40B4-BE49-F238E27FC236}">
                  <a16:creationId xmlns:a16="http://schemas.microsoft.com/office/drawing/2014/main" id="{87537BA5-DB65-9622-789E-5E45465103A2}"/>
                </a:ext>
              </a:extLst>
            </p:cNvPr>
            <p:cNvSpPr/>
            <p:nvPr/>
          </p:nvSpPr>
          <p:spPr>
            <a:xfrm>
              <a:off x="385538" y="1870794"/>
              <a:ext cx="461627" cy="461627"/>
            </a:xfrm>
            <a:prstGeom prst="ellipse">
              <a:avLst/>
            </a:prstGeom>
            <a:solidFill>
              <a:schemeClr val="bg1"/>
            </a:solidFill>
            <a:ln w="25400">
              <a:solidFill>
                <a:srgbClr val="02A6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Picture 34">
              <a:extLst>
                <a:ext uri="{FF2B5EF4-FFF2-40B4-BE49-F238E27FC236}">
                  <a16:creationId xmlns:a16="http://schemas.microsoft.com/office/drawing/2014/main" id="{B5B5A822-9C7A-7417-C85B-41E0420C84D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85536" y="2017060"/>
              <a:ext cx="365760" cy="178270"/>
            </a:xfrm>
            <a:prstGeom prst="rect">
              <a:avLst/>
            </a:prstGeom>
          </p:spPr>
        </p:pic>
      </p:grpSp>
      <p:sp>
        <p:nvSpPr>
          <p:cNvPr id="38" name="Title 6">
            <a:extLst>
              <a:ext uri="{FF2B5EF4-FFF2-40B4-BE49-F238E27FC236}">
                <a16:creationId xmlns:a16="http://schemas.microsoft.com/office/drawing/2014/main" id="{71792A10-F305-C457-0559-DAB26B734CF7}"/>
              </a:ext>
            </a:extLst>
          </p:cNvPr>
          <p:cNvSpPr>
            <a:spLocks noGrp="1"/>
          </p:cNvSpPr>
          <p:nvPr>
            <p:ph type="title"/>
          </p:nvPr>
        </p:nvSpPr>
        <p:spPr>
          <a:xfrm>
            <a:off x="1482175" y="365125"/>
            <a:ext cx="3612339" cy="1325563"/>
          </a:xfrm>
        </p:spPr>
        <p:txBody>
          <a:bodyPr>
            <a:normAutofit/>
          </a:bodyPr>
          <a:lstStyle/>
          <a:p>
            <a:r>
              <a:rPr lang="en-US" sz="1400" spc="600" dirty="0">
                <a:solidFill>
                  <a:srgbClr val="147841"/>
                </a:solidFill>
              </a:rPr>
              <a:t>HEALTHY</a:t>
            </a:r>
            <a:br>
              <a:rPr lang="en-US" sz="1400" spc="600" dirty="0">
                <a:solidFill>
                  <a:srgbClr val="147841"/>
                </a:solidFill>
              </a:rPr>
            </a:br>
            <a:r>
              <a:rPr lang="en-US" sz="1400" spc="600" dirty="0">
                <a:solidFill>
                  <a:srgbClr val="147841"/>
                </a:solidFill>
              </a:rPr>
              <a:t>ECONOMIES</a:t>
            </a:r>
          </a:p>
        </p:txBody>
      </p:sp>
    </p:spTree>
    <p:extLst>
      <p:ext uri="{BB962C8B-B14F-4D97-AF65-F5344CB8AC3E}">
        <p14:creationId xmlns:p14="http://schemas.microsoft.com/office/powerpoint/2010/main" val="20678017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831E1793-3228-4DC6-17AD-D6CCF1DE905B}"/>
              </a:ext>
            </a:extLst>
          </p:cNvPr>
          <p:cNvSpPr txBox="1"/>
          <p:nvPr/>
        </p:nvSpPr>
        <p:spPr>
          <a:xfrm>
            <a:off x="4598755" y="475901"/>
            <a:ext cx="7593245" cy="1015663"/>
          </a:xfrm>
          <a:prstGeom prst="rect">
            <a:avLst/>
          </a:prstGeom>
          <a:noFill/>
        </p:spPr>
        <p:txBody>
          <a:bodyPr wrap="square">
            <a:spAutoFit/>
          </a:bodyPr>
          <a:lstStyle/>
          <a:p>
            <a:pPr marL="514350" indent="-514350">
              <a:buFont typeface="+mj-lt"/>
              <a:buAutoNum type="arabicPeriod" startAt="4"/>
            </a:pPr>
            <a:r>
              <a:rPr lang="en-US" sz="3000" b="1" dirty="0">
                <a:solidFill>
                  <a:srgbClr val="7F2B63"/>
                </a:solidFill>
                <a:latin typeface="Arial" panose="020B0604020202020204" pitchFamily="34" charset="0"/>
                <a:cs typeface="Arial" panose="020B0604020202020204" pitchFamily="34" charset="0"/>
              </a:rPr>
              <a:t>Connecting People To More Jobs</a:t>
            </a:r>
          </a:p>
          <a:p>
            <a:pPr marL="514350" indent="-514350">
              <a:buFont typeface="+mj-lt"/>
              <a:buAutoNum type="arabicPeriod" startAt="4"/>
            </a:pPr>
            <a:r>
              <a:rPr lang="en-US" sz="3000" b="1" dirty="0">
                <a:solidFill>
                  <a:srgbClr val="7F2B63"/>
                </a:solidFill>
                <a:latin typeface="Arial" panose="020B0604020202020204" pitchFamily="34" charset="0"/>
                <a:cs typeface="Arial" panose="020B0604020202020204" pitchFamily="34" charset="0"/>
              </a:rPr>
              <a:t>Higher Occupancy Rates</a:t>
            </a:r>
            <a:endParaRPr lang="en-US" sz="3000" dirty="0">
              <a:solidFill>
                <a:srgbClr val="7F2B63"/>
              </a:solidFill>
              <a:latin typeface="Arial" panose="020B0604020202020204" pitchFamily="34" charset="0"/>
              <a:cs typeface="Arial" panose="020B0604020202020204" pitchFamily="34" charset="0"/>
            </a:endParaRPr>
          </a:p>
        </p:txBody>
      </p:sp>
      <p:grpSp>
        <p:nvGrpSpPr>
          <p:cNvPr id="18" name="Group 17">
            <a:extLst>
              <a:ext uri="{FF2B5EF4-FFF2-40B4-BE49-F238E27FC236}">
                <a16:creationId xmlns:a16="http://schemas.microsoft.com/office/drawing/2014/main" id="{148BA63D-653A-B267-DB0D-93F726FEC704}"/>
              </a:ext>
            </a:extLst>
          </p:cNvPr>
          <p:cNvGrpSpPr/>
          <p:nvPr/>
        </p:nvGrpSpPr>
        <p:grpSpPr>
          <a:xfrm>
            <a:off x="4039822" y="512796"/>
            <a:ext cx="411480" cy="411480"/>
            <a:chOff x="385536" y="1870794"/>
            <a:chExt cx="461629" cy="461627"/>
          </a:xfrm>
        </p:grpSpPr>
        <p:sp>
          <p:nvSpPr>
            <p:cNvPr id="19" name="Oval 18">
              <a:extLst>
                <a:ext uri="{FF2B5EF4-FFF2-40B4-BE49-F238E27FC236}">
                  <a16:creationId xmlns:a16="http://schemas.microsoft.com/office/drawing/2014/main" id="{D7A9BEA9-CA4E-00AA-6867-39CA61A79802}"/>
                </a:ext>
              </a:extLst>
            </p:cNvPr>
            <p:cNvSpPr/>
            <p:nvPr/>
          </p:nvSpPr>
          <p:spPr>
            <a:xfrm>
              <a:off x="385538" y="1870794"/>
              <a:ext cx="461627" cy="461627"/>
            </a:xfrm>
            <a:prstGeom prst="ellipse">
              <a:avLst/>
            </a:prstGeom>
            <a:solidFill>
              <a:schemeClr val="bg1"/>
            </a:solidFill>
            <a:ln w="25400">
              <a:solidFill>
                <a:srgbClr val="02A6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a:extLst>
                <a:ext uri="{FF2B5EF4-FFF2-40B4-BE49-F238E27FC236}">
                  <a16:creationId xmlns:a16="http://schemas.microsoft.com/office/drawing/2014/main" id="{19BEF5EA-FED9-408F-ADC9-9E3488E7528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5536" y="2017060"/>
              <a:ext cx="365760" cy="178270"/>
            </a:xfrm>
            <a:prstGeom prst="rect">
              <a:avLst/>
            </a:prstGeom>
          </p:spPr>
        </p:pic>
      </p:grpSp>
      <p:grpSp>
        <p:nvGrpSpPr>
          <p:cNvPr id="30" name="Group 29">
            <a:extLst>
              <a:ext uri="{FF2B5EF4-FFF2-40B4-BE49-F238E27FC236}">
                <a16:creationId xmlns:a16="http://schemas.microsoft.com/office/drawing/2014/main" id="{A22DEBFB-F562-0BD4-330F-A653E5D5E8E6}"/>
              </a:ext>
            </a:extLst>
          </p:cNvPr>
          <p:cNvGrpSpPr/>
          <p:nvPr/>
        </p:nvGrpSpPr>
        <p:grpSpPr>
          <a:xfrm>
            <a:off x="4039822" y="1070101"/>
            <a:ext cx="411480" cy="411480"/>
            <a:chOff x="385536" y="1870794"/>
            <a:chExt cx="461629" cy="461627"/>
          </a:xfrm>
        </p:grpSpPr>
        <p:sp>
          <p:nvSpPr>
            <p:cNvPr id="31" name="Oval 30">
              <a:extLst>
                <a:ext uri="{FF2B5EF4-FFF2-40B4-BE49-F238E27FC236}">
                  <a16:creationId xmlns:a16="http://schemas.microsoft.com/office/drawing/2014/main" id="{E349252A-76DC-A546-ADD3-2745414874D6}"/>
                </a:ext>
              </a:extLst>
            </p:cNvPr>
            <p:cNvSpPr/>
            <p:nvPr/>
          </p:nvSpPr>
          <p:spPr>
            <a:xfrm>
              <a:off x="385538" y="1870794"/>
              <a:ext cx="461627" cy="461627"/>
            </a:xfrm>
            <a:prstGeom prst="ellipse">
              <a:avLst/>
            </a:prstGeom>
            <a:solidFill>
              <a:schemeClr val="bg1"/>
            </a:solidFill>
            <a:ln w="25400">
              <a:solidFill>
                <a:srgbClr val="02A6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2" name="Picture 31">
              <a:extLst>
                <a:ext uri="{FF2B5EF4-FFF2-40B4-BE49-F238E27FC236}">
                  <a16:creationId xmlns:a16="http://schemas.microsoft.com/office/drawing/2014/main" id="{696F8BA3-F41F-5DA0-EA0D-45F0C3E96A7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5536" y="2017060"/>
              <a:ext cx="365760" cy="178270"/>
            </a:xfrm>
            <a:prstGeom prst="rect">
              <a:avLst/>
            </a:prstGeom>
          </p:spPr>
        </p:pic>
      </p:grpSp>
      <p:sp>
        <p:nvSpPr>
          <p:cNvPr id="38" name="Title 6">
            <a:extLst>
              <a:ext uri="{FF2B5EF4-FFF2-40B4-BE49-F238E27FC236}">
                <a16:creationId xmlns:a16="http://schemas.microsoft.com/office/drawing/2014/main" id="{71792A10-F305-C457-0559-DAB26B734CF7}"/>
              </a:ext>
            </a:extLst>
          </p:cNvPr>
          <p:cNvSpPr>
            <a:spLocks noGrp="1"/>
          </p:cNvSpPr>
          <p:nvPr>
            <p:ph type="title"/>
          </p:nvPr>
        </p:nvSpPr>
        <p:spPr>
          <a:xfrm>
            <a:off x="1482175" y="365125"/>
            <a:ext cx="3612339" cy="1325563"/>
          </a:xfrm>
        </p:spPr>
        <p:txBody>
          <a:bodyPr>
            <a:normAutofit/>
          </a:bodyPr>
          <a:lstStyle/>
          <a:p>
            <a:r>
              <a:rPr lang="en-US" sz="1400" spc="600" dirty="0">
                <a:solidFill>
                  <a:srgbClr val="147841"/>
                </a:solidFill>
              </a:rPr>
              <a:t>HEALTHY</a:t>
            </a:r>
            <a:br>
              <a:rPr lang="en-US" sz="1400" spc="600" dirty="0">
                <a:solidFill>
                  <a:srgbClr val="147841"/>
                </a:solidFill>
              </a:rPr>
            </a:br>
            <a:r>
              <a:rPr lang="en-US" sz="1400" spc="600" dirty="0">
                <a:solidFill>
                  <a:srgbClr val="147841"/>
                </a:solidFill>
              </a:rPr>
              <a:t>ECONOMIES</a:t>
            </a:r>
          </a:p>
        </p:txBody>
      </p:sp>
      <p:pic>
        <p:nvPicPr>
          <p:cNvPr id="2" name="Picture 1">
            <a:extLst>
              <a:ext uri="{FF2B5EF4-FFF2-40B4-BE49-F238E27FC236}">
                <a16:creationId xmlns:a16="http://schemas.microsoft.com/office/drawing/2014/main" id="{028F0A90-B260-D442-C647-C65AE9D5F6E4}"/>
              </a:ext>
            </a:extLst>
          </p:cNvPr>
          <p:cNvPicPr>
            <a:picLocks noChangeAspect="1"/>
          </p:cNvPicPr>
          <p:nvPr/>
        </p:nvPicPr>
        <p:blipFill>
          <a:blip r:embed="rId4"/>
          <a:stretch>
            <a:fillRect/>
          </a:stretch>
        </p:blipFill>
        <p:spPr>
          <a:xfrm>
            <a:off x="823918" y="2172158"/>
            <a:ext cx="4982522" cy="3671332"/>
          </a:xfrm>
          <a:prstGeom prst="rect">
            <a:avLst/>
          </a:prstGeom>
          <a:ln w="28575">
            <a:solidFill>
              <a:srgbClr val="02A64D"/>
            </a:solidFill>
          </a:ln>
        </p:spPr>
      </p:pic>
      <p:pic>
        <p:nvPicPr>
          <p:cNvPr id="3" name="Picture 2">
            <a:extLst>
              <a:ext uri="{FF2B5EF4-FFF2-40B4-BE49-F238E27FC236}">
                <a16:creationId xmlns:a16="http://schemas.microsoft.com/office/drawing/2014/main" id="{77397200-B45D-4B59-B017-5686C2A23F58}"/>
              </a:ext>
            </a:extLst>
          </p:cNvPr>
          <p:cNvPicPr>
            <a:picLocks noChangeAspect="1"/>
          </p:cNvPicPr>
          <p:nvPr/>
        </p:nvPicPr>
        <p:blipFill>
          <a:blip r:embed="rId5"/>
          <a:stretch>
            <a:fillRect/>
          </a:stretch>
        </p:blipFill>
        <p:spPr>
          <a:xfrm>
            <a:off x="6219483" y="2172158"/>
            <a:ext cx="4890477" cy="3626644"/>
          </a:xfrm>
          <a:prstGeom prst="rect">
            <a:avLst/>
          </a:prstGeom>
          <a:ln w="28575">
            <a:solidFill>
              <a:srgbClr val="02A64D"/>
            </a:solidFill>
          </a:ln>
        </p:spPr>
      </p:pic>
      <p:grpSp>
        <p:nvGrpSpPr>
          <p:cNvPr id="4" name="Group 3">
            <a:extLst>
              <a:ext uri="{FF2B5EF4-FFF2-40B4-BE49-F238E27FC236}">
                <a16:creationId xmlns:a16="http://schemas.microsoft.com/office/drawing/2014/main" id="{44212730-27AC-B251-B8D4-16506D69172E}"/>
              </a:ext>
            </a:extLst>
          </p:cNvPr>
          <p:cNvGrpSpPr/>
          <p:nvPr/>
        </p:nvGrpSpPr>
        <p:grpSpPr>
          <a:xfrm>
            <a:off x="823919" y="2172158"/>
            <a:ext cx="6777031" cy="3671332"/>
            <a:chOff x="507505" y="-325549"/>
            <a:chExt cx="6777031" cy="3671332"/>
          </a:xfrm>
        </p:grpSpPr>
        <p:sp>
          <p:nvSpPr>
            <p:cNvPr id="5" name="Rectangle 4">
              <a:extLst>
                <a:ext uri="{FF2B5EF4-FFF2-40B4-BE49-F238E27FC236}">
                  <a16:creationId xmlns:a16="http://schemas.microsoft.com/office/drawing/2014/main" id="{28C38404-F5AE-0BDC-CA08-2CEF98FD0059}"/>
                </a:ext>
              </a:extLst>
            </p:cNvPr>
            <p:cNvSpPr/>
            <p:nvPr/>
          </p:nvSpPr>
          <p:spPr>
            <a:xfrm>
              <a:off x="2880077" y="2808895"/>
              <a:ext cx="2609949" cy="536888"/>
            </a:xfrm>
            <a:prstGeom prst="rect">
              <a:avLst/>
            </a:prstGeom>
            <a:solidFill>
              <a:srgbClr val="7F2B63">
                <a:alpha val="70000"/>
              </a:srgbClr>
            </a:solidFill>
          </p:spPr>
          <p:style>
            <a:lnRef idx="0">
              <a:schemeClr val="accent1">
                <a:hueOff val="0"/>
                <a:satOff val="0"/>
                <a:lumOff val="0"/>
                <a:alphaOff val="0"/>
              </a:schemeClr>
            </a:lnRef>
            <a:fillRef idx="1">
              <a:scrgbClr r="0" g="0" b="0"/>
            </a:fillRef>
            <a:effectRef idx="0">
              <a:schemeClr val="accent1">
                <a:tint val="50000"/>
                <a:alpha val="40000"/>
                <a:hueOff val="0"/>
                <a:satOff val="0"/>
                <a:lumOff val="0"/>
                <a:alphaOff val="0"/>
              </a:schemeClr>
            </a:effectRef>
            <a:fontRef idx="minor">
              <a:schemeClr val="lt1">
                <a:hueOff val="0"/>
                <a:satOff val="0"/>
                <a:lumOff val="0"/>
                <a:alphaOff val="0"/>
              </a:schemeClr>
            </a:fontRef>
          </p:style>
        </p:sp>
        <p:sp>
          <p:nvSpPr>
            <p:cNvPr id="6" name="TextBox 5">
              <a:extLst>
                <a:ext uri="{FF2B5EF4-FFF2-40B4-BE49-F238E27FC236}">
                  <a16:creationId xmlns:a16="http://schemas.microsoft.com/office/drawing/2014/main" id="{34C44D49-3CAC-7BF8-6029-44EADE715C1E}"/>
                </a:ext>
              </a:extLst>
            </p:cNvPr>
            <p:cNvSpPr txBox="1"/>
            <p:nvPr/>
          </p:nvSpPr>
          <p:spPr>
            <a:xfrm>
              <a:off x="507505" y="-325549"/>
              <a:ext cx="1393501" cy="364246"/>
            </a:xfrm>
            <a:prstGeom prst="rect">
              <a:avLst/>
            </a:prstGeom>
            <a:solidFill>
              <a:srgbClr val="02A64C"/>
            </a:solidFill>
          </p:spPr>
          <p:style>
            <a:lnRef idx="0">
              <a:scrgbClr r="0" g="0" b="0"/>
            </a:lnRef>
            <a:fillRef idx="0">
              <a:scrgbClr r="0" g="0" b="0"/>
            </a:fillRef>
            <a:effectRef idx="0">
              <a:scrgbClr r="0" g="0" b="0"/>
            </a:effectRef>
            <a:fontRef idx="minor">
              <a:schemeClr val="lt1">
                <a:hueOff val="0"/>
                <a:satOff val="0"/>
                <a:lumOff val="0"/>
                <a:alphaOff val="0"/>
              </a:schemeClr>
            </a:fontRef>
          </p:style>
          <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US" sz="2000" b="1" kern="1200" dirty="0"/>
                <a:t>Before</a:t>
              </a:r>
            </a:p>
          </p:txBody>
        </p:sp>
        <p:sp>
          <p:nvSpPr>
            <p:cNvPr id="7" name="TextBox 6">
              <a:extLst>
                <a:ext uri="{FF2B5EF4-FFF2-40B4-BE49-F238E27FC236}">
                  <a16:creationId xmlns:a16="http://schemas.microsoft.com/office/drawing/2014/main" id="{BACFDC69-2903-2D2B-28F0-41B20901D3CE}"/>
                </a:ext>
              </a:extLst>
            </p:cNvPr>
            <p:cNvSpPr txBox="1"/>
            <p:nvPr/>
          </p:nvSpPr>
          <p:spPr>
            <a:xfrm>
              <a:off x="5891035" y="-325549"/>
              <a:ext cx="1393501" cy="364246"/>
            </a:xfrm>
            <a:prstGeom prst="rect">
              <a:avLst/>
            </a:prstGeom>
            <a:solidFill>
              <a:srgbClr val="02A64C"/>
            </a:solidFill>
          </p:spPr>
          <p:style>
            <a:lnRef idx="0">
              <a:scrgbClr r="0" g="0" b="0"/>
            </a:lnRef>
            <a:fillRef idx="0">
              <a:scrgbClr r="0" g="0" b="0"/>
            </a:fillRef>
            <a:effectRef idx="0">
              <a:scrgbClr r="0" g="0" b="0"/>
            </a:effectRef>
            <a:fontRef idx="minor">
              <a:schemeClr val="lt1">
                <a:hueOff val="0"/>
                <a:satOff val="0"/>
                <a:lumOff val="0"/>
                <a:alphaOff val="0"/>
              </a:schemeClr>
            </a:fontRef>
          </p:style>
          <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US" sz="2000" b="1" kern="1200" dirty="0"/>
                <a:t>After</a:t>
              </a:r>
            </a:p>
          </p:txBody>
        </p:sp>
      </p:grpSp>
    </p:spTree>
    <p:extLst>
      <p:ext uri="{BB962C8B-B14F-4D97-AF65-F5344CB8AC3E}">
        <p14:creationId xmlns:p14="http://schemas.microsoft.com/office/powerpoint/2010/main" val="3938295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3CC6F-F268-F593-5BCF-10518976CE07}"/>
              </a:ext>
            </a:extLst>
          </p:cNvPr>
          <p:cNvSpPr>
            <a:spLocks noGrp="1"/>
          </p:cNvSpPr>
          <p:nvPr>
            <p:ph type="title"/>
          </p:nvPr>
        </p:nvSpPr>
        <p:spPr/>
        <p:txBody>
          <a:bodyPr/>
          <a:lstStyle/>
          <a:p>
            <a:pPr algn="ctr"/>
            <a:r>
              <a:rPr lang="en-US" sz="3200" b="0" dirty="0"/>
              <a:t>Create Thriving, Activity-Friendly Communities</a:t>
            </a:r>
            <a:endParaRPr lang="en-US" dirty="0"/>
          </a:p>
        </p:txBody>
      </p:sp>
      <p:pic>
        <p:nvPicPr>
          <p:cNvPr id="3" name="Picture 2">
            <a:extLst>
              <a:ext uri="{FF2B5EF4-FFF2-40B4-BE49-F238E27FC236}">
                <a16:creationId xmlns:a16="http://schemas.microsoft.com/office/drawing/2014/main" id="{52A5F1F4-DAA6-A980-A72C-BB449B4777B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00153" y="2091283"/>
            <a:ext cx="5876720" cy="29814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a:extLst>
              <a:ext uri="{FF2B5EF4-FFF2-40B4-BE49-F238E27FC236}">
                <a16:creationId xmlns:a16="http://schemas.microsoft.com/office/drawing/2014/main" id="{2D44F8C2-ADAC-9AF0-DC7F-8C9FDA6615B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54763" y="1817306"/>
            <a:ext cx="3137084" cy="40967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itle 9">
            <a:extLst>
              <a:ext uri="{FF2B5EF4-FFF2-40B4-BE49-F238E27FC236}">
                <a16:creationId xmlns:a16="http://schemas.microsoft.com/office/drawing/2014/main" id="{8E371A8D-1953-D6CD-B092-44D22B741E1B}"/>
              </a:ext>
            </a:extLst>
          </p:cNvPr>
          <p:cNvSpPr txBox="1">
            <a:spLocks/>
          </p:cNvSpPr>
          <p:nvPr/>
        </p:nvSpPr>
        <p:spPr>
          <a:xfrm>
            <a:off x="1998692" y="5347614"/>
            <a:ext cx="4838700" cy="67485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dirty="0" err="1">
                <a:solidFill>
                  <a:srgbClr val="7F2B63"/>
                </a:solidFill>
                <a:latin typeface="Arial" panose="020B0604020202020204" pitchFamily="34" charset="0"/>
                <a:cs typeface="Arial" panose="020B0604020202020204" pitchFamily="34" charset="0"/>
              </a:rPr>
              <a:t>www.nccor.org</a:t>
            </a:r>
            <a:r>
              <a:rPr lang="en-US" sz="2000" b="1" dirty="0">
                <a:solidFill>
                  <a:srgbClr val="7F2B63"/>
                </a:solidFill>
                <a:latin typeface="Arial" panose="020B0604020202020204" pitchFamily="34" charset="0"/>
                <a:cs typeface="Arial" panose="020B0604020202020204" pitchFamily="34" charset="0"/>
              </a:rPr>
              <a:t>/</a:t>
            </a:r>
            <a:r>
              <a:rPr lang="en-US" sz="2000" b="1" dirty="0" err="1">
                <a:solidFill>
                  <a:srgbClr val="7F2B63"/>
                </a:solidFill>
                <a:latin typeface="Arial" panose="020B0604020202020204" pitchFamily="34" charset="0"/>
                <a:cs typeface="Arial" panose="020B0604020202020204" pitchFamily="34" charset="0"/>
              </a:rPr>
              <a:t>activityfriendly</a:t>
            </a:r>
            <a:r>
              <a:rPr lang="en-US" sz="2000" b="1" dirty="0">
                <a:solidFill>
                  <a:srgbClr val="7F2B63"/>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2472651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831E1793-3228-4DC6-17AD-D6CCF1DE905B}"/>
              </a:ext>
            </a:extLst>
          </p:cNvPr>
          <p:cNvSpPr txBox="1"/>
          <p:nvPr/>
        </p:nvSpPr>
        <p:spPr>
          <a:xfrm>
            <a:off x="4598755" y="475901"/>
            <a:ext cx="7593245" cy="553998"/>
          </a:xfrm>
          <a:prstGeom prst="rect">
            <a:avLst/>
          </a:prstGeom>
          <a:noFill/>
        </p:spPr>
        <p:txBody>
          <a:bodyPr wrap="square">
            <a:spAutoFit/>
          </a:bodyPr>
          <a:lstStyle/>
          <a:p>
            <a:r>
              <a:rPr lang="en-US" sz="3000" b="1" dirty="0">
                <a:solidFill>
                  <a:srgbClr val="7F2B63"/>
                </a:solidFill>
                <a:latin typeface="Arial" panose="020B0604020202020204" pitchFamily="34" charset="0"/>
                <a:cs typeface="Arial" panose="020B0604020202020204" pitchFamily="34" charset="0"/>
              </a:rPr>
              <a:t>6. Housing costs are within reach</a:t>
            </a:r>
            <a:endParaRPr lang="en-US" sz="3000" dirty="0">
              <a:solidFill>
                <a:srgbClr val="7F2B63"/>
              </a:solidFill>
              <a:latin typeface="Arial" panose="020B0604020202020204" pitchFamily="34" charset="0"/>
              <a:cs typeface="Arial" panose="020B0604020202020204" pitchFamily="34" charset="0"/>
            </a:endParaRPr>
          </a:p>
        </p:txBody>
      </p:sp>
      <p:grpSp>
        <p:nvGrpSpPr>
          <p:cNvPr id="18" name="Group 17">
            <a:extLst>
              <a:ext uri="{FF2B5EF4-FFF2-40B4-BE49-F238E27FC236}">
                <a16:creationId xmlns:a16="http://schemas.microsoft.com/office/drawing/2014/main" id="{148BA63D-653A-B267-DB0D-93F726FEC704}"/>
              </a:ext>
            </a:extLst>
          </p:cNvPr>
          <p:cNvGrpSpPr/>
          <p:nvPr/>
        </p:nvGrpSpPr>
        <p:grpSpPr>
          <a:xfrm>
            <a:off x="4039822" y="512796"/>
            <a:ext cx="411480" cy="411480"/>
            <a:chOff x="385536" y="1870794"/>
            <a:chExt cx="461629" cy="461627"/>
          </a:xfrm>
        </p:grpSpPr>
        <p:sp>
          <p:nvSpPr>
            <p:cNvPr id="19" name="Oval 18">
              <a:extLst>
                <a:ext uri="{FF2B5EF4-FFF2-40B4-BE49-F238E27FC236}">
                  <a16:creationId xmlns:a16="http://schemas.microsoft.com/office/drawing/2014/main" id="{D7A9BEA9-CA4E-00AA-6867-39CA61A79802}"/>
                </a:ext>
              </a:extLst>
            </p:cNvPr>
            <p:cNvSpPr/>
            <p:nvPr/>
          </p:nvSpPr>
          <p:spPr>
            <a:xfrm>
              <a:off x="385538" y="1870794"/>
              <a:ext cx="461627" cy="461627"/>
            </a:xfrm>
            <a:prstGeom prst="ellipse">
              <a:avLst/>
            </a:prstGeom>
            <a:solidFill>
              <a:schemeClr val="bg1"/>
            </a:solidFill>
            <a:ln w="25400">
              <a:solidFill>
                <a:srgbClr val="02A6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a:extLst>
                <a:ext uri="{FF2B5EF4-FFF2-40B4-BE49-F238E27FC236}">
                  <a16:creationId xmlns:a16="http://schemas.microsoft.com/office/drawing/2014/main" id="{19BEF5EA-FED9-408F-ADC9-9E3488E7528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5536" y="2017060"/>
              <a:ext cx="365760" cy="178270"/>
            </a:xfrm>
            <a:prstGeom prst="rect">
              <a:avLst/>
            </a:prstGeom>
          </p:spPr>
        </p:pic>
      </p:grpSp>
      <p:sp>
        <p:nvSpPr>
          <p:cNvPr id="38" name="Title 6">
            <a:extLst>
              <a:ext uri="{FF2B5EF4-FFF2-40B4-BE49-F238E27FC236}">
                <a16:creationId xmlns:a16="http://schemas.microsoft.com/office/drawing/2014/main" id="{71792A10-F305-C457-0559-DAB26B734CF7}"/>
              </a:ext>
            </a:extLst>
          </p:cNvPr>
          <p:cNvSpPr>
            <a:spLocks noGrp="1"/>
          </p:cNvSpPr>
          <p:nvPr>
            <p:ph type="title"/>
          </p:nvPr>
        </p:nvSpPr>
        <p:spPr>
          <a:xfrm>
            <a:off x="1482175" y="365125"/>
            <a:ext cx="3612339" cy="1325563"/>
          </a:xfrm>
        </p:spPr>
        <p:txBody>
          <a:bodyPr>
            <a:normAutofit/>
          </a:bodyPr>
          <a:lstStyle/>
          <a:p>
            <a:r>
              <a:rPr lang="en-US" sz="1400" spc="600" dirty="0">
                <a:solidFill>
                  <a:srgbClr val="147841"/>
                </a:solidFill>
              </a:rPr>
              <a:t>HEALTHY</a:t>
            </a:r>
            <a:br>
              <a:rPr lang="en-US" sz="1400" spc="600" dirty="0">
                <a:solidFill>
                  <a:srgbClr val="147841"/>
                </a:solidFill>
              </a:rPr>
            </a:br>
            <a:r>
              <a:rPr lang="en-US" sz="1400" spc="600" dirty="0">
                <a:solidFill>
                  <a:srgbClr val="147841"/>
                </a:solidFill>
              </a:rPr>
              <a:t>ECONOMIES</a:t>
            </a:r>
          </a:p>
        </p:txBody>
      </p:sp>
      <p:pic>
        <p:nvPicPr>
          <p:cNvPr id="3074" name="Picture 2">
            <a:extLst>
              <a:ext uri="{FF2B5EF4-FFF2-40B4-BE49-F238E27FC236}">
                <a16:creationId xmlns:a16="http://schemas.microsoft.com/office/drawing/2014/main" id="{DC0A1513-F833-9176-7900-9E34B9B7B5D1}"/>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38127" y="2367383"/>
            <a:ext cx="3181350" cy="277177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a:extLst>
              <a:ext uri="{FF2B5EF4-FFF2-40B4-BE49-F238E27FC236}">
                <a16:creationId xmlns:a16="http://schemas.microsoft.com/office/drawing/2014/main" id="{64CD36FF-9D7D-CD2E-6E53-B0D8E5697C74}"/>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451302" y="2367383"/>
            <a:ext cx="3133725" cy="275272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1D3B80B4-96BC-7582-530D-CF3C3341EA50}"/>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8245427" y="2367383"/>
            <a:ext cx="3114675" cy="271462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3018D137-8F75-7F4A-AC19-4F758907A99C}"/>
              </a:ext>
            </a:extLst>
          </p:cNvPr>
          <p:cNvSpPr txBox="1"/>
          <p:nvPr/>
        </p:nvSpPr>
        <p:spPr>
          <a:xfrm>
            <a:off x="3508663" y="5446522"/>
            <a:ext cx="6130636" cy="369332"/>
          </a:xfrm>
          <a:prstGeom prst="rect">
            <a:avLst/>
          </a:prstGeom>
          <a:noFill/>
        </p:spPr>
        <p:txBody>
          <a:bodyPr wrap="square">
            <a:spAutoFit/>
          </a:bodyPr>
          <a:lstStyle/>
          <a:p>
            <a:r>
              <a:rPr lang="en-US" b="1" i="0" u="none" strike="noStrike" dirty="0">
                <a:solidFill>
                  <a:srgbClr val="BB4091"/>
                </a:solidFill>
                <a:effectLst/>
                <a:latin typeface="Calibri Light" panose="020F0302020204030204" pitchFamily="34" charset="0"/>
              </a:rPr>
              <a:t>E.g. cottage homes, row houses, &amp; accessory dwellings.</a:t>
            </a:r>
            <a:r>
              <a:rPr lang="en-US" b="0" i="0" dirty="0">
                <a:solidFill>
                  <a:srgbClr val="000000"/>
                </a:solidFill>
                <a:effectLst/>
                <a:latin typeface="Calibri Light" panose="020F0302020204030204" pitchFamily="34" charset="0"/>
              </a:rPr>
              <a:t>​</a:t>
            </a:r>
            <a:endParaRPr lang="en-US" dirty="0"/>
          </a:p>
        </p:txBody>
      </p:sp>
    </p:spTree>
    <p:extLst>
      <p:ext uri="{BB962C8B-B14F-4D97-AF65-F5344CB8AC3E}">
        <p14:creationId xmlns:p14="http://schemas.microsoft.com/office/powerpoint/2010/main" val="42309388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578FA69-FAEA-CA3C-B00A-CA177BCBE646}"/>
              </a:ext>
            </a:extLst>
          </p:cNvPr>
          <p:cNvSpPr>
            <a:spLocks noGrp="1"/>
          </p:cNvSpPr>
          <p:nvPr>
            <p:ph type="body" idx="10"/>
          </p:nvPr>
        </p:nvSpPr>
        <p:spPr/>
        <p:txBody>
          <a:bodyPr anchor="t">
            <a:normAutofit/>
          </a:bodyPr>
          <a:lstStyle/>
          <a:p>
            <a:pPr marL="0" indent="0">
              <a:buNone/>
            </a:pPr>
            <a:r>
              <a:rPr lang="en-US" dirty="0"/>
              <a:t>Longer And Healthier Lives</a:t>
            </a:r>
          </a:p>
        </p:txBody>
      </p:sp>
      <p:sp>
        <p:nvSpPr>
          <p:cNvPr id="4" name="Title 3">
            <a:extLst>
              <a:ext uri="{FF2B5EF4-FFF2-40B4-BE49-F238E27FC236}">
                <a16:creationId xmlns:a16="http://schemas.microsoft.com/office/drawing/2014/main" id="{7197C9E9-885B-5214-DC04-EB9C4446D82B}"/>
              </a:ext>
            </a:extLst>
          </p:cNvPr>
          <p:cNvSpPr>
            <a:spLocks noGrp="1"/>
          </p:cNvSpPr>
          <p:nvPr>
            <p:ph type="title"/>
          </p:nvPr>
        </p:nvSpPr>
        <p:spPr/>
        <p:txBody>
          <a:bodyPr/>
          <a:lstStyle/>
          <a:p>
            <a:r>
              <a:rPr lang="en-US" dirty="0"/>
              <a:t>Healthy People</a:t>
            </a:r>
          </a:p>
        </p:txBody>
      </p:sp>
      <p:sp>
        <p:nvSpPr>
          <p:cNvPr id="7" name="Oval 6">
            <a:extLst>
              <a:ext uri="{FF2B5EF4-FFF2-40B4-BE49-F238E27FC236}">
                <a16:creationId xmlns:a16="http://schemas.microsoft.com/office/drawing/2014/main" id="{ED6090B1-57D6-C971-5233-C34248051DEE}"/>
              </a:ext>
            </a:extLst>
          </p:cNvPr>
          <p:cNvSpPr/>
          <p:nvPr/>
        </p:nvSpPr>
        <p:spPr>
          <a:xfrm>
            <a:off x="2363402" y="3463630"/>
            <a:ext cx="392415" cy="392415"/>
          </a:xfrm>
          <a:prstGeom prst="ellipse">
            <a:avLst/>
          </a:prstGeom>
          <a:solidFill>
            <a:schemeClr val="bg1"/>
          </a:solidFill>
          <a:ln w="28575">
            <a:solidFill>
              <a:srgbClr val="0291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291B1"/>
                </a:solidFill>
                <a:latin typeface="Arial" panose="020B0604020202020204" pitchFamily="34" charset="0"/>
                <a:cs typeface="Arial" panose="020B0604020202020204" pitchFamily="34" charset="0"/>
              </a:rPr>
              <a:t>1</a:t>
            </a:r>
          </a:p>
        </p:txBody>
      </p:sp>
    </p:spTree>
    <p:extLst>
      <p:ext uri="{BB962C8B-B14F-4D97-AF65-F5344CB8AC3E}">
        <p14:creationId xmlns:p14="http://schemas.microsoft.com/office/powerpoint/2010/main" val="17953739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A5236A5-C86E-981F-8359-B8A8480A88B0}"/>
              </a:ext>
            </a:extLst>
          </p:cNvPr>
          <p:cNvSpPr>
            <a:spLocks noGrp="1"/>
          </p:cNvSpPr>
          <p:nvPr>
            <p:ph type="title"/>
          </p:nvPr>
        </p:nvSpPr>
        <p:spPr/>
        <p:txBody>
          <a:bodyPr/>
          <a:lstStyle/>
          <a:p>
            <a:r>
              <a:rPr lang="en-US" dirty="0"/>
              <a:t>1. Longer and healthier lives</a:t>
            </a:r>
          </a:p>
        </p:txBody>
      </p:sp>
      <p:pic>
        <p:nvPicPr>
          <p:cNvPr id="7" name="Content Placeholder 6" descr="Women jogging">
            <a:extLst>
              <a:ext uri="{FF2B5EF4-FFF2-40B4-BE49-F238E27FC236}">
                <a16:creationId xmlns:a16="http://schemas.microsoft.com/office/drawing/2014/main" id="{5D878056-D859-AA6F-E8D1-8F1DA6479915}"/>
              </a:ext>
            </a:extLst>
          </p:cNvPr>
          <p:cNvPicPr>
            <a:picLocks noGrp="1" noChangeAspect="1"/>
          </p:cNvPicPr>
          <p:nvPr>
            <p:ph sz="half" idx="4294967295"/>
          </p:nvPr>
        </p:nvPicPr>
        <p:blipFill rotWithShape="1">
          <a:blip r:embed="rId3" cstate="email">
            <a:extLst>
              <a:ext uri="{28A0092B-C50C-407E-A947-70E740481C1C}">
                <a14:useLocalDpi xmlns:a14="http://schemas.microsoft.com/office/drawing/2010/main"/>
              </a:ext>
            </a:extLst>
          </a:blip>
          <a:srcRect/>
          <a:stretch/>
        </p:blipFill>
        <p:spPr>
          <a:xfrm>
            <a:off x="250957" y="2018780"/>
            <a:ext cx="6698323" cy="3482706"/>
          </a:xfrm>
          <a:prstGeom prst="rect">
            <a:avLst/>
          </a:prstGeom>
          <a:ln w="28575">
            <a:solidFill>
              <a:srgbClr val="0291B1"/>
            </a:solidFill>
          </a:ln>
          <a:effectLst>
            <a:outerShdw dist="508000" dir="2400000" algn="tl" rotWithShape="0">
              <a:prstClr val="black">
                <a:alpha val="10000"/>
              </a:prstClr>
            </a:outerShdw>
          </a:effectLst>
        </p:spPr>
      </p:pic>
      <p:pic>
        <p:nvPicPr>
          <p:cNvPr id="2" name="Picture 2">
            <a:extLst>
              <a:ext uri="{FF2B5EF4-FFF2-40B4-BE49-F238E27FC236}">
                <a16:creationId xmlns:a16="http://schemas.microsoft.com/office/drawing/2014/main" id="{02B0B527-A412-454D-33A2-92E8559679C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71758" y="1844378"/>
            <a:ext cx="4080293" cy="4118151"/>
          </a:xfrm>
          <a:prstGeom prst="rect">
            <a:avLst/>
          </a:prstGeom>
        </p:spPr>
      </p:pic>
    </p:spTree>
    <p:extLst>
      <p:ext uri="{BB962C8B-B14F-4D97-AF65-F5344CB8AC3E}">
        <p14:creationId xmlns:p14="http://schemas.microsoft.com/office/powerpoint/2010/main" val="1134823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2CB5726E-2B6F-EBFA-42B1-9FCAC3BD661A}"/>
              </a:ext>
            </a:extLst>
          </p:cNvPr>
          <p:cNvSpPr>
            <a:spLocks noGrp="1"/>
          </p:cNvSpPr>
          <p:nvPr>
            <p:ph type="title"/>
          </p:nvPr>
        </p:nvSpPr>
        <p:spPr>
          <a:xfrm>
            <a:off x="628486" y="1187174"/>
            <a:ext cx="3221388" cy="1311128"/>
          </a:xfrm>
        </p:spPr>
        <p:txBody>
          <a:bodyPr/>
          <a:lstStyle/>
          <a:p>
            <a:r>
              <a:rPr lang="en-US" dirty="0"/>
              <a:t>How can we start?</a:t>
            </a:r>
          </a:p>
        </p:txBody>
      </p:sp>
      <p:grpSp>
        <p:nvGrpSpPr>
          <p:cNvPr id="35" name="Group 34">
            <a:extLst>
              <a:ext uri="{FF2B5EF4-FFF2-40B4-BE49-F238E27FC236}">
                <a16:creationId xmlns:a16="http://schemas.microsoft.com/office/drawing/2014/main" id="{75D44DBF-6662-D6A7-5B4A-79E81E2F5846}"/>
              </a:ext>
            </a:extLst>
          </p:cNvPr>
          <p:cNvGrpSpPr/>
          <p:nvPr/>
        </p:nvGrpSpPr>
        <p:grpSpPr>
          <a:xfrm>
            <a:off x="1455637" y="1709654"/>
            <a:ext cx="9715067" cy="4251055"/>
            <a:chOff x="1455637" y="1709654"/>
            <a:chExt cx="9715067" cy="4251055"/>
          </a:xfrm>
        </p:grpSpPr>
        <p:graphicFrame>
          <p:nvGraphicFramePr>
            <p:cNvPr id="12" name="Content Placeholder 5">
              <a:extLst>
                <a:ext uri="{FF2B5EF4-FFF2-40B4-BE49-F238E27FC236}">
                  <a16:creationId xmlns:a16="http://schemas.microsoft.com/office/drawing/2014/main" id="{901F61EA-078E-1997-52F0-C0429513B556}"/>
                </a:ext>
              </a:extLst>
            </p:cNvPr>
            <p:cNvGraphicFramePr>
              <a:graphicFrameLocks/>
            </p:cNvGraphicFramePr>
            <p:nvPr>
              <p:extLst>
                <p:ext uri="{D42A27DB-BD31-4B8C-83A1-F6EECF244321}">
                  <p14:modId xmlns:p14="http://schemas.microsoft.com/office/powerpoint/2010/main" val="2028043646"/>
                </p:ext>
              </p:extLst>
            </p:nvPr>
          </p:nvGraphicFramePr>
          <p:xfrm>
            <a:off x="1455637" y="1709654"/>
            <a:ext cx="9715067" cy="42510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3" name="Group 22">
              <a:extLst>
                <a:ext uri="{FF2B5EF4-FFF2-40B4-BE49-F238E27FC236}">
                  <a16:creationId xmlns:a16="http://schemas.microsoft.com/office/drawing/2014/main" id="{5E036E05-835D-4731-F6C9-26ED690A2E41}"/>
                </a:ext>
              </a:extLst>
            </p:cNvPr>
            <p:cNvGrpSpPr/>
            <p:nvPr/>
          </p:nvGrpSpPr>
          <p:grpSpPr>
            <a:xfrm>
              <a:off x="1455637" y="3898072"/>
              <a:ext cx="461629" cy="461627"/>
              <a:chOff x="385536" y="1870794"/>
              <a:chExt cx="461629" cy="461627"/>
            </a:xfrm>
          </p:grpSpPr>
          <p:sp>
            <p:nvSpPr>
              <p:cNvPr id="24" name="Oval 23">
                <a:extLst>
                  <a:ext uri="{FF2B5EF4-FFF2-40B4-BE49-F238E27FC236}">
                    <a16:creationId xmlns:a16="http://schemas.microsoft.com/office/drawing/2014/main" id="{A6D2303E-4649-DFCA-66B9-E07497760F22}"/>
                  </a:ext>
                </a:extLst>
              </p:cNvPr>
              <p:cNvSpPr/>
              <p:nvPr/>
            </p:nvSpPr>
            <p:spPr>
              <a:xfrm>
                <a:off x="385538" y="1870794"/>
                <a:ext cx="461627" cy="461627"/>
              </a:xfrm>
              <a:prstGeom prst="ellipse">
                <a:avLst/>
              </a:prstGeom>
              <a:solidFill>
                <a:schemeClr val="bg1"/>
              </a:solidFill>
              <a:ln w="25400">
                <a:solidFill>
                  <a:srgbClr val="02A6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Picture 24">
                <a:extLst>
                  <a:ext uri="{FF2B5EF4-FFF2-40B4-BE49-F238E27FC236}">
                    <a16:creationId xmlns:a16="http://schemas.microsoft.com/office/drawing/2014/main" id="{8E16BAAE-0422-0967-3847-FA3CCBB4EC4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85536" y="2017060"/>
                <a:ext cx="365760" cy="178270"/>
              </a:xfrm>
              <a:prstGeom prst="rect">
                <a:avLst/>
              </a:prstGeom>
            </p:spPr>
          </p:pic>
        </p:grpSp>
        <p:grpSp>
          <p:nvGrpSpPr>
            <p:cNvPr id="26" name="Group 25">
              <a:extLst>
                <a:ext uri="{FF2B5EF4-FFF2-40B4-BE49-F238E27FC236}">
                  <a16:creationId xmlns:a16="http://schemas.microsoft.com/office/drawing/2014/main" id="{852EA6DD-33BB-2353-CE70-82CD3B9BB84D}"/>
                </a:ext>
              </a:extLst>
            </p:cNvPr>
            <p:cNvGrpSpPr/>
            <p:nvPr/>
          </p:nvGrpSpPr>
          <p:grpSpPr>
            <a:xfrm>
              <a:off x="4598887" y="2983672"/>
              <a:ext cx="461629" cy="461627"/>
              <a:chOff x="385536" y="1870794"/>
              <a:chExt cx="461629" cy="461627"/>
            </a:xfrm>
          </p:grpSpPr>
          <p:sp>
            <p:nvSpPr>
              <p:cNvPr id="27" name="Oval 26">
                <a:extLst>
                  <a:ext uri="{FF2B5EF4-FFF2-40B4-BE49-F238E27FC236}">
                    <a16:creationId xmlns:a16="http://schemas.microsoft.com/office/drawing/2014/main" id="{348E4DA0-3BF1-D0C8-C101-4AAA38E60CF1}"/>
                  </a:ext>
                </a:extLst>
              </p:cNvPr>
              <p:cNvSpPr/>
              <p:nvPr/>
            </p:nvSpPr>
            <p:spPr>
              <a:xfrm>
                <a:off x="385538" y="1870794"/>
                <a:ext cx="461627" cy="461627"/>
              </a:xfrm>
              <a:prstGeom prst="ellipse">
                <a:avLst/>
              </a:prstGeom>
              <a:solidFill>
                <a:schemeClr val="bg1"/>
              </a:solidFill>
              <a:ln w="25400">
                <a:solidFill>
                  <a:srgbClr val="02A6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Picture 27">
                <a:extLst>
                  <a:ext uri="{FF2B5EF4-FFF2-40B4-BE49-F238E27FC236}">
                    <a16:creationId xmlns:a16="http://schemas.microsoft.com/office/drawing/2014/main" id="{A53A2A01-89A4-FF19-05C8-2BFE7528983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85536" y="2017060"/>
                <a:ext cx="365760" cy="178270"/>
              </a:xfrm>
              <a:prstGeom prst="rect">
                <a:avLst/>
              </a:prstGeom>
            </p:spPr>
          </p:pic>
        </p:grpSp>
        <p:grpSp>
          <p:nvGrpSpPr>
            <p:cNvPr id="32" name="Group 31">
              <a:extLst>
                <a:ext uri="{FF2B5EF4-FFF2-40B4-BE49-F238E27FC236}">
                  <a16:creationId xmlns:a16="http://schemas.microsoft.com/office/drawing/2014/main" id="{30796B30-A270-AB21-E0B8-ABB689726ED9}"/>
                </a:ext>
              </a:extLst>
            </p:cNvPr>
            <p:cNvGrpSpPr/>
            <p:nvPr/>
          </p:nvGrpSpPr>
          <p:grpSpPr>
            <a:xfrm>
              <a:off x="7730707" y="1989262"/>
              <a:ext cx="461629" cy="461627"/>
              <a:chOff x="385536" y="1870794"/>
              <a:chExt cx="461629" cy="461627"/>
            </a:xfrm>
          </p:grpSpPr>
          <p:sp>
            <p:nvSpPr>
              <p:cNvPr id="33" name="Oval 32">
                <a:extLst>
                  <a:ext uri="{FF2B5EF4-FFF2-40B4-BE49-F238E27FC236}">
                    <a16:creationId xmlns:a16="http://schemas.microsoft.com/office/drawing/2014/main" id="{08BE7B30-A66E-2E1F-284B-459F41A77086}"/>
                  </a:ext>
                </a:extLst>
              </p:cNvPr>
              <p:cNvSpPr/>
              <p:nvPr/>
            </p:nvSpPr>
            <p:spPr>
              <a:xfrm>
                <a:off x="385538" y="1870794"/>
                <a:ext cx="461627" cy="461627"/>
              </a:xfrm>
              <a:prstGeom prst="ellipse">
                <a:avLst/>
              </a:prstGeom>
              <a:solidFill>
                <a:schemeClr val="bg1"/>
              </a:solidFill>
              <a:ln w="25400">
                <a:solidFill>
                  <a:srgbClr val="02A6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4" name="Picture 33">
                <a:extLst>
                  <a:ext uri="{FF2B5EF4-FFF2-40B4-BE49-F238E27FC236}">
                    <a16:creationId xmlns:a16="http://schemas.microsoft.com/office/drawing/2014/main" id="{D2C2EF61-2F19-B7EB-1294-0B319564833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85536" y="2017060"/>
                <a:ext cx="365760" cy="178270"/>
              </a:xfrm>
              <a:prstGeom prst="rect">
                <a:avLst/>
              </a:prstGeom>
            </p:spPr>
          </p:pic>
        </p:grpSp>
      </p:grpSp>
    </p:spTree>
    <p:extLst>
      <p:ext uri="{BB962C8B-B14F-4D97-AF65-F5344CB8AC3E}">
        <p14:creationId xmlns:p14="http://schemas.microsoft.com/office/powerpoint/2010/main" val="20559822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F151E50-59E4-E617-A267-7B56E2D3B8D2}"/>
              </a:ext>
            </a:extLst>
          </p:cNvPr>
          <p:cNvSpPr>
            <a:spLocks noGrp="1"/>
          </p:cNvSpPr>
          <p:nvPr>
            <p:ph type="title"/>
          </p:nvPr>
        </p:nvSpPr>
        <p:spPr>
          <a:xfrm>
            <a:off x="1189304" y="1885700"/>
            <a:ext cx="2765476" cy="2686051"/>
          </a:xfrm>
        </p:spPr>
        <p:txBody>
          <a:bodyPr/>
          <a:lstStyle/>
          <a:p>
            <a:r>
              <a:rPr lang="en-US" sz="2400" b="1" dirty="0">
                <a:solidFill>
                  <a:schemeClr val="bg1"/>
                </a:solidFill>
                <a:latin typeface="Calibri Light"/>
                <a:ea typeface="+mn-lt"/>
                <a:cs typeface="+mn-lt"/>
              </a:rPr>
              <a:t>Walking audits </a:t>
            </a:r>
            <a:r>
              <a:rPr lang="en-US" sz="2400" dirty="0">
                <a:solidFill>
                  <a:schemeClr val="bg1"/>
                </a:solidFill>
                <a:latin typeface="Calibri Light"/>
                <a:ea typeface="+mn-lt"/>
                <a:cs typeface="+mn-lt"/>
              </a:rPr>
              <a:t>with </a:t>
            </a:r>
            <a:r>
              <a:rPr lang="en-US" sz="2400" b="1" dirty="0">
                <a:solidFill>
                  <a:schemeClr val="bg1"/>
                </a:solidFill>
                <a:latin typeface="Calibri Light"/>
                <a:ea typeface="+mn-lt"/>
                <a:cs typeface="+mn-lt"/>
              </a:rPr>
              <a:t>community </a:t>
            </a:r>
            <a:r>
              <a:rPr lang="en-US" sz="2400" dirty="0">
                <a:solidFill>
                  <a:schemeClr val="bg1"/>
                </a:solidFill>
                <a:latin typeface="Calibri Light"/>
                <a:ea typeface="+mn-lt"/>
                <a:cs typeface="+mn-lt"/>
              </a:rPr>
              <a:t>members and leaders helps identify areas needing improvement &amp; </a:t>
            </a:r>
            <a:r>
              <a:rPr lang="en-US" sz="2400" b="1" dirty="0">
                <a:solidFill>
                  <a:schemeClr val="bg1"/>
                </a:solidFill>
                <a:latin typeface="Calibri Light"/>
                <a:ea typeface="+mn-lt"/>
                <a:cs typeface="+mn-lt"/>
              </a:rPr>
              <a:t> empower residents </a:t>
            </a:r>
            <a:r>
              <a:rPr lang="en-US" sz="2400" dirty="0">
                <a:solidFill>
                  <a:schemeClr val="bg1"/>
                </a:solidFill>
                <a:latin typeface="Calibri Light"/>
                <a:ea typeface="+mn-lt"/>
                <a:cs typeface="+mn-lt"/>
              </a:rPr>
              <a:t>to identify solutions</a:t>
            </a:r>
            <a:br>
              <a:rPr lang="en-US" sz="2400" dirty="0">
                <a:solidFill>
                  <a:schemeClr val="bg1"/>
                </a:solidFill>
                <a:latin typeface="Calibri Light"/>
                <a:cs typeface="Calibri Light"/>
              </a:rPr>
            </a:br>
            <a:endParaRPr lang="en-US" sz="2400" dirty="0"/>
          </a:p>
        </p:txBody>
      </p:sp>
      <p:pic>
        <p:nvPicPr>
          <p:cNvPr id="4" name="Content Placeholder 4" descr="A picture containing text, outdoor, sky, road&#10;&#10;Description automatically generated">
            <a:extLst>
              <a:ext uri="{FF2B5EF4-FFF2-40B4-BE49-F238E27FC236}">
                <a16:creationId xmlns:a16="http://schemas.microsoft.com/office/drawing/2014/main" id="{AD6E016C-3556-422C-10E0-D8E9BD9502A4}"/>
              </a:ext>
            </a:extLst>
          </p:cNvPr>
          <p:cNvPicPr>
            <a:picLocks noGrp="1" noChangeAspect="1"/>
          </p:cNvPicPr>
          <p:nvPr>
            <p:ph sz="half" idx="4294967295"/>
          </p:nvPr>
        </p:nvPicPr>
        <p:blipFill rotWithShape="1">
          <a:blip r:embed="rId3" cstate="screen">
            <a:extLst>
              <a:ext uri="{28A0092B-C50C-407E-A947-70E740481C1C}">
                <a14:useLocalDpi xmlns:a14="http://schemas.microsoft.com/office/drawing/2010/main"/>
              </a:ext>
            </a:extLst>
          </a:blip>
          <a:srcRect/>
          <a:stretch/>
        </p:blipFill>
        <p:spPr>
          <a:xfrm>
            <a:off x="5429250" y="1660908"/>
            <a:ext cx="6762750" cy="4290312"/>
          </a:xfrm>
        </p:spPr>
      </p:pic>
      <p:cxnSp>
        <p:nvCxnSpPr>
          <p:cNvPr id="8" name="Straight Connector 7">
            <a:extLst>
              <a:ext uri="{FF2B5EF4-FFF2-40B4-BE49-F238E27FC236}">
                <a16:creationId xmlns:a16="http://schemas.microsoft.com/office/drawing/2014/main" id="{5DF83A1A-F8BA-4D95-E6AA-74B459DE6A53}"/>
              </a:ext>
            </a:extLst>
          </p:cNvPr>
          <p:cNvCxnSpPr>
            <a:cxnSpLocks/>
          </p:cNvCxnSpPr>
          <p:nvPr/>
        </p:nvCxnSpPr>
        <p:spPr>
          <a:xfrm>
            <a:off x="5429250" y="5878332"/>
            <a:ext cx="6762750" cy="0"/>
          </a:xfrm>
          <a:prstGeom prst="line">
            <a:avLst/>
          </a:prstGeom>
          <a:ln w="190500">
            <a:gradFill>
              <a:gsLst>
                <a:gs pos="0">
                  <a:srgbClr val="02A64C"/>
                </a:gs>
                <a:gs pos="54000">
                  <a:srgbClr val="0291B1"/>
                </a:gs>
                <a:gs pos="100000">
                  <a:srgbClr val="BB4092"/>
                </a:gs>
              </a:gsLst>
              <a:lin ang="1800000" scaled="0"/>
            </a:gra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992B34B5-63E6-93AF-D15E-2640B963B5B0}"/>
              </a:ext>
            </a:extLst>
          </p:cNvPr>
          <p:cNvGrpSpPr/>
          <p:nvPr/>
        </p:nvGrpSpPr>
        <p:grpSpPr>
          <a:xfrm>
            <a:off x="385536" y="1870794"/>
            <a:ext cx="461629" cy="461627"/>
            <a:chOff x="385536" y="1870794"/>
            <a:chExt cx="461629" cy="461627"/>
          </a:xfrm>
        </p:grpSpPr>
        <p:sp>
          <p:nvSpPr>
            <p:cNvPr id="11" name="Oval 10">
              <a:extLst>
                <a:ext uri="{FF2B5EF4-FFF2-40B4-BE49-F238E27FC236}">
                  <a16:creationId xmlns:a16="http://schemas.microsoft.com/office/drawing/2014/main" id="{2BA58882-BE74-6D8D-73ED-C09B1E43CD88}"/>
                </a:ext>
              </a:extLst>
            </p:cNvPr>
            <p:cNvSpPr/>
            <p:nvPr/>
          </p:nvSpPr>
          <p:spPr>
            <a:xfrm>
              <a:off x="385538" y="1870794"/>
              <a:ext cx="461627" cy="461627"/>
            </a:xfrm>
            <a:prstGeom prst="ellipse">
              <a:avLst/>
            </a:prstGeom>
            <a:solidFill>
              <a:schemeClr val="bg1"/>
            </a:solidFill>
            <a:ln w="25400">
              <a:solidFill>
                <a:srgbClr val="02A6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8B4CA75F-A542-4EA3-862F-A9E11025394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5536" y="2017060"/>
              <a:ext cx="365760" cy="178270"/>
            </a:xfrm>
            <a:prstGeom prst="rect">
              <a:avLst/>
            </a:prstGeom>
          </p:spPr>
        </p:pic>
      </p:grpSp>
    </p:spTree>
    <p:extLst>
      <p:ext uri="{BB962C8B-B14F-4D97-AF65-F5344CB8AC3E}">
        <p14:creationId xmlns:p14="http://schemas.microsoft.com/office/powerpoint/2010/main" val="26725804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992B34B5-63E6-93AF-D15E-2640B963B5B0}"/>
              </a:ext>
            </a:extLst>
          </p:cNvPr>
          <p:cNvGrpSpPr/>
          <p:nvPr/>
        </p:nvGrpSpPr>
        <p:grpSpPr>
          <a:xfrm>
            <a:off x="8175466" y="1983540"/>
            <a:ext cx="461629" cy="461627"/>
            <a:chOff x="385536" y="1870794"/>
            <a:chExt cx="461629" cy="461627"/>
          </a:xfrm>
        </p:grpSpPr>
        <p:sp>
          <p:nvSpPr>
            <p:cNvPr id="11" name="Oval 10">
              <a:extLst>
                <a:ext uri="{FF2B5EF4-FFF2-40B4-BE49-F238E27FC236}">
                  <a16:creationId xmlns:a16="http://schemas.microsoft.com/office/drawing/2014/main" id="{2BA58882-BE74-6D8D-73ED-C09B1E43CD88}"/>
                </a:ext>
              </a:extLst>
            </p:cNvPr>
            <p:cNvSpPr/>
            <p:nvPr/>
          </p:nvSpPr>
          <p:spPr>
            <a:xfrm>
              <a:off x="385538" y="1870794"/>
              <a:ext cx="461627" cy="461627"/>
            </a:xfrm>
            <a:prstGeom prst="ellipse">
              <a:avLst/>
            </a:prstGeom>
            <a:solidFill>
              <a:schemeClr val="bg1"/>
            </a:solidFill>
            <a:ln w="25400">
              <a:solidFill>
                <a:srgbClr val="02A6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8B4CA75F-A542-4EA3-862F-A9E11025394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5536" y="2017060"/>
              <a:ext cx="365760" cy="178270"/>
            </a:xfrm>
            <a:prstGeom prst="rect">
              <a:avLst/>
            </a:prstGeom>
          </p:spPr>
        </p:pic>
      </p:grpSp>
      <p:pic>
        <p:nvPicPr>
          <p:cNvPr id="2" name="Picture 2" descr="Play-streets-Covid-19">
            <a:extLst>
              <a:ext uri="{FF2B5EF4-FFF2-40B4-BE49-F238E27FC236}">
                <a16:creationId xmlns:a16="http://schemas.microsoft.com/office/drawing/2014/main" id="{4C79D4D8-74BC-F560-A41F-D0FD0CC33FDE}"/>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0" y="1714500"/>
            <a:ext cx="6659873" cy="4163828"/>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a:extLst>
              <a:ext uri="{FF2B5EF4-FFF2-40B4-BE49-F238E27FC236}">
                <a16:creationId xmlns:a16="http://schemas.microsoft.com/office/drawing/2014/main" id="{5DF83A1A-F8BA-4D95-E6AA-74B459DE6A53}"/>
              </a:ext>
            </a:extLst>
          </p:cNvPr>
          <p:cNvCxnSpPr>
            <a:cxnSpLocks/>
          </p:cNvCxnSpPr>
          <p:nvPr/>
        </p:nvCxnSpPr>
        <p:spPr>
          <a:xfrm>
            <a:off x="317" y="5878332"/>
            <a:ext cx="6659556" cy="0"/>
          </a:xfrm>
          <a:prstGeom prst="line">
            <a:avLst/>
          </a:prstGeom>
          <a:ln w="190500">
            <a:gradFill>
              <a:gsLst>
                <a:gs pos="0">
                  <a:srgbClr val="02A64C"/>
                </a:gs>
                <a:gs pos="54000">
                  <a:srgbClr val="0291B1"/>
                </a:gs>
                <a:gs pos="100000">
                  <a:srgbClr val="BB4092"/>
                </a:gs>
              </a:gsLst>
              <a:lin ang="1800000" scaled="0"/>
            </a:gra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A1E9A72-427B-8263-BAA2-CCD3141D8B93}"/>
              </a:ext>
            </a:extLst>
          </p:cNvPr>
          <p:cNvSpPr txBox="1"/>
          <p:nvPr/>
        </p:nvSpPr>
        <p:spPr>
          <a:xfrm>
            <a:off x="8677894" y="1983540"/>
            <a:ext cx="2923555" cy="3693319"/>
          </a:xfrm>
          <a:prstGeom prst="rect">
            <a:avLst/>
          </a:prstGeom>
          <a:noFill/>
        </p:spPr>
        <p:txBody>
          <a:bodyPr wrap="square">
            <a:normAutofit/>
          </a:bodyPr>
          <a:lstStyle/>
          <a:p>
            <a:pPr marL="285750" indent="-285750">
              <a:buClr>
                <a:srgbClr val="BB4092"/>
              </a:buClr>
              <a:buFont typeface="Arial" panose="020B0604020202020204" pitchFamily="34" charset="0"/>
              <a:buChar char="•"/>
            </a:pPr>
            <a:r>
              <a:rPr lang="en-US" sz="2400" b="0" dirty="0">
                <a:solidFill>
                  <a:schemeClr val="bg1"/>
                </a:solidFill>
                <a:latin typeface="+mn-lt"/>
                <a:cs typeface="Calibri"/>
              </a:rPr>
              <a:t>Utilize traffic calming measures</a:t>
            </a:r>
            <a:br>
              <a:rPr lang="en-US" sz="2400" b="0" dirty="0">
                <a:solidFill>
                  <a:schemeClr val="bg1"/>
                </a:solidFill>
                <a:latin typeface="+mn-lt"/>
                <a:cs typeface="Calibri"/>
              </a:rPr>
            </a:br>
            <a:endParaRPr lang="en-US" sz="2400" b="0" dirty="0">
              <a:solidFill>
                <a:schemeClr val="bg1"/>
              </a:solidFill>
              <a:latin typeface="+mn-lt"/>
              <a:cs typeface="Calibri"/>
            </a:endParaRPr>
          </a:p>
          <a:p>
            <a:pPr marL="285750" indent="-285750">
              <a:buClr>
                <a:srgbClr val="BB4092"/>
              </a:buClr>
              <a:buFont typeface="Arial" panose="020B0604020202020204" pitchFamily="34" charset="0"/>
              <a:buChar char="•"/>
            </a:pPr>
            <a:r>
              <a:rPr lang="en-US" sz="2400" b="0" dirty="0">
                <a:solidFill>
                  <a:schemeClr val="bg1"/>
                </a:solidFill>
                <a:latin typeface="+mn-lt"/>
                <a:cs typeface="Calibri"/>
              </a:rPr>
              <a:t>Set up </a:t>
            </a:r>
            <a:br>
              <a:rPr lang="en-US" sz="2400" b="0" dirty="0">
                <a:solidFill>
                  <a:schemeClr val="bg1"/>
                </a:solidFill>
                <a:latin typeface="+mn-lt"/>
                <a:cs typeface="Calibri"/>
              </a:rPr>
            </a:br>
            <a:r>
              <a:rPr lang="en-US" sz="2400" b="0" dirty="0">
                <a:solidFill>
                  <a:schemeClr val="bg1"/>
                </a:solidFill>
                <a:latin typeface="+mn-lt"/>
                <a:cs typeface="Calibri"/>
              </a:rPr>
              <a:t>demonstration </a:t>
            </a:r>
            <a:br>
              <a:rPr lang="en-US" sz="2400" b="0" dirty="0">
                <a:solidFill>
                  <a:schemeClr val="bg1"/>
                </a:solidFill>
                <a:latin typeface="+mn-lt"/>
                <a:cs typeface="Calibri"/>
              </a:rPr>
            </a:br>
            <a:r>
              <a:rPr lang="en-US" sz="2400" b="0" dirty="0">
                <a:solidFill>
                  <a:schemeClr val="bg1"/>
                </a:solidFill>
                <a:latin typeface="+mn-lt"/>
                <a:cs typeface="Calibri"/>
              </a:rPr>
              <a:t>projects </a:t>
            </a:r>
            <a:br>
              <a:rPr lang="en-US" sz="2400" b="0" dirty="0">
                <a:solidFill>
                  <a:schemeClr val="bg1"/>
                </a:solidFill>
                <a:latin typeface="+mn-lt"/>
                <a:cs typeface="Calibri"/>
              </a:rPr>
            </a:br>
            <a:endParaRPr lang="en-US" sz="2400" dirty="0">
              <a:solidFill>
                <a:schemeClr val="bg1"/>
              </a:solidFill>
              <a:cs typeface="Calibri"/>
            </a:endParaRPr>
          </a:p>
          <a:p>
            <a:pPr marL="285750" indent="-285750">
              <a:buClr>
                <a:srgbClr val="BB4092"/>
              </a:buClr>
              <a:buFont typeface="Arial" panose="020B0604020202020204" pitchFamily="34" charset="0"/>
              <a:buChar char="•"/>
            </a:pPr>
            <a:r>
              <a:rPr lang="en-US" sz="2400" b="0" dirty="0">
                <a:solidFill>
                  <a:schemeClr val="bg1"/>
                </a:solidFill>
                <a:latin typeface="+mn-lt"/>
                <a:cs typeface="Calibri"/>
              </a:rPr>
              <a:t>Share findings </a:t>
            </a:r>
            <a:br>
              <a:rPr lang="en-US" sz="2400" b="0" dirty="0">
                <a:solidFill>
                  <a:schemeClr val="bg1"/>
                </a:solidFill>
                <a:latin typeface="+mn-lt"/>
                <a:cs typeface="Calibri"/>
              </a:rPr>
            </a:br>
            <a:br>
              <a:rPr lang="en-US" sz="1800" b="0" dirty="0">
                <a:solidFill>
                  <a:schemeClr val="bg1"/>
                </a:solidFill>
                <a:latin typeface="+mn-lt"/>
                <a:cs typeface="Calibri"/>
              </a:rPr>
            </a:br>
            <a:endParaRPr lang="en-US" dirty="0"/>
          </a:p>
        </p:txBody>
      </p:sp>
    </p:spTree>
    <p:extLst>
      <p:ext uri="{BB962C8B-B14F-4D97-AF65-F5344CB8AC3E}">
        <p14:creationId xmlns:p14="http://schemas.microsoft.com/office/powerpoint/2010/main" val="37147405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erson riding a bicycle on a street&#10;&#10;Description automatically generated with medium confidence">
            <a:extLst>
              <a:ext uri="{FF2B5EF4-FFF2-40B4-BE49-F238E27FC236}">
                <a16:creationId xmlns:a16="http://schemas.microsoft.com/office/drawing/2014/main" id="{F4ADB630-4ACB-7D31-F379-45974340C22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700713" y="1780085"/>
            <a:ext cx="6491287" cy="4025360"/>
          </a:xfrm>
          <a:prstGeom prst="rect">
            <a:avLst/>
          </a:prstGeom>
        </p:spPr>
      </p:pic>
      <p:cxnSp>
        <p:nvCxnSpPr>
          <p:cNvPr id="8" name="Straight Connector 7">
            <a:extLst>
              <a:ext uri="{FF2B5EF4-FFF2-40B4-BE49-F238E27FC236}">
                <a16:creationId xmlns:a16="http://schemas.microsoft.com/office/drawing/2014/main" id="{5DF83A1A-F8BA-4D95-E6AA-74B459DE6A53}"/>
              </a:ext>
            </a:extLst>
          </p:cNvPr>
          <p:cNvCxnSpPr>
            <a:cxnSpLocks/>
          </p:cNvCxnSpPr>
          <p:nvPr/>
        </p:nvCxnSpPr>
        <p:spPr>
          <a:xfrm>
            <a:off x="5700713" y="5805445"/>
            <a:ext cx="6491287" cy="72887"/>
          </a:xfrm>
          <a:prstGeom prst="line">
            <a:avLst/>
          </a:prstGeom>
          <a:ln w="190500">
            <a:gradFill>
              <a:gsLst>
                <a:gs pos="0">
                  <a:srgbClr val="02A64C"/>
                </a:gs>
                <a:gs pos="54000">
                  <a:srgbClr val="0291B1"/>
                </a:gs>
                <a:gs pos="100000">
                  <a:srgbClr val="BB4092"/>
                </a:gs>
              </a:gsLst>
              <a:lin ang="1800000" scaled="0"/>
            </a:gra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992B34B5-63E6-93AF-D15E-2640B963B5B0}"/>
              </a:ext>
            </a:extLst>
          </p:cNvPr>
          <p:cNvGrpSpPr/>
          <p:nvPr/>
        </p:nvGrpSpPr>
        <p:grpSpPr>
          <a:xfrm>
            <a:off x="256949" y="839206"/>
            <a:ext cx="461629" cy="461627"/>
            <a:chOff x="385536" y="1870794"/>
            <a:chExt cx="461629" cy="461627"/>
          </a:xfrm>
        </p:grpSpPr>
        <p:sp>
          <p:nvSpPr>
            <p:cNvPr id="11" name="Oval 10">
              <a:extLst>
                <a:ext uri="{FF2B5EF4-FFF2-40B4-BE49-F238E27FC236}">
                  <a16:creationId xmlns:a16="http://schemas.microsoft.com/office/drawing/2014/main" id="{2BA58882-BE74-6D8D-73ED-C09B1E43CD88}"/>
                </a:ext>
              </a:extLst>
            </p:cNvPr>
            <p:cNvSpPr/>
            <p:nvPr/>
          </p:nvSpPr>
          <p:spPr>
            <a:xfrm>
              <a:off x="385538" y="1870794"/>
              <a:ext cx="461627" cy="461627"/>
            </a:xfrm>
            <a:prstGeom prst="ellipse">
              <a:avLst/>
            </a:prstGeom>
            <a:solidFill>
              <a:schemeClr val="bg1"/>
            </a:solidFill>
            <a:ln w="25400">
              <a:solidFill>
                <a:srgbClr val="02A6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8B4CA75F-A542-4EA3-862F-A9E11025394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5536" y="2017060"/>
              <a:ext cx="365760" cy="178270"/>
            </a:xfrm>
            <a:prstGeom prst="rect">
              <a:avLst/>
            </a:prstGeom>
          </p:spPr>
        </p:pic>
      </p:grpSp>
      <p:sp>
        <p:nvSpPr>
          <p:cNvPr id="7" name="TextBox 6">
            <a:extLst>
              <a:ext uri="{FF2B5EF4-FFF2-40B4-BE49-F238E27FC236}">
                <a16:creationId xmlns:a16="http://schemas.microsoft.com/office/drawing/2014/main" id="{D7941E76-893F-3CF6-F2EC-AF5B1761592D}"/>
              </a:ext>
            </a:extLst>
          </p:cNvPr>
          <p:cNvSpPr txBox="1"/>
          <p:nvPr/>
        </p:nvSpPr>
        <p:spPr>
          <a:xfrm>
            <a:off x="917031" y="839206"/>
            <a:ext cx="2912019" cy="5261787"/>
          </a:xfrm>
          <a:prstGeom prst="rect">
            <a:avLst/>
          </a:prstGeom>
          <a:noFill/>
        </p:spPr>
        <p:txBody>
          <a:bodyPr wrap="square">
            <a:normAutofit fontScale="85000" lnSpcReduction="10000"/>
          </a:bodyPr>
          <a:lstStyle/>
          <a:p>
            <a:pPr marL="285750" indent="-285750">
              <a:buClr>
                <a:srgbClr val="BB4092"/>
              </a:buClr>
              <a:buFont typeface="Arial" panose="020B0604020202020204" pitchFamily="34" charset="0"/>
              <a:buChar char="•"/>
            </a:pPr>
            <a:r>
              <a:rPr lang="en-US" sz="2400" b="0" dirty="0">
                <a:solidFill>
                  <a:schemeClr val="bg1"/>
                </a:solidFill>
                <a:latin typeface="+mn-lt"/>
                <a:cs typeface="Calibri"/>
              </a:rPr>
              <a:t>Support Complete Streets Policies</a:t>
            </a:r>
            <a:br>
              <a:rPr lang="en-US" sz="2400" b="0" dirty="0">
                <a:solidFill>
                  <a:schemeClr val="bg1"/>
                </a:solidFill>
                <a:latin typeface="+mn-lt"/>
                <a:cs typeface="Calibri"/>
              </a:rPr>
            </a:br>
            <a:endParaRPr lang="en-US" sz="2400" dirty="0">
              <a:solidFill>
                <a:schemeClr val="bg1"/>
              </a:solidFill>
              <a:cs typeface="Calibri"/>
            </a:endParaRPr>
          </a:p>
          <a:p>
            <a:pPr marL="285750" indent="-285750">
              <a:buClr>
                <a:srgbClr val="BB4092"/>
              </a:buClr>
              <a:buFont typeface="Arial" panose="020B0604020202020204" pitchFamily="34" charset="0"/>
              <a:buChar char="•"/>
            </a:pPr>
            <a:r>
              <a:rPr lang="en-US" sz="2400" b="0" dirty="0">
                <a:solidFill>
                  <a:schemeClr val="bg1"/>
                </a:solidFill>
                <a:latin typeface="+mn-lt"/>
                <a:cs typeface="Calibri"/>
              </a:rPr>
              <a:t>Create quality pedestrian, bicycle, and transit infrastructure</a:t>
            </a:r>
            <a:br>
              <a:rPr lang="en-US" sz="2400" dirty="0">
                <a:solidFill>
                  <a:schemeClr val="bg1"/>
                </a:solidFill>
                <a:cs typeface="Calibri"/>
              </a:rPr>
            </a:br>
            <a:endParaRPr lang="en-US" sz="2400" dirty="0">
              <a:solidFill>
                <a:schemeClr val="bg1"/>
              </a:solidFill>
              <a:cs typeface="Calibri"/>
            </a:endParaRPr>
          </a:p>
          <a:p>
            <a:pPr marL="285750" indent="-285750">
              <a:buClr>
                <a:srgbClr val="BB4092"/>
              </a:buClr>
              <a:buFont typeface="Arial" panose="020B0604020202020204" pitchFamily="34" charset="0"/>
              <a:buChar char="•"/>
            </a:pPr>
            <a:r>
              <a:rPr lang="en-US" sz="2400" b="0" dirty="0">
                <a:solidFill>
                  <a:schemeClr val="bg1"/>
                </a:solidFill>
                <a:latin typeface="+mn-lt"/>
                <a:cs typeface="Calibri"/>
              </a:rPr>
              <a:t>Repurpose or replace unused or underused buildings, parking lots, or other impervious areas.</a:t>
            </a:r>
            <a:br>
              <a:rPr lang="en-US" sz="2400" dirty="0">
                <a:solidFill>
                  <a:schemeClr val="bg1"/>
                </a:solidFill>
                <a:cs typeface="Calibri"/>
              </a:rPr>
            </a:br>
            <a:endParaRPr lang="en-US" sz="2400" dirty="0">
              <a:solidFill>
                <a:schemeClr val="bg1"/>
              </a:solidFill>
              <a:cs typeface="Calibri"/>
            </a:endParaRPr>
          </a:p>
          <a:p>
            <a:pPr marL="285750" indent="-285750">
              <a:buClr>
                <a:srgbClr val="BB4092"/>
              </a:buClr>
              <a:buFont typeface="Arial" panose="020B0604020202020204" pitchFamily="34" charset="0"/>
              <a:buChar char="•"/>
            </a:pPr>
            <a:r>
              <a:rPr lang="en-US" sz="2400" b="0" dirty="0">
                <a:solidFill>
                  <a:schemeClr val="bg1"/>
                </a:solidFill>
                <a:latin typeface="+mn-lt"/>
                <a:cs typeface="Calibri"/>
              </a:rPr>
              <a:t>Zone for a wider range of housing options and more neighborhood services &amp; essential needs.</a:t>
            </a:r>
            <a:endParaRPr lang="en-US" dirty="0"/>
          </a:p>
        </p:txBody>
      </p:sp>
    </p:spTree>
    <p:extLst>
      <p:ext uri="{BB962C8B-B14F-4D97-AF65-F5344CB8AC3E}">
        <p14:creationId xmlns:p14="http://schemas.microsoft.com/office/powerpoint/2010/main" val="1646930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4778633-9313-1A5F-E5B1-20F3D4C5D322}"/>
              </a:ext>
            </a:extLst>
          </p:cNvPr>
          <p:cNvSpPr>
            <a:spLocks noGrp="1"/>
          </p:cNvSpPr>
          <p:nvPr>
            <p:ph type="title"/>
          </p:nvPr>
        </p:nvSpPr>
        <p:spPr/>
        <p:txBody>
          <a:bodyPr/>
          <a:lstStyle/>
          <a:p>
            <a:r>
              <a:rPr lang="en-US" dirty="0"/>
              <a:t>Photos</a:t>
            </a:r>
          </a:p>
        </p:txBody>
      </p:sp>
      <p:pic>
        <p:nvPicPr>
          <p:cNvPr id="5" name="Picture 6">
            <a:extLst>
              <a:ext uri="{FF2B5EF4-FFF2-40B4-BE49-F238E27FC236}">
                <a16:creationId xmlns:a16="http://schemas.microsoft.com/office/drawing/2014/main" id="{AF5FF1B9-1734-CBAC-A91B-F449E080CEA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249"/>
          <a:stretch/>
        </p:blipFill>
        <p:spPr>
          <a:xfrm>
            <a:off x="441962" y="1885762"/>
            <a:ext cx="3408553" cy="2793939"/>
          </a:xfrm>
          <a:prstGeom prst="rect">
            <a:avLst/>
          </a:prstGeom>
        </p:spPr>
      </p:pic>
      <p:pic>
        <p:nvPicPr>
          <p:cNvPr id="6" name="Picture 4" descr="A picture containing text, building, outdoor, green&#10;&#10;Description automatically generated">
            <a:extLst>
              <a:ext uri="{FF2B5EF4-FFF2-40B4-BE49-F238E27FC236}">
                <a16:creationId xmlns:a16="http://schemas.microsoft.com/office/drawing/2014/main" id="{6398AC7E-FE58-9788-8AAC-0700DC9D438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70958" y="1885762"/>
            <a:ext cx="3729318" cy="2793939"/>
          </a:xfrm>
          <a:prstGeom prst="rect">
            <a:avLst/>
          </a:prstGeom>
        </p:spPr>
      </p:pic>
      <p:pic>
        <p:nvPicPr>
          <p:cNvPr id="7" name="Picture 5" descr="A picture containing outdoor, building, bicycle, person&#10;&#10;Description automatically generated">
            <a:extLst>
              <a:ext uri="{FF2B5EF4-FFF2-40B4-BE49-F238E27FC236}">
                <a16:creationId xmlns:a16="http://schemas.microsoft.com/office/drawing/2014/main" id="{6BD29A8C-5BF8-B953-EB4F-B54FFBC79A4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020720" y="1885950"/>
            <a:ext cx="3729317" cy="2791820"/>
          </a:xfrm>
          <a:prstGeom prst="rect">
            <a:avLst/>
          </a:prstGeom>
        </p:spPr>
      </p:pic>
    </p:spTree>
    <p:extLst>
      <p:ext uri="{BB962C8B-B14F-4D97-AF65-F5344CB8AC3E}">
        <p14:creationId xmlns:p14="http://schemas.microsoft.com/office/powerpoint/2010/main" val="2532132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3" descr="Timeline&#10;&#10;Description automatically generated">
            <a:extLst>
              <a:ext uri="{FF2B5EF4-FFF2-40B4-BE49-F238E27FC236}">
                <a16:creationId xmlns:a16="http://schemas.microsoft.com/office/drawing/2014/main" id="{B487D01E-E44F-8262-F0E0-C88B39F3EC4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435906" y="640080"/>
            <a:ext cx="7604376" cy="5120640"/>
          </a:xfrm>
          <a:prstGeom prst="rect">
            <a:avLst/>
          </a:prstGeom>
        </p:spPr>
      </p:pic>
    </p:spTree>
    <p:extLst>
      <p:ext uri="{BB962C8B-B14F-4D97-AF65-F5344CB8AC3E}">
        <p14:creationId xmlns:p14="http://schemas.microsoft.com/office/powerpoint/2010/main" val="2986185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0EC522-B6D0-DEE9-66AD-EEB02F96DE8C}"/>
              </a:ext>
            </a:extLst>
          </p:cNvPr>
          <p:cNvSpPr>
            <a:spLocks noGrp="1"/>
          </p:cNvSpPr>
          <p:nvPr>
            <p:ph type="title"/>
          </p:nvPr>
        </p:nvSpPr>
        <p:spPr>
          <a:xfrm>
            <a:off x="441963" y="2902585"/>
            <a:ext cx="11308074" cy="1325563"/>
          </a:xfrm>
        </p:spPr>
        <p:txBody>
          <a:bodyPr>
            <a:normAutofit/>
          </a:bodyPr>
          <a:lstStyle/>
          <a:p>
            <a:pPr algn="ctr"/>
            <a:r>
              <a:rPr lang="en-US" b="0" dirty="0"/>
              <a:t>Begin presentation on next slide</a:t>
            </a:r>
            <a:br>
              <a:rPr lang="en-US" b="0" dirty="0"/>
            </a:br>
            <a:endParaRPr lang="en-US" b="0" dirty="0"/>
          </a:p>
        </p:txBody>
      </p:sp>
    </p:spTree>
    <p:extLst>
      <p:ext uri="{BB962C8B-B14F-4D97-AF65-F5344CB8AC3E}">
        <p14:creationId xmlns:p14="http://schemas.microsoft.com/office/powerpoint/2010/main" val="92433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37CE67-7507-5D9C-7B52-59C3D0456F19}"/>
              </a:ext>
            </a:extLst>
          </p:cNvPr>
          <p:cNvSpPr txBox="1">
            <a:spLocks/>
          </p:cNvSpPr>
          <p:nvPr/>
        </p:nvSpPr>
        <p:spPr>
          <a:xfrm>
            <a:off x="1165747" y="1767400"/>
            <a:ext cx="4973397" cy="2971800"/>
          </a:xfrm>
          <a:prstGeom prst="rect">
            <a:avLst/>
          </a:prstGeom>
        </p:spPr>
        <p:txBody>
          <a:bodyPr vert="horz" lIns="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4200" b="1" dirty="0">
                <a:solidFill>
                  <a:schemeClr val="bg1"/>
                </a:solidFill>
                <a:latin typeface="Arial" panose="020B0604020202020204" pitchFamily="34" charset="0"/>
                <a:cs typeface="Arial" panose="020B0604020202020204" pitchFamily="34" charset="0"/>
              </a:rPr>
              <a:t>Making the Case </a:t>
            </a:r>
            <a:br>
              <a:rPr lang="en-US" sz="4200" dirty="0">
                <a:solidFill>
                  <a:schemeClr val="bg1"/>
                </a:solidFill>
                <a:latin typeface="Arial" panose="020B0604020202020204" pitchFamily="34" charset="0"/>
                <a:cs typeface="Arial" panose="020B0604020202020204" pitchFamily="34" charset="0"/>
              </a:rPr>
            </a:br>
            <a:r>
              <a:rPr lang="en-US" sz="4200" dirty="0">
                <a:solidFill>
                  <a:schemeClr val="bg1"/>
                </a:solidFill>
                <a:latin typeface="Arial" panose="020B0604020202020204" pitchFamily="34" charset="0"/>
                <a:cs typeface="Arial" panose="020B0604020202020204" pitchFamily="34" charset="0"/>
              </a:rPr>
              <a:t>for Investments in Activity-Friendly Communities</a:t>
            </a:r>
          </a:p>
        </p:txBody>
      </p:sp>
      <p:grpSp>
        <p:nvGrpSpPr>
          <p:cNvPr id="2" name="Group 1">
            <a:extLst>
              <a:ext uri="{FF2B5EF4-FFF2-40B4-BE49-F238E27FC236}">
                <a16:creationId xmlns:a16="http://schemas.microsoft.com/office/drawing/2014/main" id="{CA8859BC-5A5E-8A7E-9275-749D24C03561}"/>
              </a:ext>
            </a:extLst>
          </p:cNvPr>
          <p:cNvGrpSpPr/>
          <p:nvPr/>
        </p:nvGrpSpPr>
        <p:grpSpPr>
          <a:xfrm>
            <a:off x="385536" y="1870794"/>
            <a:ext cx="461629" cy="461627"/>
            <a:chOff x="385536" y="1870794"/>
            <a:chExt cx="461629" cy="461627"/>
          </a:xfrm>
        </p:grpSpPr>
        <p:sp>
          <p:nvSpPr>
            <p:cNvPr id="5" name="Oval 4">
              <a:extLst>
                <a:ext uri="{FF2B5EF4-FFF2-40B4-BE49-F238E27FC236}">
                  <a16:creationId xmlns:a16="http://schemas.microsoft.com/office/drawing/2014/main" id="{D9E1472B-203D-D474-13A3-2FA451B2B8A3}"/>
                </a:ext>
              </a:extLst>
            </p:cNvPr>
            <p:cNvSpPr/>
            <p:nvPr/>
          </p:nvSpPr>
          <p:spPr>
            <a:xfrm>
              <a:off x="385538" y="1870794"/>
              <a:ext cx="461627" cy="461627"/>
            </a:xfrm>
            <a:prstGeom prst="ellipse">
              <a:avLst/>
            </a:prstGeom>
            <a:solidFill>
              <a:schemeClr val="bg1"/>
            </a:solidFill>
            <a:ln w="25400">
              <a:solidFill>
                <a:srgbClr val="02A6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92AEDC5E-1225-2BCC-F1E7-04315CA3BC6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5536" y="2017060"/>
              <a:ext cx="365760" cy="178270"/>
            </a:xfrm>
            <a:prstGeom prst="rect">
              <a:avLst/>
            </a:prstGeom>
          </p:spPr>
        </p:pic>
      </p:grpSp>
      <p:sp>
        <p:nvSpPr>
          <p:cNvPr id="7" name="Rectangle 6">
            <a:extLst>
              <a:ext uri="{FF2B5EF4-FFF2-40B4-BE49-F238E27FC236}">
                <a16:creationId xmlns:a16="http://schemas.microsoft.com/office/drawing/2014/main" id="{E25AC691-4E37-4B53-BDA9-F8561717BA77}"/>
              </a:ext>
            </a:extLst>
          </p:cNvPr>
          <p:cNvSpPr/>
          <p:nvPr/>
        </p:nvSpPr>
        <p:spPr>
          <a:xfrm>
            <a:off x="8442283" y="6144334"/>
            <a:ext cx="3790090" cy="713666"/>
          </a:xfrm>
          <a:prstGeom prst="rect">
            <a:avLst/>
          </a:prstGeom>
          <a:solidFill>
            <a:srgbClr val="02A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04FF945-6FFB-B017-DC90-F15F93CB01B2}"/>
              </a:ext>
            </a:extLst>
          </p:cNvPr>
          <p:cNvSpPr txBox="1"/>
          <p:nvPr/>
        </p:nvSpPr>
        <p:spPr>
          <a:xfrm>
            <a:off x="8757253" y="6294847"/>
            <a:ext cx="3475118" cy="369332"/>
          </a:xfrm>
          <a:prstGeom prst="rect">
            <a:avLst/>
          </a:prstGeom>
          <a:noFill/>
        </p:spPr>
        <p:txBody>
          <a:bodyPr wrap="square" rtlCol="0">
            <a:spAutoFit/>
          </a:bodyPr>
          <a:lstStyle/>
          <a:p>
            <a:pPr algn="ctr"/>
            <a:r>
              <a:rPr lang="en-US" dirty="0">
                <a:solidFill>
                  <a:schemeClr val="bg1"/>
                </a:solidFill>
                <a:latin typeface="Arial" panose="020B0604020202020204" pitchFamily="34" charset="0"/>
                <a:cs typeface="Arial" panose="020B0604020202020204" pitchFamily="34" charset="0"/>
              </a:rPr>
              <a:t>Community/Location Here</a:t>
            </a:r>
          </a:p>
        </p:txBody>
      </p:sp>
      <p:pic>
        <p:nvPicPr>
          <p:cNvPr id="9" name="Picture 8">
            <a:extLst>
              <a:ext uri="{FF2B5EF4-FFF2-40B4-BE49-F238E27FC236}">
                <a16:creationId xmlns:a16="http://schemas.microsoft.com/office/drawing/2014/main" id="{0E812D65-646A-04A1-27D9-380D408471C9}"/>
              </a:ext>
            </a:extLst>
          </p:cNvPr>
          <p:cNvPicPr>
            <a:picLocks noChangeAspect="1"/>
          </p:cNvPicPr>
          <p:nvPr/>
        </p:nvPicPr>
        <p:blipFill>
          <a:blip r:embed="rId4" cstate="email">
            <a:alphaModFix amt="70000"/>
            <a:extLst>
              <a:ext uri="{28A0092B-C50C-407E-A947-70E740481C1C}">
                <a14:useLocalDpi xmlns:a14="http://schemas.microsoft.com/office/drawing/2010/main"/>
              </a:ext>
            </a:extLst>
          </a:blip>
          <a:stretch>
            <a:fillRect/>
          </a:stretch>
        </p:blipFill>
        <p:spPr>
          <a:xfrm>
            <a:off x="8629052" y="6294846"/>
            <a:ext cx="277992" cy="369332"/>
          </a:xfrm>
          <a:prstGeom prst="rect">
            <a:avLst/>
          </a:prstGeom>
        </p:spPr>
      </p:pic>
    </p:spTree>
    <p:extLst>
      <p:ext uri="{BB962C8B-B14F-4D97-AF65-F5344CB8AC3E}">
        <p14:creationId xmlns:p14="http://schemas.microsoft.com/office/powerpoint/2010/main" val="3308415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29ADD4F-18EC-E0A3-B4CE-8A65DDBF578C}"/>
              </a:ext>
            </a:extLst>
          </p:cNvPr>
          <p:cNvSpPr>
            <a:spLocks noGrp="1"/>
          </p:cNvSpPr>
          <p:nvPr>
            <p:ph idx="10"/>
          </p:nvPr>
        </p:nvSpPr>
        <p:spPr>
          <a:xfrm>
            <a:off x="5982789" y="1246455"/>
            <a:ext cx="5199017" cy="4216539"/>
          </a:xfrm>
        </p:spPr>
        <p:txBody>
          <a:bodyPr/>
          <a:lstStyle/>
          <a:p>
            <a:pPr marL="0" indent="0">
              <a:buNone/>
            </a:pPr>
            <a:r>
              <a:rPr lang="en-US" sz="3000" dirty="0">
                <a:solidFill>
                  <a:schemeClr val="bg2">
                    <a:lumMod val="25000"/>
                  </a:schemeClr>
                </a:solidFill>
                <a:latin typeface="Calibri" panose="020F0502020204030204" pitchFamily="34" charset="0"/>
                <a:cs typeface="Calibri" panose="020F0502020204030204" pitchFamily="34" charset="0"/>
              </a:rPr>
              <a:t>What do </a:t>
            </a:r>
            <a:r>
              <a:rPr lang="en-US" sz="3000" dirty="0">
                <a:solidFill>
                  <a:srgbClr val="3B3838"/>
                </a:solidFill>
                <a:latin typeface="Calibri" panose="020F0502020204030204" pitchFamily="34" charset="0"/>
                <a:cs typeface="Calibri" panose="020F0502020204030204" pitchFamily="34" charset="0"/>
              </a:rPr>
              <a:t>communities</a:t>
            </a:r>
            <a:r>
              <a:rPr lang="en-US" sz="3000" dirty="0">
                <a:solidFill>
                  <a:schemeClr val="bg2">
                    <a:lumMod val="25000"/>
                  </a:schemeClr>
                </a:solidFill>
                <a:latin typeface="Calibri" panose="020F0502020204030204" pitchFamily="34" charset="0"/>
                <a:cs typeface="Calibri" panose="020F0502020204030204" pitchFamily="34" charset="0"/>
              </a:rPr>
              <a:t> want most?</a:t>
            </a:r>
          </a:p>
          <a:p>
            <a:pPr marL="0" indent="0">
              <a:buNone/>
            </a:pPr>
            <a:r>
              <a:rPr lang="en-US" sz="3000" dirty="0">
                <a:solidFill>
                  <a:schemeClr val="bg2">
                    <a:lumMod val="25000"/>
                  </a:schemeClr>
                </a:solidFill>
                <a:latin typeface="Calibri" panose="020F0502020204030204" pitchFamily="34" charset="0"/>
                <a:cs typeface="Calibri" panose="020F0502020204030204" pitchFamily="34" charset="0"/>
              </a:rPr>
              <a:t>What does an activity-friendly community look like?</a:t>
            </a:r>
          </a:p>
          <a:p>
            <a:pPr marL="0" indent="0">
              <a:buNone/>
            </a:pPr>
            <a:r>
              <a:rPr lang="en-US" sz="3000" dirty="0">
                <a:solidFill>
                  <a:schemeClr val="bg2">
                    <a:lumMod val="25000"/>
                  </a:schemeClr>
                </a:solidFill>
                <a:latin typeface="Calibri" panose="020F0502020204030204" pitchFamily="34" charset="0"/>
                <a:cs typeface="Calibri" panose="020F0502020204030204" pitchFamily="34" charset="0"/>
              </a:rPr>
              <a:t>What are the benefits of activity-friendly communities?</a:t>
            </a:r>
          </a:p>
          <a:p>
            <a:pPr marL="0" indent="0">
              <a:buNone/>
            </a:pPr>
            <a:r>
              <a:rPr lang="en-US" sz="3000" dirty="0">
                <a:solidFill>
                  <a:schemeClr val="bg2">
                    <a:lumMod val="25000"/>
                  </a:schemeClr>
                </a:solidFill>
                <a:latin typeface="Calibri" panose="020F0502020204030204" pitchFamily="34" charset="0"/>
                <a:cs typeface="Calibri" panose="020F0502020204030204" pitchFamily="34" charset="0"/>
              </a:rPr>
              <a:t>What are strategies that can be used to support activity-friendly communities?</a:t>
            </a:r>
          </a:p>
        </p:txBody>
      </p:sp>
      <p:sp>
        <p:nvSpPr>
          <p:cNvPr id="3" name="Title 2">
            <a:extLst>
              <a:ext uri="{FF2B5EF4-FFF2-40B4-BE49-F238E27FC236}">
                <a16:creationId xmlns:a16="http://schemas.microsoft.com/office/drawing/2014/main" id="{901F0E60-A4EF-580C-48FF-5D648A94D909}"/>
              </a:ext>
            </a:extLst>
          </p:cNvPr>
          <p:cNvSpPr>
            <a:spLocks noGrp="1"/>
          </p:cNvSpPr>
          <p:nvPr>
            <p:ph type="title"/>
          </p:nvPr>
        </p:nvSpPr>
        <p:spPr>
          <a:xfrm>
            <a:off x="628486" y="1187174"/>
            <a:ext cx="3221388" cy="1200329"/>
          </a:xfrm>
        </p:spPr>
        <p:txBody>
          <a:bodyPr/>
          <a:lstStyle/>
          <a:p>
            <a:r>
              <a:rPr lang="en-US" dirty="0"/>
              <a:t>Today’s Discussion</a:t>
            </a:r>
          </a:p>
        </p:txBody>
      </p:sp>
      <p:sp>
        <p:nvSpPr>
          <p:cNvPr id="4" name="Oval 3">
            <a:extLst>
              <a:ext uri="{FF2B5EF4-FFF2-40B4-BE49-F238E27FC236}">
                <a16:creationId xmlns:a16="http://schemas.microsoft.com/office/drawing/2014/main" id="{FB239C0A-2261-660C-A3FB-D4C231F14FCF}"/>
              </a:ext>
            </a:extLst>
          </p:cNvPr>
          <p:cNvSpPr/>
          <p:nvPr/>
        </p:nvSpPr>
        <p:spPr>
          <a:xfrm>
            <a:off x="5430161" y="1272581"/>
            <a:ext cx="457200" cy="457200"/>
          </a:xfrm>
          <a:prstGeom prst="ellipse">
            <a:avLst/>
          </a:prstGeom>
          <a:noFill/>
          <a:ln w="31750">
            <a:solidFill>
              <a:srgbClr val="02A6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2A64D"/>
                </a:solidFill>
                <a:latin typeface="Arial" panose="020B0604020202020204" pitchFamily="34" charset="0"/>
                <a:cs typeface="Arial" panose="020B0604020202020204" pitchFamily="34" charset="0"/>
              </a:rPr>
              <a:t>1</a:t>
            </a:r>
          </a:p>
        </p:txBody>
      </p:sp>
      <p:sp>
        <p:nvSpPr>
          <p:cNvPr id="5" name="Oval 4">
            <a:extLst>
              <a:ext uri="{FF2B5EF4-FFF2-40B4-BE49-F238E27FC236}">
                <a16:creationId xmlns:a16="http://schemas.microsoft.com/office/drawing/2014/main" id="{1EDAE0F8-5EF6-FC8A-1DB9-0BD56579DD54}"/>
              </a:ext>
            </a:extLst>
          </p:cNvPr>
          <p:cNvSpPr/>
          <p:nvPr/>
        </p:nvSpPr>
        <p:spPr>
          <a:xfrm>
            <a:off x="5430161" y="2250844"/>
            <a:ext cx="457200" cy="457200"/>
          </a:xfrm>
          <a:prstGeom prst="ellipse">
            <a:avLst/>
          </a:prstGeom>
          <a:noFill/>
          <a:ln w="31750">
            <a:solidFill>
              <a:srgbClr val="02A6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2A64D"/>
                </a:solidFill>
                <a:latin typeface="Arial" panose="020B0604020202020204" pitchFamily="34" charset="0"/>
                <a:cs typeface="Arial" panose="020B0604020202020204" pitchFamily="34" charset="0"/>
              </a:rPr>
              <a:t>2</a:t>
            </a:r>
          </a:p>
        </p:txBody>
      </p:sp>
      <p:sp>
        <p:nvSpPr>
          <p:cNvPr id="6" name="Oval 5">
            <a:extLst>
              <a:ext uri="{FF2B5EF4-FFF2-40B4-BE49-F238E27FC236}">
                <a16:creationId xmlns:a16="http://schemas.microsoft.com/office/drawing/2014/main" id="{B14A82E8-7FFD-350F-5528-33910A9AB449}"/>
              </a:ext>
            </a:extLst>
          </p:cNvPr>
          <p:cNvSpPr/>
          <p:nvPr/>
        </p:nvSpPr>
        <p:spPr>
          <a:xfrm>
            <a:off x="5430161" y="3177944"/>
            <a:ext cx="457200" cy="457200"/>
          </a:xfrm>
          <a:prstGeom prst="ellipse">
            <a:avLst/>
          </a:prstGeom>
          <a:noFill/>
          <a:ln w="31750">
            <a:solidFill>
              <a:srgbClr val="02A6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2A64D"/>
                </a:solidFill>
                <a:latin typeface="Arial" panose="020B0604020202020204" pitchFamily="34" charset="0"/>
                <a:cs typeface="Arial" panose="020B0604020202020204" pitchFamily="34" charset="0"/>
              </a:rPr>
              <a:t>3</a:t>
            </a:r>
          </a:p>
        </p:txBody>
      </p:sp>
      <p:sp>
        <p:nvSpPr>
          <p:cNvPr id="7" name="Oval 6">
            <a:extLst>
              <a:ext uri="{FF2B5EF4-FFF2-40B4-BE49-F238E27FC236}">
                <a16:creationId xmlns:a16="http://schemas.microsoft.com/office/drawing/2014/main" id="{40021222-168F-C0FA-86B4-F924B44152E5}"/>
              </a:ext>
            </a:extLst>
          </p:cNvPr>
          <p:cNvSpPr/>
          <p:nvPr/>
        </p:nvSpPr>
        <p:spPr>
          <a:xfrm>
            <a:off x="5430161" y="4130444"/>
            <a:ext cx="457200" cy="457200"/>
          </a:xfrm>
          <a:prstGeom prst="ellipse">
            <a:avLst/>
          </a:prstGeom>
          <a:noFill/>
          <a:ln w="31750">
            <a:solidFill>
              <a:srgbClr val="02A6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2A64D"/>
                </a:solidFill>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2090093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9ACF323-CF95-5C89-74A5-E8BCE1C799AE}"/>
              </a:ext>
            </a:extLst>
          </p:cNvPr>
          <p:cNvSpPr>
            <a:spLocks noGrp="1"/>
          </p:cNvSpPr>
          <p:nvPr>
            <p:ph type="title"/>
          </p:nvPr>
        </p:nvSpPr>
        <p:spPr>
          <a:xfrm>
            <a:off x="628486" y="1187174"/>
            <a:ext cx="3221388" cy="1588127"/>
          </a:xfrm>
        </p:spPr>
        <p:txBody>
          <a:bodyPr/>
          <a:lstStyle/>
          <a:p>
            <a:r>
              <a:rPr lang="en-US" sz="3600" b="1" dirty="0">
                <a:solidFill>
                  <a:srgbClr val="7F2B63"/>
                </a:solidFill>
                <a:latin typeface="Arial" panose="020B0604020202020204" pitchFamily="34" charset="0"/>
                <a:cs typeface="Arial" panose="020B0604020202020204" pitchFamily="34" charset="0"/>
              </a:rPr>
              <a:t>What do most </a:t>
            </a:r>
            <a:r>
              <a:rPr lang="en-US" sz="3600" b="1" dirty="0">
                <a:latin typeface="Arial" panose="020B0604020202020204" pitchFamily="34" charset="0"/>
                <a:cs typeface="Arial" panose="020B0604020202020204" pitchFamily="34" charset="0"/>
              </a:rPr>
              <a:t>communities</a:t>
            </a:r>
            <a:r>
              <a:rPr lang="en-US" sz="3600" b="1" dirty="0">
                <a:solidFill>
                  <a:srgbClr val="7F2B63"/>
                </a:solidFill>
                <a:latin typeface="Arial" panose="020B0604020202020204" pitchFamily="34" charset="0"/>
                <a:cs typeface="Arial" panose="020B0604020202020204" pitchFamily="34" charset="0"/>
              </a:rPr>
              <a:t> want?</a:t>
            </a:r>
            <a:endParaRPr lang="en-US" dirty="0"/>
          </a:p>
        </p:txBody>
      </p:sp>
      <p:grpSp>
        <p:nvGrpSpPr>
          <p:cNvPr id="6" name="Group 5">
            <a:extLst>
              <a:ext uri="{FF2B5EF4-FFF2-40B4-BE49-F238E27FC236}">
                <a16:creationId xmlns:a16="http://schemas.microsoft.com/office/drawing/2014/main" id="{AF85C385-E446-4D24-B27F-C962DF1A4447}"/>
              </a:ext>
            </a:extLst>
          </p:cNvPr>
          <p:cNvGrpSpPr/>
          <p:nvPr/>
        </p:nvGrpSpPr>
        <p:grpSpPr>
          <a:xfrm>
            <a:off x="4309038" y="723911"/>
            <a:ext cx="7882961" cy="5271241"/>
            <a:chOff x="4499689" y="1485994"/>
            <a:chExt cx="6955380" cy="4650979"/>
          </a:xfrm>
        </p:grpSpPr>
        <p:sp>
          <p:nvSpPr>
            <p:cNvPr id="7" name="Rectangle 6">
              <a:extLst>
                <a:ext uri="{FF2B5EF4-FFF2-40B4-BE49-F238E27FC236}">
                  <a16:creationId xmlns:a16="http://schemas.microsoft.com/office/drawing/2014/main" id="{7A2B066A-D72B-2F3B-35DE-61266CB50E5B}"/>
                </a:ext>
              </a:extLst>
            </p:cNvPr>
            <p:cNvSpPr>
              <a:spLocks/>
            </p:cNvSpPr>
            <p:nvPr/>
          </p:nvSpPr>
          <p:spPr>
            <a:xfrm>
              <a:off x="5398856" y="1599155"/>
              <a:ext cx="6056213" cy="1196201"/>
            </a:xfrm>
            <a:prstGeom prst="rect">
              <a:avLst/>
            </a:prstGeom>
            <a:solidFill>
              <a:srgbClr val="BB409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ctr"/>
            <a:lstStyle/>
            <a:p>
              <a:pPr algn="ctr"/>
              <a:r>
                <a:rPr lang="en-US" sz="2000" b="1" spc="300" dirty="0">
                  <a:solidFill>
                    <a:schemeClr val="bg1"/>
                  </a:solidFill>
                  <a:effectLst>
                    <a:outerShdw blurRad="50800" dist="38100" dir="2700000" sx="99899" sy="99899" algn="tl" rotWithShape="0">
                      <a:prstClr val="black">
                        <a:alpha val="40000"/>
                      </a:prstClr>
                    </a:outerShdw>
                  </a:effectLst>
                  <a:latin typeface="Arial" panose="020B0604020202020204" pitchFamily="34" charset="0"/>
                  <a:cs typeface="Arial" panose="020B0604020202020204" pitchFamily="34" charset="0"/>
                </a:rPr>
                <a:t>HEALTHY ENVIRONMENTS</a:t>
              </a:r>
            </a:p>
          </p:txBody>
        </p:sp>
        <p:sp>
          <p:nvSpPr>
            <p:cNvPr id="8" name="Rectangle 7">
              <a:extLst>
                <a:ext uri="{FF2B5EF4-FFF2-40B4-BE49-F238E27FC236}">
                  <a16:creationId xmlns:a16="http://schemas.microsoft.com/office/drawing/2014/main" id="{54D38E2D-7B22-2169-1DCE-C6938BC5A840}"/>
                </a:ext>
              </a:extLst>
            </p:cNvPr>
            <p:cNvSpPr/>
            <p:nvPr/>
          </p:nvSpPr>
          <p:spPr>
            <a:xfrm>
              <a:off x="5398857" y="3187534"/>
              <a:ext cx="6056211" cy="1196201"/>
            </a:xfrm>
            <a:prstGeom prst="rect">
              <a:avLst/>
            </a:prstGeom>
            <a:solidFill>
              <a:srgbClr val="02A64D"/>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ctr"/>
            <a:lstStyle/>
            <a:p>
              <a:pPr algn="ctr"/>
              <a:r>
                <a:rPr lang="en-US" sz="2000" b="1" spc="300"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HEALTHY ECONOMIES</a:t>
              </a:r>
            </a:p>
          </p:txBody>
        </p:sp>
        <p:sp>
          <p:nvSpPr>
            <p:cNvPr id="9" name="Rectangle 8">
              <a:extLst>
                <a:ext uri="{FF2B5EF4-FFF2-40B4-BE49-F238E27FC236}">
                  <a16:creationId xmlns:a16="http://schemas.microsoft.com/office/drawing/2014/main" id="{30E37AF2-80C8-396E-DC4F-634D6934BB51}"/>
                </a:ext>
              </a:extLst>
            </p:cNvPr>
            <p:cNvSpPr/>
            <p:nvPr/>
          </p:nvSpPr>
          <p:spPr>
            <a:xfrm>
              <a:off x="5398858" y="4825038"/>
              <a:ext cx="6056211" cy="1196201"/>
            </a:xfrm>
            <a:prstGeom prst="rect">
              <a:avLst/>
            </a:prstGeom>
            <a:solidFill>
              <a:srgbClr val="0290B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ctr"/>
            <a:lstStyle/>
            <a:p>
              <a:pPr algn="ctr"/>
              <a:r>
                <a:rPr lang="en-US" sz="2000" b="1" spc="300"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HEALTHY PEOPLE</a:t>
              </a:r>
            </a:p>
          </p:txBody>
        </p:sp>
        <p:grpSp>
          <p:nvGrpSpPr>
            <p:cNvPr id="10" name="Group 9">
              <a:extLst>
                <a:ext uri="{FF2B5EF4-FFF2-40B4-BE49-F238E27FC236}">
                  <a16:creationId xmlns:a16="http://schemas.microsoft.com/office/drawing/2014/main" id="{5F8266CD-3909-F2FB-0930-DC727A6105CA}"/>
                </a:ext>
              </a:extLst>
            </p:cNvPr>
            <p:cNvGrpSpPr/>
            <p:nvPr/>
          </p:nvGrpSpPr>
          <p:grpSpPr>
            <a:xfrm>
              <a:off x="4499689" y="1485994"/>
              <a:ext cx="1417952" cy="1417952"/>
              <a:chOff x="1241018" y="1533004"/>
              <a:chExt cx="1791083" cy="1791083"/>
            </a:xfrm>
          </p:grpSpPr>
          <p:sp>
            <p:nvSpPr>
              <p:cNvPr id="20" name="Oval 19">
                <a:extLst>
                  <a:ext uri="{FF2B5EF4-FFF2-40B4-BE49-F238E27FC236}">
                    <a16:creationId xmlns:a16="http://schemas.microsoft.com/office/drawing/2014/main" id="{2BC70EF0-A8CB-1B25-A1A0-6C5977ECF1E7}"/>
                  </a:ext>
                </a:extLst>
              </p:cNvPr>
              <p:cNvSpPr/>
              <p:nvPr/>
            </p:nvSpPr>
            <p:spPr>
              <a:xfrm>
                <a:off x="1241018" y="1533004"/>
                <a:ext cx="1791083" cy="1791083"/>
              </a:xfrm>
              <a:prstGeom prst="ellipse">
                <a:avLst/>
              </a:prstGeom>
              <a:solidFill>
                <a:srgbClr val="BB4091">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C734404-5AF9-5D94-AF94-873A07D38478}"/>
                  </a:ext>
                </a:extLst>
              </p:cNvPr>
              <p:cNvSpPr/>
              <p:nvPr/>
            </p:nvSpPr>
            <p:spPr>
              <a:xfrm>
                <a:off x="1354888" y="1648004"/>
                <a:ext cx="1563344" cy="1563344"/>
              </a:xfrm>
              <a:prstGeom prst="ellipse">
                <a:avLst/>
              </a:prstGeom>
              <a:solidFill>
                <a:schemeClr val="bg1"/>
              </a:solidFill>
              <a:ln w="25400">
                <a:solidFill>
                  <a:srgbClr val="7F2B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5794F641-B268-6C01-06AF-B9A3FB88A0A6}"/>
                </a:ext>
              </a:extLst>
            </p:cNvPr>
            <p:cNvGrpSpPr/>
            <p:nvPr/>
          </p:nvGrpSpPr>
          <p:grpSpPr>
            <a:xfrm>
              <a:off x="4499689" y="3089337"/>
              <a:ext cx="1417952" cy="1417952"/>
              <a:chOff x="1241018" y="1533004"/>
              <a:chExt cx="1791083" cy="1791083"/>
            </a:xfrm>
          </p:grpSpPr>
          <p:sp>
            <p:nvSpPr>
              <p:cNvPr id="18" name="Oval 17">
                <a:extLst>
                  <a:ext uri="{FF2B5EF4-FFF2-40B4-BE49-F238E27FC236}">
                    <a16:creationId xmlns:a16="http://schemas.microsoft.com/office/drawing/2014/main" id="{1021A7E2-09E6-2C30-F3E8-09EB3E308FB5}"/>
                  </a:ext>
                </a:extLst>
              </p:cNvPr>
              <p:cNvSpPr/>
              <p:nvPr/>
            </p:nvSpPr>
            <p:spPr>
              <a:xfrm>
                <a:off x="1241018" y="1533004"/>
                <a:ext cx="1791083" cy="1791083"/>
              </a:xfrm>
              <a:prstGeom prst="ellipse">
                <a:avLst/>
              </a:prstGeom>
              <a:solidFill>
                <a:srgbClr val="02A64D">
                  <a:alpha val="29574"/>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0A821E17-61D4-653F-F773-B87200C51FDD}"/>
                  </a:ext>
                </a:extLst>
              </p:cNvPr>
              <p:cNvSpPr/>
              <p:nvPr/>
            </p:nvSpPr>
            <p:spPr>
              <a:xfrm>
                <a:off x="1354888" y="1648004"/>
                <a:ext cx="1563344" cy="1563344"/>
              </a:xfrm>
              <a:prstGeom prst="ellipse">
                <a:avLst/>
              </a:prstGeom>
              <a:solidFill>
                <a:schemeClr val="bg1"/>
              </a:solidFill>
              <a:ln w="25400">
                <a:solidFill>
                  <a:srgbClr val="135C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F249EFAB-818F-30AD-4AA5-3265567AE6D1}"/>
                </a:ext>
              </a:extLst>
            </p:cNvPr>
            <p:cNvGrpSpPr/>
            <p:nvPr/>
          </p:nvGrpSpPr>
          <p:grpSpPr>
            <a:xfrm>
              <a:off x="4499689" y="4719021"/>
              <a:ext cx="1417952" cy="1417952"/>
              <a:chOff x="1241018" y="1533004"/>
              <a:chExt cx="1791083" cy="1791083"/>
            </a:xfrm>
          </p:grpSpPr>
          <p:sp>
            <p:nvSpPr>
              <p:cNvPr id="16" name="Oval 15">
                <a:extLst>
                  <a:ext uri="{FF2B5EF4-FFF2-40B4-BE49-F238E27FC236}">
                    <a16:creationId xmlns:a16="http://schemas.microsoft.com/office/drawing/2014/main" id="{054568D9-9024-1DC6-F685-304DF1F84C65}"/>
                  </a:ext>
                </a:extLst>
              </p:cNvPr>
              <p:cNvSpPr/>
              <p:nvPr/>
            </p:nvSpPr>
            <p:spPr>
              <a:xfrm>
                <a:off x="1241018" y="1533004"/>
                <a:ext cx="1791083" cy="1791083"/>
              </a:xfrm>
              <a:prstGeom prst="ellipse">
                <a:avLst/>
              </a:prstGeom>
              <a:solidFill>
                <a:srgbClr val="0290B1">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55C4AEEA-86F1-F9EE-2675-0B02EC220655}"/>
                  </a:ext>
                </a:extLst>
              </p:cNvPr>
              <p:cNvSpPr/>
              <p:nvPr/>
            </p:nvSpPr>
            <p:spPr>
              <a:xfrm>
                <a:off x="1354888" y="1648004"/>
                <a:ext cx="1563344" cy="1563344"/>
              </a:xfrm>
              <a:prstGeom prst="ellipse">
                <a:avLst/>
              </a:prstGeom>
              <a:solidFill>
                <a:schemeClr val="bg1"/>
              </a:solidFill>
              <a:ln w="25400">
                <a:solidFill>
                  <a:srgbClr val="0290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descr="A picture containing text, sign, vector graphics&#10;&#10;Description automatically generated">
              <a:extLst>
                <a:ext uri="{FF2B5EF4-FFF2-40B4-BE49-F238E27FC236}">
                  <a16:creationId xmlns:a16="http://schemas.microsoft.com/office/drawing/2014/main" id="{46602B05-13EE-A5C2-FDCA-BF355D052B7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63043" y="1852634"/>
              <a:ext cx="684809" cy="684807"/>
            </a:xfrm>
            <a:prstGeom prst="rect">
              <a:avLst/>
            </a:prstGeom>
          </p:spPr>
        </p:pic>
        <p:pic>
          <p:nvPicPr>
            <p:cNvPr id="14" name="Picture 13" descr="Icon&#10;&#10;Description automatically generated">
              <a:extLst>
                <a:ext uri="{FF2B5EF4-FFF2-40B4-BE49-F238E27FC236}">
                  <a16:creationId xmlns:a16="http://schemas.microsoft.com/office/drawing/2014/main" id="{4AC0E137-D8F0-2EE3-83EB-D6EC15B7A97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52428" y="5117446"/>
              <a:ext cx="894993" cy="568078"/>
            </a:xfrm>
            <a:prstGeom prst="rect">
              <a:avLst/>
            </a:prstGeom>
          </p:spPr>
        </p:pic>
        <p:pic>
          <p:nvPicPr>
            <p:cNvPr id="15" name="Picture 14" descr="Icon&#10;&#10;Description automatically generated">
              <a:extLst>
                <a:ext uri="{FF2B5EF4-FFF2-40B4-BE49-F238E27FC236}">
                  <a16:creationId xmlns:a16="http://schemas.microsoft.com/office/drawing/2014/main" id="{32750F09-31BD-2FB5-FD81-093226F58DF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746983" y="3529789"/>
              <a:ext cx="877225" cy="505823"/>
            </a:xfrm>
            <a:prstGeom prst="rect">
              <a:avLst/>
            </a:prstGeom>
          </p:spPr>
        </p:pic>
      </p:grpSp>
      <p:pic>
        <p:nvPicPr>
          <p:cNvPr id="23" name="Picture 22">
            <a:extLst>
              <a:ext uri="{FF2B5EF4-FFF2-40B4-BE49-F238E27FC236}">
                <a16:creationId xmlns:a16="http://schemas.microsoft.com/office/drawing/2014/main" id="{9BB1A557-7A30-7090-ECD6-4186385C1D1F}"/>
              </a:ext>
            </a:extLst>
          </p:cNvPr>
          <p:cNvPicPr>
            <a:picLocks noChangeAspect="1"/>
          </p:cNvPicPr>
          <p:nvPr/>
        </p:nvPicPr>
        <p:blipFill>
          <a:blip r:embed="rId6" cstate="email">
            <a:alphaModFix amt="20000"/>
            <a:extLst>
              <a:ext uri="{28A0092B-C50C-407E-A947-70E740481C1C}">
                <a14:useLocalDpi xmlns:a14="http://schemas.microsoft.com/office/drawing/2010/main"/>
              </a:ext>
            </a:extLst>
          </a:blip>
          <a:stretch>
            <a:fillRect/>
          </a:stretch>
        </p:blipFill>
        <p:spPr>
          <a:xfrm>
            <a:off x="1727737" y="2401186"/>
            <a:ext cx="1093840" cy="486151"/>
          </a:xfrm>
          <a:prstGeom prst="rect">
            <a:avLst/>
          </a:prstGeom>
        </p:spPr>
      </p:pic>
    </p:spTree>
    <p:extLst>
      <p:ext uri="{BB962C8B-B14F-4D97-AF65-F5344CB8AC3E}">
        <p14:creationId xmlns:p14="http://schemas.microsoft.com/office/powerpoint/2010/main" val="1466409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F7351A2-8177-404E-A53A-B970FB804001}"/>
              </a:ext>
            </a:extLst>
          </p:cNvPr>
          <p:cNvSpPr>
            <a:spLocks noGrp="1"/>
          </p:cNvSpPr>
          <p:nvPr>
            <p:ph type="title"/>
          </p:nvPr>
        </p:nvSpPr>
        <p:spPr/>
        <p:txBody>
          <a:bodyPr anchor="t"/>
          <a:lstStyle/>
          <a:p>
            <a:r>
              <a:rPr lang="en-US" b="1" dirty="0">
                <a:solidFill>
                  <a:schemeClr val="bg1"/>
                </a:solidFill>
                <a:latin typeface="Arial" panose="020B0604020202020204" pitchFamily="34" charset="0"/>
                <a:ea typeface="ＭＳ Ｐゴシック" pitchFamily="-123" charset="-128"/>
                <a:cs typeface="Arial" panose="020B0604020202020204" pitchFamily="34" charset="0"/>
              </a:rPr>
              <a:t>How do we do that?</a:t>
            </a:r>
            <a:endParaRPr lang="en-US" dirty="0"/>
          </a:p>
        </p:txBody>
      </p:sp>
      <p:grpSp>
        <p:nvGrpSpPr>
          <p:cNvPr id="12" name="Group 11">
            <a:extLst>
              <a:ext uri="{FF2B5EF4-FFF2-40B4-BE49-F238E27FC236}">
                <a16:creationId xmlns:a16="http://schemas.microsoft.com/office/drawing/2014/main" id="{247F0586-4BD7-43E8-EC22-2013792F526B}"/>
              </a:ext>
            </a:extLst>
          </p:cNvPr>
          <p:cNvGrpSpPr/>
          <p:nvPr/>
        </p:nvGrpSpPr>
        <p:grpSpPr>
          <a:xfrm>
            <a:off x="4978597" y="1048494"/>
            <a:ext cx="7237162" cy="4761013"/>
            <a:chOff x="4978597" y="997693"/>
            <a:chExt cx="7237162" cy="4761013"/>
          </a:xfrm>
        </p:grpSpPr>
        <p:pic>
          <p:nvPicPr>
            <p:cNvPr id="5" name="Picture 4" descr="Child strolling with dog">
              <a:extLst>
                <a:ext uri="{FF2B5EF4-FFF2-40B4-BE49-F238E27FC236}">
                  <a16:creationId xmlns:a16="http://schemas.microsoft.com/office/drawing/2014/main" id="{B79F6BBD-095E-746F-4D4D-2DC9A82A737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978597" y="997693"/>
              <a:ext cx="7237162" cy="4761013"/>
            </a:xfrm>
            <a:prstGeom prst="rect">
              <a:avLst/>
            </a:prstGeom>
            <a:ln>
              <a:noFill/>
            </a:ln>
            <a:effectLst>
              <a:outerShdw dist="188515" dir="8880000" sx="104184" sy="104184" algn="ctr" rotWithShape="0">
                <a:srgbClr val="000000">
                  <a:alpha val="10867"/>
                </a:srgbClr>
              </a:outerShdw>
            </a:effectLst>
          </p:spPr>
        </p:pic>
        <p:cxnSp>
          <p:nvCxnSpPr>
            <p:cNvPr id="6" name="Straight Connector 5">
              <a:extLst>
                <a:ext uri="{FF2B5EF4-FFF2-40B4-BE49-F238E27FC236}">
                  <a16:creationId xmlns:a16="http://schemas.microsoft.com/office/drawing/2014/main" id="{9C969DF7-2362-6A61-3D72-B0A98140B232}"/>
                </a:ext>
              </a:extLst>
            </p:cNvPr>
            <p:cNvCxnSpPr>
              <a:cxnSpLocks/>
            </p:cNvCxnSpPr>
            <p:nvPr/>
          </p:nvCxnSpPr>
          <p:spPr>
            <a:xfrm>
              <a:off x="4978597" y="5671322"/>
              <a:ext cx="7237162" cy="0"/>
            </a:xfrm>
            <a:prstGeom prst="line">
              <a:avLst/>
            </a:prstGeom>
            <a:ln w="190500">
              <a:gradFill>
                <a:gsLst>
                  <a:gs pos="0">
                    <a:srgbClr val="02A64C"/>
                  </a:gs>
                  <a:gs pos="54000">
                    <a:srgbClr val="0291B1"/>
                  </a:gs>
                  <a:gs pos="100000">
                    <a:srgbClr val="BB4092"/>
                  </a:gs>
                </a:gsLst>
                <a:lin ang="1800000" scaled="0"/>
              </a:gradFill>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74B20AF8-4B9B-2D32-AC65-CD6AF3DA064F}"/>
              </a:ext>
            </a:extLst>
          </p:cNvPr>
          <p:cNvSpPr txBox="1"/>
          <p:nvPr/>
        </p:nvSpPr>
        <p:spPr>
          <a:xfrm>
            <a:off x="1073094" y="3311373"/>
            <a:ext cx="3054405" cy="1615827"/>
          </a:xfrm>
          <a:prstGeom prst="rect">
            <a:avLst/>
          </a:prstGeom>
          <a:noFill/>
        </p:spPr>
        <p:txBody>
          <a:bodyPr wrap="square">
            <a:spAutoFit/>
          </a:bodyPr>
          <a:lstStyle/>
          <a:p>
            <a:r>
              <a:rPr lang="en-US" sz="3300" dirty="0">
                <a:solidFill>
                  <a:schemeClr val="bg1"/>
                </a:solidFill>
              </a:rPr>
              <a:t>By creating activity-friendly communities!</a:t>
            </a:r>
          </a:p>
        </p:txBody>
      </p:sp>
      <p:pic>
        <p:nvPicPr>
          <p:cNvPr id="8" name="Picture 7">
            <a:extLst>
              <a:ext uri="{FF2B5EF4-FFF2-40B4-BE49-F238E27FC236}">
                <a16:creationId xmlns:a16="http://schemas.microsoft.com/office/drawing/2014/main" id="{998F8677-7DD6-D2C2-8CC0-AC302927B5B2}"/>
              </a:ext>
            </a:extLst>
          </p:cNvPr>
          <p:cNvPicPr>
            <a:picLocks noChangeAspect="1"/>
          </p:cNvPicPr>
          <p:nvPr/>
        </p:nvPicPr>
        <p:blipFill>
          <a:blip r:embed="rId4">
            <a:alphaModFix amt="30000"/>
          </a:blip>
          <a:stretch>
            <a:fillRect/>
          </a:stretch>
        </p:blipFill>
        <p:spPr>
          <a:xfrm rot="4572280" flipH="1">
            <a:off x="3157322" y="2701570"/>
            <a:ext cx="1113280" cy="726052"/>
          </a:xfrm>
          <a:prstGeom prst="rect">
            <a:avLst/>
          </a:prstGeom>
        </p:spPr>
      </p:pic>
      <p:grpSp>
        <p:nvGrpSpPr>
          <p:cNvPr id="9" name="Group 8">
            <a:extLst>
              <a:ext uri="{FF2B5EF4-FFF2-40B4-BE49-F238E27FC236}">
                <a16:creationId xmlns:a16="http://schemas.microsoft.com/office/drawing/2014/main" id="{76A5915F-D76F-2EFD-EDFB-DCE238A29A98}"/>
              </a:ext>
            </a:extLst>
          </p:cNvPr>
          <p:cNvGrpSpPr/>
          <p:nvPr/>
        </p:nvGrpSpPr>
        <p:grpSpPr>
          <a:xfrm>
            <a:off x="385536" y="1638440"/>
            <a:ext cx="461629" cy="461627"/>
            <a:chOff x="385536" y="1870794"/>
            <a:chExt cx="461629" cy="461627"/>
          </a:xfrm>
        </p:grpSpPr>
        <p:sp>
          <p:nvSpPr>
            <p:cNvPr id="10" name="Oval 9">
              <a:extLst>
                <a:ext uri="{FF2B5EF4-FFF2-40B4-BE49-F238E27FC236}">
                  <a16:creationId xmlns:a16="http://schemas.microsoft.com/office/drawing/2014/main" id="{F45ADC68-14C3-43FF-C06E-7367FF966903}"/>
                </a:ext>
              </a:extLst>
            </p:cNvPr>
            <p:cNvSpPr/>
            <p:nvPr/>
          </p:nvSpPr>
          <p:spPr>
            <a:xfrm>
              <a:off x="385538" y="1870794"/>
              <a:ext cx="461627" cy="461627"/>
            </a:xfrm>
            <a:prstGeom prst="ellipse">
              <a:avLst/>
            </a:prstGeom>
            <a:solidFill>
              <a:schemeClr val="bg1"/>
            </a:solidFill>
            <a:ln w="25400">
              <a:solidFill>
                <a:srgbClr val="02A6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01DC771A-8F37-1335-A625-2EA96636937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85536" y="2017060"/>
              <a:ext cx="365760" cy="178270"/>
            </a:xfrm>
            <a:prstGeom prst="rect">
              <a:avLst/>
            </a:prstGeom>
          </p:spPr>
        </p:pic>
      </p:grpSp>
    </p:spTree>
    <p:extLst>
      <p:ext uri="{BB962C8B-B14F-4D97-AF65-F5344CB8AC3E}">
        <p14:creationId xmlns:p14="http://schemas.microsoft.com/office/powerpoint/2010/main" val="1303005164"/>
      </p:ext>
    </p:extLst>
  </p:cSld>
  <p:clrMapOvr>
    <a:masterClrMapping/>
  </p:clrMapOvr>
</p:sld>
</file>

<file path=ppt/theme/theme1.xml><?xml version="1.0" encoding="utf-8"?>
<a:theme xmlns:a="http://schemas.openxmlformats.org/drawingml/2006/main" name="Office Theme">
  <a:themeElements>
    <a:clrScheme name="NCCOR">
      <a:dk1>
        <a:srgbClr val="3A3737"/>
      </a:dk1>
      <a:lt1>
        <a:srgbClr val="FFFFFF"/>
      </a:lt1>
      <a:dk2>
        <a:srgbClr val="7F2B62"/>
      </a:dk2>
      <a:lt2>
        <a:srgbClr val="E5E5E5"/>
      </a:lt2>
      <a:accent1>
        <a:srgbClr val="BA4091"/>
      </a:accent1>
      <a:accent2>
        <a:srgbClr val="0290B1"/>
      </a:accent2>
      <a:accent3>
        <a:srgbClr val="02A64C"/>
      </a:accent3>
      <a:accent4>
        <a:srgbClr val="7F2B62"/>
      </a:accent4>
      <a:accent5>
        <a:srgbClr val="147841"/>
      </a:accent5>
      <a:accent6>
        <a:srgbClr val="0290B1"/>
      </a:accent6>
      <a:hlink>
        <a:srgbClr val="437DCD"/>
      </a:hlink>
      <a:folHlink>
        <a:srgbClr val="944AA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80AF1829EFA254F95FF5C6D73A2DF6D" ma:contentTypeVersion="20" ma:contentTypeDescription="Create a new document." ma:contentTypeScope="" ma:versionID="df32f2b4db7beae58469969b2d8212da">
  <xsd:schema xmlns:xsd="http://www.w3.org/2001/XMLSchema" xmlns:xs="http://www.w3.org/2001/XMLSchema" xmlns:p="http://schemas.microsoft.com/office/2006/metadata/properties" xmlns:ns1="http://schemas.microsoft.com/sharepoint/v3" xmlns:ns2="df5106b9-423b-4a1b-befe-8b2f16b74c24" xmlns:ns3="c117d012-6039-4289-994f-4ec7bed8e182" targetNamespace="http://schemas.microsoft.com/office/2006/metadata/properties" ma:root="true" ma:fieldsID="5c1722015374af28630faf74fcb78677" ns1:_="" ns2:_="" ns3:_="">
    <xsd:import namespace="http://schemas.microsoft.com/sharepoint/v3"/>
    <xsd:import namespace="df5106b9-423b-4a1b-befe-8b2f16b74c24"/>
    <xsd:import namespace="c117d012-6039-4289-994f-4ec7bed8e182"/>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element ref="ns1:_ip_UnifiedCompliancePolicyProperties" minOccurs="0"/>
                <xsd:element ref="ns1:_ip_UnifiedCompliancePolicyUIAction"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f5106b9-423b-4a1b-befe-8b2f16b74c2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element name="TaxCatchAll" ma:index="27" nillable="true" ma:displayName="Taxonomy Catch All Column" ma:hidden="true" ma:list="{e995299f-a4cb-4a47-a679-ab66c10b24f2}" ma:internalName="TaxCatchAll" ma:showField="CatchAllData" ma:web="df5106b9-423b-4a1b-befe-8b2f16b74c2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117d012-6039-4289-994f-4ec7bed8e182"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Location" ma:index="16" nillable="true" ma:displayName="MediaServiceLoca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4" nillable="true" ma:displayName="Length (seconds)" ma:internalName="MediaLengthInSeconds" ma:readOnly="true">
      <xsd:simpleType>
        <xsd:restriction base="dms:Unknown"/>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a955067c-4844-4e4f-970b-73b17f111726"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df5106b9-423b-4a1b-befe-8b2f16b74c24"/>
    <lcf76f155ced4ddcb4097134ff3c332f xmlns="c117d012-6039-4289-994f-4ec7bed8e182">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172E95A-1C76-41C5-BFB8-A233D63E92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f5106b9-423b-4a1b-befe-8b2f16b74c24"/>
    <ds:schemaRef ds:uri="c117d012-6039-4289-994f-4ec7bed8e18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387493F-88A6-413F-B34E-19C8743AECC5}">
  <ds:schemaRefs>
    <ds:schemaRef ds:uri="http://schemas.microsoft.com/office/2006/metadata/properties"/>
    <ds:schemaRef ds:uri="http://www.w3.org/XML/1998/namespace"/>
    <ds:schemaRef ds:uri="http://schemas.microsoft.com/office/2006/documentManagement/types"/>
    <ds:schemaRef ds:uri="http://purl.org/dc/dcmitype/"/>
    <ds:schemaRef ds:uri="http://schemas.openxmlformats.org/package/2006/metadata/core-properties"/>
    <ds:schemaRef ds:uri="df5106b9-423b-4a1b-befe-8b2f16b74c24"/>
    <ds:schemaRef ds:uri="c117d012-6039-4289-994f-4ec7bed8e182"/>
    <ds:schemaRef ds:uri="http://schemas.microsoft.com/office/infopath/2007/PartnerControls"/>
    <ds:schemaRef ds:uri="http://schemas.microsoft.com/sharepoint/v3"/>
    <ds:schemaRef ds:uri="http://purl.org/dc/terms/"/>
    <ds:schemaRef ds:uri="http://purl.org/dc/elements/1.1/"/>
  </ds:schemaRefs>
</ds:datastoreItem>
</file>

<file path=customXml/itemProps3.xml><?xml version="1.0" encoding="utf-8"?>
<ds:datastoreItem xmlns:ds="http://schemas.openxmlformats.org/officeDocument/2006/customXml" ds:itemID="{CD848FF4-99E0-4BB1-9C44-78D815C2906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3659</TotalTime>
  <Words>5304</Words>
  <Application>Microsoft Office PowerPoint</Application>
  <PresentationFormat>Widescreen</PresentationFormat>
  <Paragraphs>385</Paragraphs>
  <Slides>37</Slides>
  <Notes>36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Arial</vt:lpstr>
      <vt:lpstr>Arial Black</vt:lpstr>
      <vt:lpstr>Calibri</vt:lpstr>
      <vt:lpstr>Calibri Light</vt:lpstr>
      <vt:lpstr>Helvetica Neue</vt:lpstr>
      <vt:lpstr>Montserrat</vt:lpstr>
      <vt:lpstr>Segoe UI</vt:lpstr>
      <vt:lpstr>Office Theme</vt:lpstr>
      <vt:lpstr>Instructions for how to use this presentation</vt:lpstr>
      <vt:lpstr>PowerPoint Presentation</vt:lpstr>
      <vt:lpstr>Create Thriving, Activity-Friendly Communities</vt:lpstr>
      <vt:lpstr>PowerPoint Presentation</vt:lpstr>
      <vt:lpstr>Begin presentation on next slide </vt:lpstr>
      <vt:lpstr>PowerPoint Presentation</vt:lpstr>
      <vt:lpstr>Today’s Discussion</vt:lpstr>
      <vt:lpstr>What do most communities want?</vt:lpstr>
      <vt:lpstr>How do we do that?</vt:lpstr>
      <vt:lpstr>What does an activity-friendly  community look like?</vt:lpstr>
      <vt:lpstr>PowerPoint Presentation</vt:lpstr>
      <vt:lpstr>Quality Networks for Walk, Bike &amp; Transit</vt:lpstr>
      <vt:lpstr>Accessible and safe for all ages, incomes &amp; abilities</vt:lpstr>
      <vt:lpstr>Functional and Inviting Designs</vt:lpstr>
      <vt:lpstr>What does an activity-friendly  community look like?</vt:lpstr>
      <vt:lpstr>What are the benefits of activity-friendly communities?</vt:lpstr>
      <vt:lpstr>Benefits outweigh potential costs</vt:lpstr>
      <vt:lpstr>Healthy Environment</vt:lpstr>
      <vt:lpstr>1. Greater Walkability</vt:lpstr>
      <vt:lpstr>HEALTHY ENVIRONMENT</vt:lpstr>
      <vt:lpstr>HEALTHY ENVIRONMENT</vt:lpstr>
      <vt:lpstr>HEALTHY ENVIRONMENT</vt:lpstr>
      <vt:lpstr>HEALTHY ENVIRONMENT</vt:lpstr>
      <vt:lpstr>1. Greater Walkability</vt:lpstr>
      <vt:lpstr>2. Fewer Vehicle Miles Traveled (VMT)</vt:lpstr>
      <vt:lpstr>3. Better Air Quality</vt:lpstr>
      <vt:lpstr>Healthy Economies</vt:lpstr>
      <vt:lpstr>HEALTHY ECONOMIES</vt:lpstr>
      <vt:lpstr>HEALTHY ECONOMIES</vt:lpstr>
      <vt:lpstr>HEALTHY ECONOMIES</vt:lpstr>
      <vt:lpstr>Healthy People</vt:lpstr>
      <vt:lpstr>1. Longer and healthier lives</vt:lpstr>
      <vt:lpstr>How can we start?</vt:lpstr>
      <vt:lpstr>Walking audits with community members and leaders helps identify areas needing improvement &amp;  empower residents to identify solutions </vt:lpstr>
      <vt:lpstr>PowerPoint Presentation</vt:lpstr>
      <vt:lpstr>PowerPoint Presentation</vt:lpstr>
      <vt:lpstr>Photos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Darrell Stevens Jr.</dc:creator>
  <cp:lastModifiedBy>Van Do</cp:lastModifiedBy>
  <cp:revision>92</cp:revision>
  <dcterms:created xsi:type="dcterms:W3CDTF">2022-09-30T17:55:39Z</dcterms:created>
  <dcterms:modified xsi:type="dcterms:W3CDTF">2023-01-24T15:21:00Z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0x010100580AF1829EFA254F95FF5C6D73A2DF6D</vt:lpwstr>
  </property>
  <property fmtid="{D5CDD505-2E9C-101B-9397-08002B2CF9AE}" pid="3" name="MediaServiceImageTags">
    <vt:lpwstr/>
  </property>
  <property fmtid="{D5CDD505-2E9C-101B-9397-08002B2CF9AE}" pid="4" name="MSIP_Label_7b94a7b8-f06c-4dfe-bdcc-9b548fd58c31_Enabled">
    <vt:lpwstr>true</vt:lpwstr>
  </property>
  <property fmtid="{D5CDD505-2E9C-101B-9397-08002B2CF9AE}" pid="5" name="MSIP_Label_7b94a7b8-f06c-4dfe-bdcc-9b548fd58c31_SetDate">
    <vt:lpwstr>2022-12-09T21:16:16Z</vt:lpwstr>
  </property>
  <property fmtid="{D5CDD505-2E9C-101B-9397-08002B2CF9AE}" pid="6" name="MSIP_Label_7b94a7b8-f06c-4dfe-bdcc-9b548fd58c31_Method">
    <vt:lpwstr>Privileged</vt:lpwstr>
  </property>
  <property fmtid="{D5CDD505-2E9C-101B-9397-08002B2CF9AE}" pid="7" name="MSIP_Label_7b94a7b8-f06c-4dfe-bdcc-9b548fd58c31_Name">
    <vt:lpwstr>7b94a7b8-f06c-4dfe-bdcc-9b548fd58c31</vt:lpwstr>
  </property>
  <property fmtid="{D5CDD505-2E9C-101B-9397-08002B2CF9AE}" pid="8" name="MSIP_Label_7b94a7b8-f06c-4dfe-bdcc-9b548fd58c31_SiteId">
    <vt:lpwstr>9ce70869-60db-44fd-abe8-d2767077fc8f</vt:lpwstr>
  </property>
  <property fmtid="{D5CDD505-2E9C-101B-9397-08002B2CF9AE}" pid="9" name="MSIP_Label_7b94a7b8-f06c-4dfe-bdcc-9b548fd58c31_ActionId">
    <vt:lpwstr>430e05d9-8864-422d-bebf-3b6ceeda0b95</vt:lpwstr>
  </property>
  <property fmtid="{D5CDD505-2E9C-101B-9397-08002B2CF9AE}" pid="10" name="MSIP_Label_7b94a7b8-f06c-4dfe-bdcc-9b548fd58c31_ContentBits">
    <vt:lpwstr>0</vt:lpwstr>
  </property>
</Properties>
</file>